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5"/>
  </p:notesMasterIdLst>
  <p:sldIdLst>
    <p:sldId id="256" r:id="rId2"/>
    <p:sldId id="320" r:id="rId3"/>
    <p:sldId id="328" r:id="rId4"/>
    <p:sldId id="321" r:id="rId5"/>
    <p:sldId id="332" r:id="rId6"/>
    <p:sldId id="257" r:id="rId7"/>
    <p:sldId id="334" r:id="rId8"/>
    <p:sldId id="336" r:id="rId9"/>
    <p:sldId id="335" r:id="rId10"/>
    <p:sldId id="329" r:id="rId11"/>
    <p:sldId id="258" r:id="rId12"/>
    <p:sldId id="259" r:id="rId13"/>
    <p:sldId id="260" r:id="rId14"/>
    <p:sldId id="261" r:id="rId15"/>
    <p:sldId id="296" r:id="rId16"/>
    <p:sldId id="302" r:id="rId17"/>
    <p:sldId id="303" r:id="rId18"/>
    <p:sldId id="315" r:id="rId19"/>
    <p:sldId id="304" r:id="rId20"/>
    <p:sldId id="327" r:id="rId21"/>
    <p:sldId id="319" r:id="rId22"/>
    <p:sldId id="262" r:id="rId23"/>
    <p:sldId id="263" r:id="rId24"/>
    <p:sldId id="264" r:id="rId25"/>
    <p:sldId id="266" r:id="rId26"/>
    <p:sldId id="267" r:id="rId27"/>
    <p:sldId id="268" r:id="rId28"/>
    <p:sldId id="269" r:id="rId29"/>
    <p:sldId id="270" r:id="rId30"/>
    <p:sldId id="274" r:id="rId31"/>
    <p:sldId id="281" r:id="rId32"/>
    <p:sldId id="272" r:id="rId33"/>
    <p:sldId id="273" r:id="rId34"/>
    <p:sldId id="275" r:id="rId35"/>
    <p:sldId id="337" r:id="rId36"/>
    <p:sldId id="331" r:id="rId37"/>
    <p:sldId id="278" r:id="rId38"/>
    <p:sldId id="339" r:id="rId39"/>
    <p:sldId id="338" r:id="rId40"/>
    <p:sldId id="340" r:id="rId41"/>
    <p:sldId id="341" r:id="rId42"/>
    <p:sldId id="342" r:id="rId43"/>
    <p:sldId id="343" r:id="rId44"/>
    <p:sldId id="282" r:id="rId45"/>
    <p:sldId id="324" r:id="rId46"/>
    <p:sldId id="277" r:id="rId47"/>
    <p:sldId id="317" r:id="rId48"/>
    <p:sldId id="294" r:id="rId49"/>
    <p:sldId id="330" r:id="rId50"/>
    <p:sldId id="312" r:id="rId51"/>
    <p:sldId id="311" r:id="rId52"/>
    <p:sldId id="314" r:id="rId53"/>
    <p:sldId id="31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vingston, Amanda N." initials="LAN" lastIdx="1" clrIdx="0">
    <p:extLst>
      <p:ext uri="{19B8F6BF-5375-455C-9EA6-DF929625EA0E}">
        <p15:presenceInfo xmlns:p15="http://schemas.microsoft.com/office/powerpoint/2012/main" userId="S::LIVINGSTONA@etsu.edu::784a22bd-2314-4855-b5a6-3fe8c180a1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000099"/>
    <a:srgbClr val="C7910B"/>
    <a:srgbClr val="FF5757"/>
    <a:srgbClr val="F7F7F7"/>
    <a:srgbClr val="71DAFF"/>
    <a:srgbClr val="FFFF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8" autoAdjust="0"/>
    <p:restoredTop sz="95441" autoAdjust="0"/>
  </p:normalViewPr>
  <p:slideViewPr>
    <p:cSldViewPr>
      <p:cViewPr varScale="1">
        <p:scale>
          <a:sx n="76" d="100"/>
          <a:sy n="76" d="100"/>
        </p:scale>
        <p:origin x="1422" y="84"/>
      </p:cViewPr>
      <p:guideLst>
        <p:guide orient="horz" pos="2160"/>
        <p:guide pos="2880"/>
      </p:guideLst>
    </p:cSldViewPr>
  </p:slideViewPr>
  <p:notesTextViewPr>
    <p:cViewPr>
      <p:scale>
        <a:sx n="1" d="1"/>
        <a:sy n="1" d="1"/>
      </p:scale>
      <p:origin x="0" y="0"/>
    </p:cViewPr>
  </p:notesTextViewPr>
  <p:notesViewPr>
    <p:cSldViewPr>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12721-D748-4445-9F1D-18237F281425}" type="datetimeFigureOut">
              <a:rPr lang="en-US" smtClean="0"/>
              <a:pPr/>
              <a:t>06/10/2021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FD3508-18D7-419A-96BA-AA35C776E286}" type="slidenum">
              <a:rPr lang="en-US" smtClean="0"/>
              <a:pPr/>
              <a:t>‹#›</a:t>
            </a:fld>
            <a:endParaRPr lang="en-US"/>
          </a:p>
        </p:txBody>
      </p:sp>
    </p:spTree>
    <p:extLst>
      <p:ext uri="{BB962C8B-B14F-4D97-AF65-F5344CB8AC3E}">
        <p14:creationId xmlns:p14="http://schemas.microsoft.com/office/powerpoint/2010/main" val="3767521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FD3508-18D7-419A-96BA-AA35C776E286}" type="slidenum">
              <a:rPr lang="en-US" smtClean="0"/>
              <a:pPr/>
              <a:t>6</a:t>
            </a:fld>
            <a:endParaRPr lang="en-US"/>
          </a:p>
        </p:txBody>
      </p:sp>
    </p:spTree>
    <p:extLst>
      <p:ext uri="{BB962C8B-B14F-4D97-AF65-F5344CB8AC3E}">
        <p14:creationId xmlns:p14="http://schemas.microsoft.com/office/powerpoint/2010/main" val="37221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FD3508-18D7-419A-96BA-AA35C776E286}" type="slidenum">
              <a:rPr lang="en-US" smtClean="0"/>
              <a:pPr/>
              <a:t>11</a:t>
            </a:fld>
            <a:endParaRPr lang="en-US"/>
          </a:p>
        </p:txBody>
      </p:sp>
    </p:spTree>
    <p:extLst>
      <p:ext uri="{BB962C8B-B14F-4D97-AF65-F5344CB8AC3E}">
        <p14:creationId xmlns:p14="http://schemas.microsoft.com/office/powerpoint/2010/main" val="239797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on t</a:t>
            </a:r>
            <a:r>
              <a:rPr lang="en-US" dirty="0"/>
              <a:t>he icons</a:t>
            </a:r>
            <a:r>
              <a:rPr lang="en-US" baseline="0" dirty="0"/>
              <a:t> underneath the Patient Banner to ADD information to the patient’s chart.  </a:t>
            </a:r>
          </a:p>
          <a:p>
            <a:r>
              <a:rPr lang="en-US" baseline="0" dirty="0"/>
              <a:t>The two panels underneath the Clinical Toolbar is where you can view the information that is already in the patient’s chart.  </a:t>
            </a:r>
          </a:p>
          <a:p>
            <a:endParaRPr lang="en-US" dirty="0"/>
          </a:p>
        </p:txBody>
      </p:sp>
      <p:sp>
        <p:nvSpPr>
          <p:cNvPr id="4" name="Slide Number Placeholder 3"/>
          <p:cNvSpPr>
            <a:spLocks noGrp="1"/>
          </p:cNvSpPr>
          <p:nvPr>
            <p:ph type="sldNum" sz="quarter" idx="10"/>
          </p:nvPr>
        </p:nvSpPr>
        <p:spPr/>
        <p:txBody>
          <a:bodyPr/>
          <a:lstStyle/>
          <a:p>
            <a:fld id="{7EFD3508-18D7-419A-96BA-AA35C776E286}" type="slidenum">
              <a:rPr lang="en-US" smtClean="0"/>
              <a:pPr/>
              <a:t>12</a:t>
            </a:fld>
            <a:endParaRPr lang="en-US"/>
          </a:p>
        </p:txBody>
      </p:sp>
    </p:spTree>
    <p:extLst>
      <p:ext uri="{BB962C8B-B14F-4D97-AF65-F5344CB8AC3E}">
        <p14:creationId xmlns:p14="http://schemas.microsoft.com/office/powerpoint/2010/main" val="189812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tabs at the top of each section to view various parts of the chart: the Problem List, Notes,</a:t>
            </a:r>
            <a:r>
              <a:rPr lang="en-US" baseline="0" dirty="0"/>
              <a:t> Labs, Procedures, Radiology, and the entire Chart, including administrative paperwork.  The second panel has the Vital Signs, Medications, Orders, Allergies, and Immunizations.  </a:t>
            </a:r>
            <a:endParaRPr lang="en-US" dirty="0"/>
          </a:p>
        </p:txBody>
      </p:sp>
      <p:sp>
        <p:nvSpPr>
          <p:cNvPr id="4" name="Slide Number Placeholder 3"/>
          <p:cNvSpPr>
            <a:spLocks noGrp="1"/>
          </p:cNvSpPr>
          <p:nvPr>
            <p:ph type="sldNum" sz="quarter" idx="10"/>
          </p:nvPr>
        </p:nvSpPr>
        <p:spPr/>
        <p:txBody>
          <a:bodyPr/>
          <a:lstStyle/>
          <a:p>
            <a:fld id="{7EFD3508-18D7-419A-96BA-AA35C776E286}" type="slidenum">
              <a:rPr lang="en-US" smtClean="0"/>
              <a:pPr/>
              <a:t>13</a:t>
            </a:fld>
            <a:endParaRPr lang="en-US"/>
          </a:p>
        </p:txBody>
      </p:sp>
    </p:spTree>
    <p:extLst>
      <p:ext uri="{BB962C8B-B14F-4D97-AF65-F5344CB8AC3E}">
        <p14:creationId xmlns:p14="http://schemas.microsoft.com/office/powerpoint/2010/main" val="70340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tab contains different items. Most of the tabs also</a:t>
            </a:r>
            <a:r>
              <a:rPr lang="en-US" baseline="0" dirty="0"/>
              <a:t> have a variety of sort options and filters from which you can choose in order to find items more quickly.  Generally, double clicking on an item allows you to view it.  Single clicking (highlighting) an item activates the toolbar, which gives you options for printing, faxing, viewing drug education, etc. </a:t>
            </a:r>
            <a:endParaRPr lang="en-US" dirty="0"/>
          </a:p>
        </p:txBody>
      </p:sp>
      <p:sp>
        <p:nvSpPr>
          <p:cNvPr id="4" name="Slide Number Placeholder 3"/>
          <p:cNvSpPr>
            <a:spLocks noGrp="1"/>
          </p:cNvSpPr>
          <p:nvPr>
            <p:ph type="sldNum" sz="quarter" idx="10"/>
          </p:nvPr>
        </p:nvSpPr>
        <p:spPr/>
        <p:txBody>
          <a:bodyPr/>
          <a:lstStyle/>
          <a:p>
            <a:fld id="{7EFD3508-18D7-419A-96BA-AA35C776E286}" type="slidenum">
              <a:rPr lang="en-US" smtClean="0"/>
              <a:pPr/>
              <a:t>14</a:t>
            </a:fld>
            <a:endParaRPr lang="en-US"/>
          </a:p>
        </p:txBody>
      </p:sp>
    </p:spTree>
    <p:extLst>
      <p:ext uri="{BB962C8B-B14F-4D97-AF65-F5344CB8AC3E}">
        <p14:creationId xmlns:p14="http://schemas.microsoft.com/office/powerpoint/2010/main" val="61425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Table of Contents </a:t>
            </a:r>
            <a:r>
              <a:rPr lang="en-US" dirty="0"/>
              <a:t>– Navigate through your note by clicking on the headings</a:t>
            </a:r>
            <a:r>
              <a:rPr lang="en-US" baseline="0" dirty="0"/>
              <a:t> and forms in this panel (the forms are indented underneath the section headers)</a:t>
            </a:r>
          </a:p>
          <a:p>
            <a:r>
              <a:rPr lang="en-US" b="1" baseline="0" dirty="0"/>
              <a:t>Clinical Desktop – </a:t>
            </a:r>
            <a:r>
              <a:rPr lang="en-US" b="0" baseline="0" dirty="0"/>
              <a:t>Patient’s chart – contains the same tabs as on the Clinical Desktop tab.  Allows you to view items in the patient’s chart while in the note</a:t>
            </a:r>
          </a:p>
          <a:p>
            <a:r>
              <a:rPr lang="en-US" b="1" baseline="0" dirty="0"/>
              <a:t>Note Input </a:t>
            </a:r>
            <a:r>
              <a:rPr lang="en-US" b="0" baseline="0" dirty="0"/>
              <a:t>– As you click on section headings/forms in the Table of Contents, that section will open here, so you can document.  </a:t>
            </a:r>
          </a:p>
          <a:p>
            <a:r>
              <a:rPr lang="en-US" b="1" baseline="0" dirty="0"/>
              <a:t>Note Accumulator Workspace </a:t>
            </a:r>
            <a:r>
              <a:rPr lang="en-US" b="0" baseline="0" dirty="0"/>
              <a:t>(NAW) – As you click on forms/type in the boxes above, the text will display in this section. </a:t>
            </a:r>
            <a:endParaRPr lang="en-US" b="1" dirty="0"/>
          </a:p>
        </p:txBody>
      </p:sp>
      <p:sp>
        <p:nvSpPr>
          <p:cNvPr id="4" name="Slide Number Placeholder 3"/>
          <p:cNvSpPr>
            <a:spLocks noGrp="1"/>
          </p:cNvSpPr>
          <p:nvPr>
            <p:ph type="sldNum" sz="quarter" idx="10"/>
          </p:nvPr>
        </p:nvSpPr>
        <p:spPr/>
        <p:txBody>
          <a:bodyPr/>
          <a:lstStyle/>
          <a:p>
            <a:fld id="{7EFD3508-18D7-419A-96BA-AA35C776E286}" type="slidenum">
              <a:rPr lang="en-US" smtClean="0"/>
              <a:pPr/>
              <a:t>24</a:t>
            </a:fld>
            <a:endParaRPr lang="en-US"/>
          </a:p>
        </p:txBody>
      </p:sp>
    </p:spTree>
    <p:extLst>
      <p:ext uri="{BB962C8B-B14F-4D97-AF65-F5344CB8AC3E}">
        <p14:creationId xmlns:p14="http://schemas.microsoft.com/office/powerpoint/2010/main" val="370089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Allscripts notes are set to </a:t>
            </a:r>
            <a:r>
              <a:rPr lang="en-US" dirty="0" err="1"/>
              <a:t>autopopulate</a:t>
            </a:r>
            <a:r>
              <a:rPr lang="en-US" dirty="0"/>
              <a:t> certain sections within</a:t>
            </a:r>
            <a:r>
              <a:rPr lang="en-US" baseline="0" dirty="0"/>
              <a:t> the note:  the Active Problems (diagnoses), Past Medical </a:t>
            </a:r>
            <a:r>
              <a:rPr lang="en-US" baseline="0" dirty="0" err="1"/>
              <a:t>Hx</a:t>
            </a:r>
            <a:r>
              <a:rPr lang="en-US" baseline="0" dirty="0"/>
              <a:t>, Social </a:t>
            </a:r>
            <a:r>
              <a:rPr lang="en-US" baseline="0" dirty="0" err="1"/>
              <a:t>Hx</a:t>
            </a:r>
            <a:r>
              <a:rPr lang="en-US" baseline="0" dirty="0"/>
              <a:t>, Family </a:t>
            </a:r>
            <a:r>
              <a:rPr lang="en-US" baseline="0" dirty="0" err="1"/>
              <a:t>Hx</a:t>
            </a:r>
            <a:r>
              <a:rPr lang="en-US" baseline="0" dirty="0"/>
              <a:t>, Past Surgical </a:t>
            </a:r>
            <a:r>
              <a:rPr lang="en-US" baseline="0" dirty="0" err="1"/>
              <a:t>Hx</a:t>
            </a:r>
            <a:r>
              <a:rPr lang="en-US" baseline="0" dirty="0"/>
              <a:t>, Current Meds, Allergies, Immunizations, Vitals, Labs, and the Assessment, which pulls in active problems that have been assessed for the current visit.  All of these sections will pull information from the chart into each note. You can choose to hide/show specific items in these sections.  </a:t>
            </a:r>
            <a:endParaRPr lang="en-US" dirty="0"/>
          </a:p>
        </p:txBody>
      </p:sp>
      <p:sp>
        <p:nvSpPr>
          <p:cNvPr id="4" name="Slide Number Placeholder 3"/>
          <p:cNvSpPr>
            <a:spLocks noGrp="1"/>
          </p:cNvSpPr>
          <p:nvPr>
            <p:ph type="sldNum" sz="quarter" idx="10"/>
          </p:nvPr>
        </p:nvSpPr>
        <p:spPr/>
        <p:txBody>
          <a:bodyPr/>
          <a:lstStyle/>
          <a:p>
            <a:fld id="{7EFD3508-18D7-419A-96BA-AA35C776E286}" type="slidenum">
              <a:rPr lang="en-US" smtClean="0"/>
              <a:pPr/>
              <a:t>25</a:t>
            </a:fld>
            <a:endParaRPr lang="en-US"/>
          </a:p>
        </p:txBody>
      </p:sp>
    </p:spTree>
    <p:extLst>
      <p:ext uri="{BB962C8B-B14F-4D97-AF65-F5344CB8AC3E}">
        <p14:creationId xmlns:p14="http://schemas.microsoft.com/office/powerpoint/2010/main" val="388039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do not wish these items to appear in your note, you CAN hide them.  On the toolbar below each section, you can choose to Hide All/Show All, or Hide/Show individual items.  Ctrl and click will highlight individual items which can be hidden/shown by clicking “Show or Hide.”  </a:t>
            </a:r>
            <a:endParaRPr lang="en-US" dirty="0"/>
          </a:p>
        </p:txBody>
      </p:sp>
      <p:sp>
        <p:nvSpPr>
          <p:cNvPr id="4" name="Slide Number Placeholder 3"/>
          <p:cNvSpPr>
            <a:spLocks noGrp="1"/>
          </p:cNvSpPr>
          <p:nvPr>
            <p:ph type="sldNum" sz="quarter" idx="10"/>
          </p:nvPr>
        </p:nvSpPr>
        <p:spPr/>
        <p:txBody>
          <a:bodyPr/>
          <a:lstStyle/>
          <a:p>
            <a:fld id="{7EFD3508-18D7-419A-96BA-AA35C776E286}" type="slidenum">
              <a:rPr lang="en-US" smtClean="0"/>
              <a:pPr/>
              <a:t>26</a:t>
            </a:fld>
            <a:endParaRPr lang="en-US"/>
          </a:p>
        </p:txBody>
      </p:sp>
    </p:spTree>
    <p:extLst>
      <p:ext uri="{BB962C8B-B14F-4D97-AF65-F5344CB8AC3E}">
        <p14:creationId xmlns:p14="http://schemas.microsoft.com/office/powerpoint/2010/main" val="33914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FF0000"/>
                </a:solidFill>
              </a:rPr>
              <a:t>Ask about your clinic’s policy regarding checking tasks on non-clinic days. </a:t>
            </a:r>
          </a:p>
        </p:txBody>
      </p:sp>
      <p:sp>
        <p:nvSpPr>
          <p:cNvPr id="4" name="Slide Number Placeholder 3"/>
          <p:cNvSpPr>
            <a:spLocks noGrp="1"/>
          </p:cNvSpPr>
          <p:nvPr>
            <p:ph type="sldNum" sz="quarter" idx="10"/>
          </p:nvPr>
        </p:nvSpPr>
        <p:spPr/>
        <p:txBody>
          <a:bodyPr/>
          <a:lstStyle/>
          <a:p>
            <a:fld id="{7EFD3508-18D7-419A-96BA-AA35C776E286}"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DF4C186-D916-454C-BE51-BAADB4E80FA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C186-D916-454C-BE51-BAADB4E80F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C186-D916-454C-BE51-BAADB4E80F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C186-D916-454C-BE51-BAADB4E80F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DF4C186-D916-454C-BE51-BAADB4E80F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4C186-D916-454C-BE51-BAADB4E80F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4C186-D916-454C-BE51-BAADB4E80F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4C186-D916-454C-BE51-BAADB4E80F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4C186-D916-454C-BE51-BAADB4E80F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4C186-D916-454C-BE51-BAADB4E80F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BAA056-8DF8-4670-9EDF-9614B4C231C8}" type="datetimeFigureOut">
              <a:rPr lang="en-US" smtClean="0"/>
              <a:pPr/>
              <a:t>06/10/2021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4C186-D916-454C-BE51-BAADB4E80F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6BAA056-8DF8-4670-9EDF-9614B4C231C8}" type="datetimeFigureOut">
              <a:rPr lang="en-US" smtClean="0"/>
              <a:pPr/>
              <a:t>06/10/2021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DF4C186-D916-454C-BE51-BAADB4E80F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ea.allscriptscloud.com/" TargetMode="External"/><Relationship Id="rId2" Type="http://schemas.openxmlformats.org/officeDocument/2006/relationships/hyperlink" Target="https://www.citrix.com/downloads/workspace-app/"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hyperlink" Target="https://www.quillenphysiciansehr.com/populationhealth.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quillenphysiciansehr.com/" TargetMode="External"/><Relationship Id="rId2" Type="http://schemas.openxmlformats.org/officeDocument/2006/relationships/hyperlink" Target="https://www.citrix.com/downloads/workspace-ap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434399" y="1286077"/>
            <a:ext cx="4379976" cy="1447800"/>
          </a:xfrm>
        </p:spPr>
        <p:txBody>
          <a:bodyPr>
            <a:normAutofit fontScale="90000"/>
          </a:bodyPr>
          <a:lstStyle/>
          <a:p>
            <a:r>
              <a:rPr lang="en-US" dirty="0">
                <a:solidFill>
                  <a:schemeClr val="bg2">
                    <a:lumMod val="75000"/>
                  </a:schemeClr>
                </a:solidFill>
                <a:latin typeface="Rockwell" panose="02060603020205020403" pitchFamily="18" charset="0"/>
                <a:cs typeface="David" panose="020E0502060401010101" pitchFamily="34" charset="-79"/>
              </a:rPr>
              <a:t>Quillen ETSU Physicians</a:t>
            </a:r>
          </a:p>
        </p:txBody>
      </p:sp>
      <p:sp>
        <p:nvSpPr>
          <p:cNvPr id="5" name="TextBox 4"/>
          <p:cNvSpPr txBox="1"/>
          <p:nvPr/>
        </p:nvSpPr>
        <p:spPr>
          <a:xfrm>
            <a:off x="712319" y="5348506"/>
            <a:ext cx="3657600" cy="584775"/>
          </a:xfrm>
          <a:prstGeom prst="rect">
            <a:avLst/>
          </a:prstGeom>
          <a:noFill/>
        </p:spPr>
        <p:txBody>
          <a:bodyPr wrap="square" rtlCol="0">
            <a:spAutoFit/>
          </a:bodyPr>
          <a:lstStyle/>
          <a:p>
            <a:r>
              <a:rPr lang="en-US" sz="1600" dirty="0">
                <a:solidFill>
                  <a:schemeClr val="bg2">
                    <a:lumMod val="75000"/>
                  </a:schemeClr>
                </a:solidFill>
                <a:latin typeface="Calibri" panose="020F0502020204030204" pitchFamily="34" charset="0"/>
              </a:rPr>
              <a:t>Quillen </a:t>
            </a:r>
            <a:r>
              <a:rPr lang="en-US" sz="1600" b="1" dirty="0">
                <a:solidFill>
                  <a:schemeClr val="bg2">
                    <a:lumMod val="75000"/>
                  </a:schemeClr>
                </a:solidFill>
                <a:latin typeface="Calibri" panose="020F0502020204030204" pitchFamily="34" charset="0"/>
              </a:rPr>
              <a:t>EHR</a:t>
            </a:r>
            <a:r>
              <a:rPr lang="en-US" sz="1600" dirty="0">
                <a:solidFill>
                  <a:schemeClr val="bg2">
                    <a:lumMod val="75000"/>
                  </a:schemeClr>
                </a:solidFill>
                <a:latin typeface="Calibri" panose="020F0502020204030204" pitchFamily="34" charset="0"/>
              </a:rPr>
              <a:t> Team</a:t>
            </a:r>
          </a:p>
          <a:p>
            <a:r>
              <a:rPr lang="en-US" sz="1600" dirty="0">
                <a:solidFill>
                  <a:schemeClr val="bg2">
                    <a:lumMod val="75000"/>
                  </a:schemeClr>
                </a:solidFill>
                <a:latin typeface="Calibri" panose="020F0502020204030204" pitchFamily="34" charset="0"/>
              </a:rPr>
              <a:t>Phone: (423) 282-6122, Option 1</a:t>
            </a:r>
          </a:p>
        </p:txBody>
      </p:sp>
      <p:sp>
        <p:nvSpPr>
          <p:cNvPr id="6" name="Rectangle 5"/>
          <p:cNvSpPr/>
          <p:nvPr/>
        </p:nvSpPr>
        <p:spPr>
          <a:xfrm>
            <a:off x="2541119" y="4095690"/>
            <a:ext cx="4166536" cy="707886"/>
          </a:xfrm>
          <a:prstGeom prst="rect">
            <a:avLst/>
          </a:prstGeom>
          <a:noFill/>
        </p:spPr>
        <p:txBody>
          <a:bodyPr wrap="square" lIns="91440" tIns="45720" rIns="91440" bIns="45720">
            <a:spAutoFit/>
          </a:bodyPr>
          <a:lstStyle/>
          <a:p>
            <a:pPr algn="ctr"/>
            <a:r>
              <a:rPr lang="en-US" sz="2000" dirty="0">
                <a:ln w="0"/>
                <a:solidFill>
                  <a:schemeClr val="bg2">
                    <a:lumMod val="75000"/>
                  </a:schemeClr>
                </a:solidFill>
                <a:effectLst>
                  <a:outerShdw blurRad="38100" dist="19050" dir="2700000" algn="tl" rotWithShape="0">
                    <a:schemeClr val="dk1">
                      <a:alpha val="40000"/>
                    </a:schemeClr>
                  </a:outerShdw>
                </a:effectLst>
                <a:latin typeface="Calibri" panose="020F0502020204030204" pitchFamily="34" charset="0"/>
              </a:rPr>
              <a:t>Clinical Staff and Provider Training Module</a:t>
            </a:r>
            <a:endParaRPr lang="en-US" sz="2000" dirty="0">
              <a:ln w="0"/>
              <a:solidFill>
                <a:schemeClr val="bg2">
                  <a:lumMod val="75000"/>
                </a:schemeClr>
              </a:solidFill>
              <a:latin typeface="Calibri" panose="020F0502020204030204" pitchFamily="34" charset="0"/>
            </a:endParaRPr>
          </a:p>
        </p:txBody>
      </p:sp>
      <p:sp>
        <p:nvSpPr>
          <p:cNvPr id="7" name="TextBox 6"/>
          <p:cNvSpPr txBox="1"/>
          <p:nvPr/>
        </p:nvSpPr>
        <p:spPr>
          <a:xfrm>
            <a:off x="6707655" y="5640894"/>
            <a:ext cx="1979145" cy="369332"/>
          </a:xfrm>
          <a:prstGeom prst="rect">
            <a:avLst/>
          </a:prstGeom>
          <a:noFill/>
        </p:spPr>
        <p:txBody>
          <a:bodyPr wrap="square" rtlCol="0">
            <a:spAutoFit/>
          </a:bodyPr>
          <a:lstStyle/>
          <a:p>
            <a:r>
              <a:rPr lang="en-US" dirty="0"/>
              <a:t>May 2021</a:t>
            </a:r>
          </a:p>
        </p:txBody>
      </p:sp>
      <p:sp>
        <p:nvSpPr>
          <p:cNvPr id="9" name="TextBox 8"/>
          <p:cNvSpPr txBox="1"/>
          <p:nvPr/>
        </p:nvSpPr>
        <p:spPr>
          <a:xfrm>
            <a:off x="986599" y="3183190"/>
            <a:ext cx="7275576" cy="523220"/>
          </a:xfrm>
          <a:prstGeom prst="rect">
            <a:avLst/>
          </a:prstGeom>
          <a:noFill/>
          <a:effectLst/>
          <a:scene3d>
            <a:camera prst="orthographicFront"/>
            <a:lightRig rig="threePt" dir="t"/>
          </a:scene3d>
          <a:sp3d>
            <a:bevelT/>
          </a:sp3d>
        </p:spPr>
        <p:txBody>
          <a:bodyPr wrap="square" rtlCol="0">
            <a:spAutoFit/>
          </a:bodyPr>
          <a:lstStyle/>
          <a:p>
            <a:pPr algn="ctr"/>
            <a:r>
              <a:rPr lang="en-US" sz="2800" b="1" dirty="0">
                <a:solidFill>
                  <a:srgbClr val="C7910B"/>
                </a:solidFill>
                <a:latin typeface="David" panose="020E0502060401010101" pitchFamily="34" charset="-79"/>
                <a:cs typeface="David" panose="020E0502060401010101" pitchFamily="34" charset="-79"/>
              </a:rPr>
              <a:t>Allscripts Touchworks - The Basics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
            <a:ext cx="33051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62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822E04-9C9C-4262-8006-3A676E0ED475}"/>
              </a:ext>
            </a:extLst>
          </p:cNvPr>
          <p:cNvPicPr>
            <a:picLocks noChangeAspect="1"/>
          </p:cNvPicPr>
          <p:nvPr/>
        </p:nvPicPr>
        <p:blipFill>
          <a:blip r:embed="rId2"/>
          <a:stretch>
            <a:fillRect/>
          </a:stretch>
        </p:blipFill>
        <p:spPr>
          <a:xfrm>
            <a:off x="676275" y="1143000"/>
            <a:ext cx="6419850" cy="5181600"/>
          </a:xfrm>
          <a:prstGeom prst="rect">
            <a:avLst/>
          </a:prstGeom>
        </p:spPr>
      </p:pic>
      <p:sp>
        <p:nvSpPr>
          <p:cNvPr id="2" name="Title 1"/>
          <p:cNvSpPr>
            <a:spLocks noGrp="1"/>
          </p:cNvSpPr>
          <p:nvPr>
            <p:ph type="title"/>
          </p:nvPr>
        </p:nvSpPr>
        <p:spPr/>
        <p:txBody>
          <a:bodyPr/>
          <a:lstStyle/>
          <a:p>
            <a:r>
              <a:rPr lang="en-US" sz="4400" dirty="0">
                <a:solidFill>
                  <a:srgbClr val="000099"/>
                </a:solidFill>
              </a:rPr>
              <a:t>Search for a Patient </a:t>
            </a:r>
            <a:endParaRPr lang="en-US" dirty="0"/>
          </a:p>
        </p:txBody>
      </p:sp>
      <p:cxnSp>
        <p:nvCxnSpPr>
          <p:cNvPr id="5" name="Straight Arrow Connector 4"/>
          <p:cNvCxnSpPr>
            <a:cxnSpLocks/>
          </p:cNvCxnSpPr>
          <p:nvPr/>
        </p:nvCxnSpPr>
        <p:spPr>
          <a:xfrm flipH="1" flipV="1">
            <a:off x="4572000" y="1417638"/>
            <a:ext cx="631825" cy="30884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29225" y="1304895"/>
            <a:ext cx="3733800" cy="584775"/>
          </a:xfrm>
          <a:prstGeom prst="rect">
            <a:avLst/>
          </a:prstGeom>
          <a:solidFill>
            <a:schemeClr val="bg1">
              <a:lumMod val="75000"/>
            </a:schemeClr>
          </a:solidFill>
        </p:spPr>
        <p:txBody>
          <a:bodyPr wrap="square" rtlCol="0">
            <a:spAutoFit/>
          </a:bodyPr>
          <a:lstStyle/>
          <a:p>
            <a:r>
              <a:rPr lang="en-US" sz="1600" dirty="0">
                <a:latin typeface="Arial" panose="020B0604020202020204" pitchFamily="34" charset="0"/>
                <a:cs typeface="Arial" panose="020B0604020202020204" pitchFamily="34" charset="0"/>
              </a:rPr>
              <a:t>If searching for a patient not on a schedule, click the magnifying glass.</a:t>
            </a:r>
          </a:p>
        </p:txBody>
      </p:sp>
      <p:pic>
        <p:nvPicPr>
          <p:cNvPr id="9" name="Picture 8">
            <a:extLst>
              <a:ext uri="{FF2B5EF4-FFF2-40B4-BE49-F238E27FC236}">
                <a16:creationId xmlns:a16="http://schemas.microsoft.com/office/drawing/2014/main" id="{0175C174-18C2-4242-8523-9390BB8B2D68}"/>
              </a:ext>
            </a:extLst>
          </p:cNvPr>
          <p:cNvPicPr>
            <a:picLocks noChangeAspect="1"/>
          </p:cNvPicPr>
          <p:nvPr/>
        </p:nvPicPr>
        <p:blipFill>
          <a:blip r:embed="rId3"/>
          <a:stretch>
            <a:fillRect/>
          </a:stretch>
        </p:blipFill>
        <p:spPr>
          <a:xfrm>
            <a:off x="1741487" y="3305813"/>
            <a:ext cx="6381662" cy="2921232"/>
          </a:xfrm>
          <a:prstGeom prst="rect">
            <a:avLst/>
          </a:prstGeom>
        </p:spPr>
      </p:pic>
      <p:cxnSp>
        <p:nvCxnSpPr>
          <p:cNvPr id="11" name="Straight Arrow Connector 10"/>
          <p:cNvCxnSpPr/>
          <p:nvPr/>
        </p:nvCxnSpPr>
        <p:spPr>
          <a:xfrm flipH="1" flipV="1">
            <a:off x="4316412" y="3834363"/>
            <a:ext cx="1143000" cy="63967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72100" y="4181654"/>
            <a:ext cx="3733800" cy="584775"/>
          </a:xfrm>
          <a:prstGeom prst="rect">
            <a:avLst/>
          </a:prstGeom>
          <a:solidFill>
            <a:schemeClr val="bg1">
              <a:lumMod val="75000"/>
            </a:schemeClr>
          </a:solidFill>
        </p:spPr>
        <p:txBody>
          <a:bodyPr wrap="square" rtlCol="0">
            <a:spAutoFit/>
          </a:bodyPr>
          <a:lstStyle/>
          <a:p>
            <a:r>
              <a:rPr lang="en-US" sz="1600" dirty="0">
                <a:latin typeface="Arial" panose="020B0604020202020204" pitchFamily="34" charset="0"/>
                <a:cs typeface="Arial" panose="020B0604020202020204" pitchFamily="34" charset="0"/>
              </a:rPr>
              <a:t>Search by last name or date of birth. Select the correct patient and click OK.</a:t>
            </a:r>
          </a:p>
        </p:txBody>
      </p:sp>
    </p:spTree>
    <p:extLst>
      <p:ext uri="{BB962C8B-B14F-4D97-AF65-F5344CB8AC3E}">
        <p14:creationId xmlns:p14="http://schemas.microsoft.com/office/powerpoint/2010/main" val="350637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E5514E-E748-4D89-AEB1-3FA8E10BE3C1}"/>
              </a:ext>
            </a:extLst>
          </p:cNvPr>
          <p:cNvPicPr>
            <a:picLocks noChangeAspect="1"/>
          </p:cNvPicPr>
          <p:nvPr/>
        </p:nvPicPr>
        <p:blipFill>
          <a:blip r:embed="rId3"/>
          <a:stretch>
            <a:fillRect/>
          </a:stretch>
        </p:blipFill>
        <p:spPr>
          <a:xfrm>
            <a:off x="373289" y="1051280"/>
            <a:ext cx="8562667" cy="3746887"/>
          </a:xfrm>
          <a:prstGeom prst="rect">
            <a:avLst/>
          </a:prstGeom>
        </p:spPr>
      </p:pic>
      <p:sp>
        <p:nvSpPr>
          <p:cNvPr id="2" name="Title 1"/>
          <p:cNvSpPr>
            <a:spLocks noGrp="1"/>
          </p:cNvSpPr>
          <p:nvPr>
            <p:ph type="title"/>
          </p:nvPr>
        </p:nvSpPr>
        <p:spPr>
          <a:xfrm>
            <a:off x="467478" y="152400"/>
            <a:ext cx="8229600" cy="487362"/>
          </a:xfrm>
        </p:spPr>
        <p:txBody>
          <a:bodyPr>
            <a:normAutofit fontScale="90000"/>
          </a:bodyPr>
          <a:lstStyle/>
          <a:p>
            <a:r>
              <a:rPr lang="en-US" sz="3200" dirty="0">
                <a:solidFill>
                  <a:srgbClr val="000099"/>
                </a:solidFill>
              </a:rPr>
              <a:t>Schedule</a:t>
            </a:r>
          </a:p>
        </p:txBody>
      </p:sp>
      <p:sp>
        <p:nvSpPr>
          <p:cNvPr id="5" name="Rectangle 4"/>
          <p:cNvSpPr/>
          <p:nvPr/>
        </p:nvSpPr>
        <p:spPr>
          <a:xfrm>
            <a:off x="990599" y="1173480"/>
            <a:ext cx="7945357" cy="457200"/>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1" y="1630680"/>
            <a:ext cx="380998" cy="50292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cxnSp>
        <p:nvCxnSpPr>
          <p:cNvPr id="10" name="Straight Arrow Connector 9"/>
          <p:cNvCxnSpPr>
            <a:stCxn id="19" idx="0"/>
          </p:cNvCxnSpPr>
          <p:nvPr/>
        </p:nvCxnSpPr>
        <p:spPr>
          <a:xfrm flipH="1" flipV="1">
            <a:off x="6699939" y="1579106"/>
            <a:ext cx="16962" cy="156732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1606097" y="1752600"/>
            <a:ext cx="0" cy="166374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148897" y="3410832"/>
            <a:ext cx="3124200" cy="780167"/>
          </a:xfrm>
          <a:prstGeom prst="roundRect">
            <a:avLst>
              <a:gd name="adj" fmla="val 572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lumMod val="85000"/>
                  </a:schemeClr>
                </a:solidFill>
                <a:latin typeface="+mj-lt"/>
              </a:rPr>
              <a:t>A double click on the patient’s name takes you to their chart.</a:t>
            </a:r>
          </a:p>
        </p:txBody>
      </p:sp>
      <p:sp>
        <p:nvSpPr>
          <p:cNvPr id="19" name="Rounded Rectangle 18"/>
          <p:cNvSpPr/>
          <p:nvPr/>
        </p:nvSpPr>
        <p:spPr>
          <a:xfrm>
            <a:off x="4975602" y="3146428"/>
            <a:ext cx="3482598" cy="1196972"/>
          </a:xfrm>
          <a:prstGeom prst="roundRect">
            <a:avLst>
              <a:gd name="adj" fmla="val 13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lumMod val="85000"/>
                  </a:schemeClr>
                </a:solidFill>
                <a:latin typeface="+mj-lt"/>
              </a:rPr>
              <a:t>A single click on the patient’s name pulls them into context and displays their name/demographic info in the Patient Banner.</a:t>
            </a:r>
          </a:p>
        </p:txBody>
      </p:sp>
      <p:sp>
        <p:nvSpPr>
          <p:cNvPr id="6" name="TextBox 5"/>
          <p:cNvSpPr txBox="1"/>
          <p:nvPr/>
        </p:nvSpPr>
        <p:spPr>
          <a:xfrm>
            <a:off x="5715009" y="1579107"/>
            <a:ext cx="1001892" cy="646331"/>
          </a:xfrm>
          <a:prstGeom prst="rect">
            <a:avLst/>
          </a:prstGeom>
          <a:noFill/>
        </p:spPr>
        <p:txBody>
          <a:bodyPr wrap="square" rtlCol="0">
            <a:spAutoFit/>
          </a:bodyPr>
          <a:lstStyle/>
          <a:p>
            <a:r>
              <a:rPr lang="en-US" b="1" dirty="0">
                <a:solidFill>
                  <a:srgbClr val="FF0000"/>
                </a:solidFill>
                <a:latin typeface="+mj-lt"/>
              </a:rPr>
              <a:t>Patient Banner</a:t>
            </a:r>
          </a:p>
        </p:txBody>
      </p:sp>
    </p:spTree>
    <p:extLst>
      <p:ext uri="{BB962C8B-B14F-4D97-AF65-F5344CB8AC3E}">
        <p14:creationId xmlns:p14="http://schemas.microsoft.com/office/powerpoint/2010/main" val="96115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28D7E7F-8BE8-4381-A58C-C03A372D37C9}"/>
              </a:ext>
            </a:extLst>
          </p:cNvPr>
          <p:cNvPicPr>
            <a:picLocks noChangeAspect="1"/>
          </p:cNvPicPr>
          <p:nvPr/>
        </p:nvPicPr>
        <p:blipFill>
          <a:blip r:embed="rId3"/>
          <a:stretch>
            <a:fillRect/>
          </a:stretch>
        </p:blipFill>
        <p:spPr>
          <a:xfrm>
            <a:off x="182574" y="852455"/>
            <a:ext cx="8629505" cy="5243545"/>
          </a:xfrm>
          <a:prstGeom prst="rect">
            <a:avLst/>
          </a:prstGeom>
        </p:spPr>
      </p:pic>
      <p:sp>
        <p:nvSpPr>
          <p:cNvPr id="2" name="Title 1"/>
          <p:cNvSpPr>
            <a:spLocks noGrp="1"/>
          </p:cNvSpPr>
          <p:nvPr>
            <p:ph type="title"/>
          </p:nvPr>
        </p:nvSpPr>
        <p:spPr>
          <a:xfrm>
            <a:off x="556613" y="0"/>
            <a:ext cx="8229600" cy="723900"/>
          </a:xfrm>
        </p:spPr>
        <p:txBody>
          <a:bodyPr>
            <a:normAutofit/>
          </a:bodyPr>
          <a:lstStyle/>
          <a:p>
            <a:r>
              <a:rPr lang="en-US" sz="3200" dirty="0">
                <a:solidFill>
                  <a:srgbClr val="000099"/>
                </a:solidFill>
              </a:rPr>
              <a:t>Chart</a:t>
            </a:r>
          </a:p>
        </p:txBody>
      </p:sp>
      <p:sp>
        <p:nvSpPr>
          <p:cNvPr id="6" name="Rectangle 5"/>
          <p:cNvSpPr/>
          <p:nvPr/>
        </p:nvSpPr>
        <p:spPr>
          <a:xfrm>
            <a:off x="990600" y="1295400"/>
            <a:ext cx="2057400" cy="28377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1579179"/>
            <a:ext cx="3543252" cy="451682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4050884" y="1553261"/>
            <a:ext cx="4761196" cy="453955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ounded Rectangle 8"/>
          <p:cNvSpPr/>
          <p:nvPr/>
        </p:nvSpPr>
        <p:spPr>
          <a:xfrm>
            <a:off x="3507511" y="3240826"/>
            <a:ext cx="2128978" cy="905850"/>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lumMod val="85000"/>
                  </a:schemeClr>
                </a:solidFill>
                <a:latin typeface="Arial" panose="020B0604020202020204" pitchFamily="34" charset="0"/>
                <a:cs typeface="Arial" panose="020B0604020202020204" pitchFamily="34" charset="0"/>
              </a:rPr>
              <a:t>“Patient’s Chart”  </a:t>
            </a:r>
          </a:p>
          <a:p>
            <a:pPr algn="ctr"/>
            <a:r>
              <a:rPr lang="en-US" sz="1400" dirty="0">
                <a:solidFill>
                  <a:schemeClr val="tx1">
                    <a:lumMod val="85000"/>
                  </a:schemeClr>
                </a:solidFill>
                <a:latin typeface="Arial" panose="020B0604020202020204" pitchFamily="34" charset="0"/>
                <a:cs typeface="Arial" panose="020B0604020202020204" pitchFamily="34" charset="0"/>
              </a:rPr>
              <a:t>This is where you </a:t>
            </a:r>
            <a:r>
              <a:rPr lang="en-US" sz="1400" u="sng" dirty="0">
                <a:solidFill>
                  <a:schemeClr val="tx1">
                    <a:lumMod val="85000"/>
                  </a:schemeClr>
                </a:solidFill>
                <a:latin typeface="Arial" panose="020B0604020202020204" pitchFamily="34" charset="0"/>
                <a:cs typeface="Arial" panose="020B0604020202020204" pitchFamily="34" charset="0"/>
              </a:rPr>
              <a:t>view </a:t>
            </a:r>
            <a:r>
              <a:rPr lang="en-US" sz="1400" dirty="0">
                <a:solidFill>
                  <a:schemeClr val="tx1">
                    <a:lumMod val="85000"/>
                  </a:schemeClr>
                </a:solidFill>
                <a:latin typeface="Arial" panose="020B0604020202020204" pitchFamily="34" charset="0"/>
                <a:cs typeface="Arial" panose="020B0604020202020204" pitchFamily="34" charset="0"/>
              </a:rPr>
              <a:t>information in the chart</a:t>
            </a:r>
          </a:p>
        </p:txBody>
      </p:sp>
      <p:sp>
        <p:nvSpPr>
          <p:cNvPr id="12" name="Rounded Rectangle 11"/>
          <p:cNvSpPr/>
          <p:nvPr/>
        </p:nvSpPr>
        <p:spPr>
          <a:xfrm>
            <a:off x="3777440" y="765182"/>
            <a:ext cx="2590800" cy="659524"/>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lumMod val="85000"/>
                  </a:schemeClr>
                </a:solidFill>
                <a:latin typeface="Arial" panose="020B0604020202020204" pitchFamily="34" charset="0"/>
                <a:cs typeface="Arial" panose="020B0604020202020204" pitchFamily="34" charset="0"/>
              </a:rPr>
              <a:t>“Clinical Toolbar”</a:t>
            </a:r>
          </a:p>
          <a:p>
            <a:pPr algn="ctr"/>
            <a:r>
              <a:rPr lang="en-US" sz="1400" dirty="0">
                <a:solidFill>
                  <a:schemeClr val="tx1">
                    <a:lumMod val="85000"/>
                  </a:schemeClr>
                </a:solidFill>
                <a:latin typeface="Arial" panose="020B0604020202020204" pitchFamily="34" charset="0"/>
                <a:cs typeface="Arial" panose="020B0604020202020204" pitchFamily="34" charset="0"/>
              </a:rPr>
              <a:t>This is where you </a:t>
            </a:r>
            <a:r>
              <a:rPr lang="en-US" sz="1400" u="sng" dirty="0">
                <a:solidFill>
                  <a:schemeClr val="tx1">
                    <a:lumMod val="85000"/>
                  </a:schemeClr>
                </a:solidFill>
                <a:latin typeface="Arial" panose="020B0604020202020204" pitchFamily="34" charset="0"/>
                <a:cs typeface="Arial" panose="020B0604020202020204" pitchFamily="34" charset="0"/>
              </a:rPr>
              <a:t>add </a:t>
            </a:r>
            <a:r>
              <a:rPr lang="en-US" sz="1400" dirty="0">
                <a:solidFill>
                  <a:schemeClr val="tx1">
                    <a:lumMod val="85000"/>
                  </a:schemeClr>
                </a:solidFill>
                <a:latin typeface="Arial" panose="020B0604020202020204" pitchFamily="34" charset="0"/>
                <a:cs typeface="Arial" panose="020B0604020202020204" pitchFamily="34" charset="0"/>
              </a:rPr>
              <a:t>information to the chart</a:t>
            </a:r>
          </a:p>
        </p:txBody>
      </p:sp>
      <p:sp>
        <p:nvSpPr>
          <p:cNvPr id="3" name="TextBox 2"/>
          <p:cNvSpPr txBox="1"/>
          <p:nvPr/>
        </p:nvSpPr>
        <p:spPr>
          <a:xfrm>
            <a:off x="381000" y="6063436"/>
            <a:ext cx="8534400" cy="646331"/>
          </a:xfrm>
          <a:prstGeom prst="rect">
            <a:avLst/>
          </a:prstGeom>
          <a:noFill/>
        </p:spPr>
        <p:txBody>
          <a:bodyPr wrap="square" rtlCol="0">
            <a:spAutoFit/>
          </a:bodyPr>
          <a:lstStyle/>
          <a:p>
            <a:r>
              <a:rPr lang="en-US" sz="1200" b="1" dirty="0">
                <a:solidFill>
                  <a:srgbClr val="0000FF"/>
                </a:solidFill>
                <a:latin typeface="+mj-lt"/>
              </a:rPr>
              <a:t>Click on the icons underneath the Patient Banner to ADD information to the patient’s chart.  </a:t>
            </a:r>
          </a:p>
          <a:p>
            <a:r>
              <a:rPr lang="en-US" sz="1200" b="1" dirty="0">
                <a:solidFill>
                  <a:srgbClr val="0000FF"/>
                </a:solidFill>
                <a:latin typeface="+mj-lt"/>
              </a:rPr>
              <a:t>The two panels underneath the Clinical Toolbar is where you can view the information that is already in the patient’s chart. </a:t>
            </a:r>
          </a:p>
        </p:txBody>
      </p:sp>
      <p:sp>
        <p:nvSpPr>
          <p:cNvPr id="7" name="Left Arrow 6"/>
          <p:cNvSpPr/>
          <p:nvPr/>
        </p:nvSpPr>
        <p:spPr>
          <a:xfrm>
            <a:off x="3128363" y="1223130"/>
            <a:ext cx="649077" cy="3810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20945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40A52ED-7F25-45E1-A15C-058C65AC7542}"/>
              </a:ext>
            </a:extLst>
          </p:cNvPr>
          <p:cNvPicPr>
            <a:picLocks noChangeAspect="1"/>
          </p:cNvPicPr>
          <p:nvPr/>
        </p:nvPicPr>
        <p:blipFill>
          <a:blip r:embed="rId3"/>
          <a:stretch>
            <a:fillRect/>
          </a:stretch>
        </p:blipFill>
        <p:spPr>
          <a:xfrm>
            <a:off x="276338" y="1095039"/>
            <a:ext cx="8410462" cy="4419600"/>
          </a:xfrm>
          <a:prstGeom prst="rect">
            <a:avLst/>
          </a:prstGeom>
        </p:spPr>
      </p:pic>
      <p:sp>
        <p:nvSpPr>
          <p:cNvPr id="2" name="Title 1"/>
          <p:cNvSpPr>
            <a:spLocks noGrp="1"/>
          </p:cNvSpPr>
          <p:nvPr>
            <p:ph type="title"/>
          </p:nvPr>
        </p:nvSpPr>
        <p:spPr>
          <a:xfrm>
            <a:off x="457200" y="152401"/>
            <a:ext cx="8229600" cy="457200"/>
          </a:xfrm>
        </p:spPr>
        <p:txBody>
          <a:bodyPr>
            <a:normAutofit fontScale="90000"/>
          </a:bodyPr>
          <a:lstStyle/>
          <a:p>
            <a:r>
              <a:rPr lang="en-US" dirty="0">
                <a:solidFill>
                  <a:srgbClr val="000099"/>
                </a:solidFill>
              </a:rPr>
              <a:t>Viewing the Chart</a:t>
            </a:r>
          </a:p>
        </p:txBody>
      </p:sp>
      <p:sp>
        <p:nvSpPr>
          <p:cNvPr id="4" name="Rectangle 3"/>
          <p:cNvSpPr/>
          <p:nvPr/>
        </p:nvSpPr>
        <p:spPr>
          <a:xfrm>
            <a:off x="228600" y="1396702"/>
            <a:ext cx="3276600" cy="228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9" name="Rectangle 8"/>
          <p:cNvSpPr/>
          <p:nvPr/>
        </p:nvSpPr>
        <p:spPr>
          <a:xfrm>
            <a:off x="3810000" y="1349399"/>
            <a:ext cx="3939768" cy="39477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6" name="Rounded Rectangle 5"/>
          <p:cNvSpPr/>
          <p:nvPr/>
        </p:nvSpPr>
        <p:spPr>
          <a:xfrm>
            <a:off x="1295400" y="2612307"/>
            <a:ext cx="2438400" cy="1039718"/>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latin typeface="Arial" panose="020B0604020202020204" pitchFamily="34" charset="0"/>
                <a:cs typeface="Arial" panose="020B0604020202020204" pitchFamily="34" charset="0"/>
              </a:rPr>
              <a:t>Click on the various</a:t>
            </a:r>
            <a:r>
              <a:rPr lang="en-US" sz="1400" i="1" dirty="0">
                <a:solidFill>
                  <a:schemeClr val="tx1"/>
                </a:solidFill>
                <a:latin typeface="Arial" panose="020B0604020202020204" pitchFamily="34" charset="0"/>
                <a:cs typeface="Arial" panose="020B0604020202020204" pitchFamily="34" charset="0"/>
              </a:rPr>
              <a:t> tabs to </a:t>
            </a:r>
            <a:r>
              <a:rPr lang="en-US" sz="1400" i="1" u="sng" dirty="0">
                <a:solidFill>
                  <a:schemeClr val="tx1"/>
                </a:solidFill>
                <a:latin typeface="Arial" panose="020B0604020202020204" pitchFamily="34" charset="0"/>
                <a:cs typeface="Arial" panose="020B0604020202020204" pitchFamily="34" charset="0"/>
              </a:rPr>
              <a:t>view</a:t>
            </a:r>
            <a:r>
              <a:rPr lang="en-US" sz="1400" i="1" dirty="0">
                <a:solidFill>
                  <a:schemeClr val="tx1"/>
                </a:solidFill>
                <a:latin typeface="Arial" panose="020B0604020202020204" pitchFamily="34" charset="0"/>
                <a:cs typeface="Arial" panose="020B0604020202020204" pitchFamily="34" charset="0"/>
              </a:rPr>
              <a:t> the patient’s problem list, notes, labs, procedures, </a:t>
            </a:r>
            <a:r>
              <a:rPr lang="en-US" sz="1400" dirty="0">
                <a:solidFill>
                  <a:schemeClr val="tx1"/>
                </a:solidFill>
                <a:latin typeface="Arial" panose="020B0604020202020204" pitchFamily="34" charset="0"/>
                <a:cs typeface="Arial" panose="020B0604020202020204" pitchFamily="34" charset="0"/>
              </a:rPr>
              <a:t>and</a:t>
            </a:r>
            <a:r>
              <a:rPr lang="en-US" sz="1400" i="1" dirty="0">
                <a:solidFill>
                  <a:schemeClr val="tx1"/>
                </a:solidFill>
                <a:latin typeface="Arial" panose="020B0604020202020204" pitchFamily="34" charset="0"/>
                <a:cs typeface="Arial" panose="020B0604020202020204" pitchFamily="34" charset="0"/>
              </a:rPr>
              <a:t> radiology.</a:t>
            </a:r>
          </a:p>
        </p:txBody>
      </p:sp>
      <p:sp>
        <p:nvSpPr>
          <p:cNvPr id="7" name="Rounded Rectangle 6"/>
          <p:cNvSpPr/>
          <p:nvPr/>
        </p:nvSpPr>
        <p:spPr>
          <a:xfrm>
            <a:off x="5410200" y="2702428"/>
            <a:ext cx="2884284" cy="1295400"/>
          </a:xfrm>
          <a:prstGeom prst="roundRect">
            <a:avLst>
              <a:gd name="adj" fmla="val 160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latin typeface="Arial" panose="020B0604020202020204" pitchFamily="34" charset="0"/>
                <a:cs typeface="Arial" panose="020B0604020202020204" pitchFamily="34" charset="0"/>
              </a:rPr>
              <a:t>This side of the chart contains the vitals, medications, orders, allergies, immunizations, and growth chart.</a:t>
            </a:r>
          </a:p>
        </p:txBody>
      </p:sp>
      <p:sp>
        <p:nvSpPr>
          <p:cNvPr id="3" name="Rectangle 2"/>
          <p:cNvSpPr/>
          <p:nvPr/>
        </p:nvSpPr>
        <p:spPr>
          <a:xfrm>
            <a:off x="1065138" y="5216562"/>
            <a:ext cx="7393062" cy="27780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0" name="Rounded Rectangle 9"/>
          <p:cNvSpPr/>
          <p:nvPr/>
        </p:nvSpPr>
        <p:spPr>
          <a:xfrm>
            <a:off x="1295400" y="3869987"/>
            <a:ext cx="2971800" cy="932072"/>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latin typeface="Arial" panose="020B0604020202020204" pitchFamily="34" charset="0"/>
                <a:cs typeface="Arial" panose="020B0604020202020204" pitchFamily="34" charset="0"/>
              </a:rPr>
              <a:t>The toolbar gives you options to resolve problems, print/fax notes, and view/print drug education, etc. </a:t>
            </a:r>
          </a:p>
        </p:txBody>
      </p:sp>
      <p:cxnSp>
        <p:nvCxnSpPr>
          <p:cNvPr id="8" name="Straight Arrow Connector 7"/>
          <p:cNvCxnSpPr/>
          <p:nvPr/>
        </p:nvCxnSpPr>
        <p:spPr>
          <a:xfrm flipV="1">
            <a:off x="2514600" y="1996440"/>
            <a:ext cx="0" cy="60379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14600" y="4782477"/>
            <a:ext cx="10886" cy="43408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5638800"/>
            <a:ext cx="8382000" cy="738664"/>
          </a:xfrm>
          <a:prstGeom prst="rect">
            <a:avLst/>
          </a:prstGeom>
          <a:noFill/>
        </p:spPr>
        <p:txBody>
          <a:bodyPr wrap="square" rtlCol="0">
            <a:spAutoFit/>
          </a:bodyPr>
          <a:lstStyle/>
          <a:p>
            <a:r>
              <a:rPr lang="en-US" sz="1400" dirty="0">
                <a:solidFill>
                  <a:srgbClr val="0000FF"/>
                </a:solidFill>
              </a:rPr>
              <a:t>Click on the tabs at the top of each section to view various parts of the chart: the Problem List, Notes, Labs, Procedures, Radiology, and the entire Chart, including administrative paperwork.  The second panel has the Vital Signs, Medications, Orders, Allergies, and Immunizations.  </a:t>
            </a:r>
          </a:p>
        </p:txBody>
      </p:sp>
    </p:spTree>
    <p:extLst>
      <p:ext uri="{BB962C8B-B14F-4D97-AF65-F5344CB8AC3E}">
        <p14:creationId xmlns:p14="http://schemas.microsoft.com/office/powerpoint/2010/main" val="3113435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50F70E-7979-451D-BEB2-28FCC95053E3}"/>
              </a:ext>
            </a:extLst>
          </p:cNvPr>
          <p:cNvPicPr>
            <a:picLocks noChangeAspect="1"/>
          </p:cNvPicPr>
          <p:nvPr/>
        </p:nvPicPr>
        <p:blipFill>
          <a:blip r:embed="rId3"/>
          <a:stretch>
            <a:fillRect/>
          </a:stretch>
        </p:blipFill>
        <p:spPr>
          <a:xfrm>
            <a:off x="4854090" y="539244"/>
            <a:ext cx="4140092" cy="4121980"/>
          </a:xfrm>
          <a:prstGeom prst="rect">
            <a:avLst/>
          </a:prstGeom>
        </p:spPr>
      </p:pic>
      <p:pic>
        <p:nvPicPr>
          <p:cNvPr id="7" name="Picture 6">
            <a:extLst>
              <a:ext uri="{FF2B5EF4-FFF2-40B4-BE49-F238E27FC236}">
                <a16:creationId xmlns:a16="http://schemas.microsoft.com/office/drawing/2014/main" id="{3FB5BA7A-1BA8-493D-847A-2C4636D3E072}"/>
              </a:ext>
            </a:extLst>
          </p:cNvPr>
          <p:cNvPicPr>
            <a:picLocks noChangeAspect="1"/>
          </p:cNvPicPr>
          <p:nvPr/>
        </p:nvPicPr>
        <p:blipFill>
          <a:blip r:embed="rId4"/>
          <a:stretch>
            <a:fillRect/>
          </a:stretch>
        </p:blipFill>
        <p:spPr>
          <a:xfrm>
            <a:off x="171363" y="526220"/>
            <a:ext cx="4449941" cy="4161191"/>
          </a:xfrm>
          <a:prstGeom prst="rect">
            <a:avLst/>
          </a:prstGeom>
        </p:spPr>
      </p:pic>
      <p:sp>
        <p:nvSpPr>
          <p:cNvPr id="4" name="Title 1"/>
          <p:cNvSpPr>
            <a:spLocks noGrp="1"/>
          </p:cNvSpPr>
          <p:nvPr>
            <p:ph type="title"/>
          </p:nvPr>
        </p:nvSpPr>
        <p:spPr>
          <a:xfrm>
            <a:off x="457200" y="76200"/>
            <a:ext cx="8229600" cy="629887"/>
          </a:xfrm>
        </p:spPr>
        <p:txBody>
          <a:bodyPr>
            <a:normAutofit fontScale="90000"/>
          </a:bodyPr>
          <a:lstStyle/>
          <a:p>
            <a:r>
              <a:rPr lang="en-US" dirty="0">
                <a:solidFill>
                  <a:srgbClr val="000099"/>
                </a:solidFill>
              </a:rPr>
              <a:t>Viewing the Chart</a:t>
            </a:r>
          </a:p>
        </p:txBody>
      </p:sp>
      <p:sp>
        <p:nvSpPr>
          <p:cNvPr id="5" name="Rectangle 4"/>
          <p:cNvSpPr/>
          <p:nvPr/>
        </p:nvSpPr>
        <p:spPr>
          <a:xfrm>
            <a:off x="4854090" y="539245"/>
            <a:ext cx="3375509" cy="33867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3" name="Rectangle 12"/>
          <p:cNvSpPr/>
          <p:nvPr/>
        </p:nvSpPr>
        <p:spPr>
          <a:xfrm>
            <a:off x="159479" y="526220"/>
            <a:ext cx="2964721" cy="4941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1" name="Rounded Rectangle 10"/>
          <p:cNvSpPr/>
          <p:nvPr/>
        </p:nvSpPr>
        <p:spPr>
          <a:xfrm>
            <a:off x="278382" y="4682070"/>
            <a:ext cx="4354806" cy="1337730"/>
          </a:xfrm>
          <a:prstGeom prst="roundRect">
            <a:avLst/>
          </a:prstGeom>
          <a:solidFill>
            <a:schemeClr val="bg1">
              <a:lumMod val="6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latin typeface="+mj-lt"/>
              </a:rPr>
              <a:t>Sorts/Filters</a:t>
            </a:r>
            <a:r>
              <a:rPr lang="en-US" sz="1600" dirty="0">
                <a:solidFill>
                  <a:schemeClr val="tx1"/>
                </a:solidFill>
                <a:latin typeface="+mj-lt"/>
              </a:rPr>
              <a:t>:  Most of the tabs also have a variety of sort options and filters from which you can choose, in order to find items more quickly.  The sort options are underneath the main tab.  </a:t>
            </a:r>
            <a:endParaRPr lang="en-US" sz="1600" dirty="0">
              <a:solidFill>
                <a:schemeClr val="tx1"/>
              </a:solidFill>
              <a:latin typeface="+mj-lt"/>
              <a:cs typeface="Arial" panose="020B0604020202020204" pitchFamily="34" charset="0"/>
            </a:endParaRPr>
          </a:p>
        </p:txBody>
      </p:sp>
      <p:sp>
        <p:nvSpPr>
          <p:cNvPr id="2" name="Rounded Rectangle 1"/>
          <p:cNvSpPr/>
          <p:nvPr/>
        </p:nvSpPr>
        <p:spPr>
          <a:xfrm>
            <a:off x="5029199" y="4682070"/>
            <a:ext cx="3964983" cy="1337730"/>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mj-lt"/>
              </a:rPr>
              <a:t>Generally, double clicking on an item allows you to view it.  Single clicking (highlighting) an item activates the toolbar, which gives you options for printing, faxing, etc.  </a:t>
            </a:r>
            <a:endParaRPr lang="en-US" sz="1600" dirty="0">
              <a:solidFill>
                <a:schemeClr val="tx1"/>
              </a:solidFill>
              <a:latin typeface="+mj-lt"/>
              <a:cs typeface="Arial" panose="020B0604020202020204" pitchFamily="34" charset="0"/>
            </a:endParaRPr>
          </a:p>
        </p:txBody>
      </p:sp>
      <p:sp>
        <p:nvSpPr>
          <p:cNvPr id="14" name="Rectangle 13"/>
          <p:cNvSpPr/>
          <p:nvPr/>
        </p:nvSpPr>
        <p:spPr>
          <a:xfrm>
            <a:off x="4854090" y="4419600"/>
            <a:ext cx="3756510" cy="26247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296548" y="6118592"/>
            <a:ext cx="8776738" cy="815608"/>
          </a:xfrm>
          <a:prstGeom prst="rect">
            <a:avLst/>
          </a:prstGeom>
          <a:noFill/>
        </p:spPr>
        <p:txBody>
          <a:bodyPr wrap="square" rtlCol="0">
            <a:spAutoFit/>
          </a:bodyPr>
          <a:lstStyle/>
          <a:p>
            <a:r>
              <a:rPr lang="en-US" sz="1200" dirty="0">
                <a:solidFill>
                  <a:srgbClr val="0000FF"/>
                </a:solidFill>
              </a:rPr>
              <a:t>Each tab contains different items. Most of the tabs have a variety of sort options and filters from which you can choose in order to find items more quickly.  Right clicking on an item opens a menu that expands the options available. This includes resolving problems, editing notes, annotating, and reviewing audit reports. </a:t>
            </a:r>
          </a:p>
          <a:p>
            <a:endParaRPr lang="en-US" sz="1100" dirty="0">
              <a:solidFill>
                <a:schemeClr val="bg1"/>
              </a:solidFill>
              <a:latin typeface="+mj-lt"/>
            </a:endParaRPr>
          </a:p>
        </p:txBody>
      </p:sp>
      <p:cxnSp>
        <p:nvCxnSpPr>
          <p:cNvPr id="15" name="Straight Arrow Connector 14">
            <a:extLst>
              <a:ext uri="{FF2B5EF4-FFF2-40B4-BE49-F238E27FC236}">
                <a16:creationId xmlns:a16="http://schemas.microsoft.com/office/drawing/2014/main" id="{23EAD73A-D7F3-4CAD-94E5-87739FE6F20E}"/>
              </a:ext>
            </a:extLst>
          </p:cNvPr>
          <p:cNvCxnSpPr>
            <a:cxnSpLocks/>
          </p:cNvCxnSpPr>
          <p:nvPr/>
        </p:nvCxnSpPr>
        <p:spPr>
          <a:xfrm flipH="1" flipV="1">
            <a:off x="990600" y="838200"/>
            <a:ext cx="1524000" cy="176203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6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33D5FA-0D78-4CC9-90E2-B60E6A322410}"/>
              </a:ext>
            </a:extLst>
          </p:cNvPr>
          <p:cNvPicPr>
            <a:picLocks noChangeAspect="1"/>
          </p:cNvPicPr>
          <p:nvPr/>
        </p:nvPicPr>
        <p:blipFill>
          <a:blip r:embed="rId2"/>
          <a:stretch>
            <a:fillRect/>
          </a:stretch>
        </p:blipFill>
        <p:spPr>
          <a:xfrm>
            <a:off x="279633" y="1004494"/>
            <a:ext cx="7216069" cy="1455549"/>
          </a:xfrm>
          <a:prstGeom prst="rect">
            <a:avLst/>
          </a:prstGeom>
        </p:spPr>
      </p:pic>
      <p:sp>
        <p:nvSpPr>
          <p:cNvPr id="2" name="Title 1"/>
          <p:cNvSpPr>
            <a:spLocks noGrp="1"/>
          </p:cNvSpPr>
          <p:nvPr>
            <p:ph type="title"/>
          </p:nvPr>
        </p:nvSpPr>
        <p:spPr>
          <a:xfrm>
            <a:off x="304800" y="304800"/>
            <a:ext cx="8534400" cy="838200"/>
          </a:xfrm>
        </p:spPr>
        <p:txBody>
          <a:bodyPr>
            <a:normAutofit fontScale="90000"/>
          </a:bodyPr>
          <a:lstStyle/>
          <a:p>
            <a:pPr>
              <a:lnSpc>
                <a:spcPct val="150000"/>
              </a:lnSpc>
            </a:pPr>
            <a:r>
              <a:rPr lang="en-US" dirty="0">
                <a:solidFill>
                  <a:srgbClr val="000099"/>
                </a:solidFill>
              </a:rPr>
              <a:t>Charting</a:t>
            </a:r>
            <a:br>
              <a:rPr lang="en-US" dirty="0">
                <a:solidFill>
                  <a:srgbClr val="000099"/>
                </a:solidFill>
              </a:rPr>
            </a:br>
            <a:endParaRPr lang="en-US" sz="2700" dirty="0">
              <a:solidFill>
                <a:srgbClr val="000099"/>
              </a:solidFill>
            </a:endParaRPr>
          </a:p>
        </p:txBody>
      </p:sp>
      <p:sp>
        <p:nvSpPr>
          <p:cNvPr id="4" name="Rectangle 3"/>
          <p:cNvSpPr/>
          <p:nvPr/>
        </p:nvSpPr>
        <p:spPr>
          <a:xfrm>
            <a:off x="2362200" y="1988536"/>
            <a:ext cx="1676400" cy="44936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97128" y="3283434"/>
            <a:ext cx="8686800" cy="3477875"/>
          </a:xfrm>
          <a:prstGeom prst="rect">
            <a:avLst/>
          </a:prstGeom>
          <a:solidFill>
            <a:schemeClr val="bg1">
              <a:lumMod val="65000"/>
            </a:schemeClr>
          </a:solidFill>
        </p:spPr>
        <p:txBody>
          <a:bodyPr wrap="square" rtlCol="0">
            <a:spAutoFit/>
          </a:bodyPr>
          <a:lstStyle/>
          <a:p>
            <a:pPr algn="ctr"/>
            <a:r>
              <a:rPr lang="en-US" b="1" dirty="0">
                <a:latin typeface="+mj-lt"/>
              </a:rPr>
              <a:t>Entering information into the patient’s chart is done through the Clinical Toolbar.  </a:t>
            </a:r>
          </a:p>
          <a:p>
            <a:pPr algn="ctr"/>
            <a:endParaRPr lang="en-US" b="1" dirty="0">
              <a:latin typeface="+mj-lt"/>
            </a:endParaRPr>
          </a:p>
          <a:p>
            <a:endParaRPr lang="en-US" dirty="0">
              <a:latin typeface="+mj-lt"/>
            </a:endParaRPr>
          </a:p>
          <a:p>
            <a:r>
              <a:rPr lang="en-US" dirty="0">
                <a:latin typeface="+mj-lt"/>
              </a:rPr>
              <a:t>             Active Problems, History items (Past Medical, Family, Social </a:t>
            </a:r>
            <a:r>
              <a:rPr lang="en-US" dirty="0" err="1">
                <a:latin typeface="+mj-lt"/>
              </a:rPr>
              <a:t>Hx</a:t>
            </a:r>
            <a:r>
              <a:rPr lang="en-US" dirty="0">
                <a:latin typeface="+mj-lt"/>
              </a:rPr>
              <a:t>)</a:t>
            </a:r>
          </a:p>
          <a:p>
            <a:endParaRPr lang="en-US" dirty="0">
              <a:latin typeface="+mj-lt"/>
            </a:endParaRPr>
          </a:p>
          <a:p>
            <a:r>
              <a:rPr lang="en-US" dirty="0">
                <a:latin typeface="+mj-lt"/>
              </a:rPr>
              <a:t>             </a:t>
            </a:r>
          </a:p>
          <a:p>
            <a:r>
              <a:rPr lang="en-US" dirty="0">
                <a:latin typeface="+mj-lt"/>
              </a:rPr>
              <a:t>	Medications, Medication Administration</a:t>
            </a:r>
          </a:p>
          <a:p>
            <a:endParaRPr lang="en-US" dirty="0">
              <a:latin typeface="+mj-lt"/>
            </a:endParaRPr>
          </a:p>
          <a:p>
            <a:r>
              <a:rPr lang="en-US" dirty="0">
                <a:latin typeface="+mj-lt"/>
              </a:rPr>
              <a:t>	</a:t>
            </a:r>
          </a:p>
          <a:p>
            <a:r>
              <a:rPr lang="en-US" dirty="0">
                <a:latin typeface="+mj-lt"/>
              </a:rPr>
              <a:t>	Labs, Radiology, Procedures, Follow ups, Referrals, Education</a:t>
            </a:r>
          </a:p>
          <a:p>
            <a:endParaRPr lang="en-US" sz="1100" dirty="0">
              <a:solidFill>
                <a:schemeClr val="bg1"/>
              </a:solidFill>
              <a:latin typeface="+mj-lt"/>
            </a:endParaRPr>
          </a:p>
          <a:p>
            <a:endParaRPr lang="en-US" sz="1100" dirty="0">
              <a:solidFill>
                <a:schemeClr val="bg1"/>
              </a:solidFill>
              <a:latin typeface="+mj-lt"/>
            </a:endParaRPr>
          </a:p>
        </p:txBody>
      </p:sp>
      <p:pic>
        <p:nvPicPr>
          <p:cNvPr id="12" name="Picture 11">
            <a:extLst>
              <a:ext uri="{FF2B5EF4-FFF2-40B4-BE49-F238E27FC236}">
                <a16:creationId xmlns:a16="http://schemas.microsoft.com/office/drawing/2014/main" id="{E93D1939-F87E-45EB-A13A-4381E95DE2B3}"/>
              </a:ext>
            </a:extLst>
          </p:cNvPr>
          <p:cNvPicPr>
            <a:picLocks noChangeAspect="1"/>
          </p:cNvPicPr>
          <p:nvPr/>
        </p:nvPicPr>
        <p:blipFill>
          <a:blip r:embed="rId3"/>
          <a:stretch>
            <a:fillRect/>
          </a:stretch>
        </p:blipFill>
        <p:spPr>
          <a:xfrm>
            <a:off x="428296" y="4132276"/>
            <a:ext cx="638504" cy="618551"/>
          </a:xfrm>
          <a:prstGeom prst="rect">
            <a:avLst/>
          </a:prstGeom>
        </p:spPr>
      </p:pic>
      <p:pic>
        <p:nvPicPr>
          <p:cNvPr id="14" name="Picture 13">
            <a:extLst>
              <a:ext uri="{FF2B5EF4-FFF2-40B4-BE49-F238E27FC236}">
                <a16:creationId xmlns:a16="http://schemas.microsoft.com/office/drawing/2014/main" id="{7CAF4B4F-A865-4047-A708-DEB08B0D8E31}"/>
              </a:ext>
            </a:extLst>
          </p:cNvPr>
          <p:cNvPicPr>
            <a:picLocks noChangeAspect="1"/>
          </p:cNvPicPr>
          <p:nvPr/>
        </p:nvPicPr>
        <p:blipFill>
          <a:blip r:embed="rId4"/>
          <a:stretch>
            <a:fillRect/>
          </a:stretch>
        </p:blipFill>
        <p:spPr>
          <a:xfrm>
            <a:off x="459442" y="5006792"/>
            <a:ext cx="547852" cy="547852"/>
          </a:xfrm>
          <a:prstGeom prst="rect">
            <a:avLst/>
          </a:prstGeom>
        </p:spPr>
      </p:pic>
      <p:pic>
        <p:nvPicPr>
          <p:cNvPr id="16" name="Picture 15">
            <a:extLst>
              <a:ext uri="{FF2B5EF4-FFF2-40B4-BE49-F238E27FC236}">
                <a16:creationId xmlns:a16="http://schemas.microsoft.com/office/drawing/2014/main" id="{B6F12F12-DBCA-4555-9762-29C015779A82}"/>
              </a:ext>
            </a:extLst>
          </p:cNvPr>
          <p:cNvPicPr>
            <a:picLocks noChangeAspect="1"/>
          </p:cNvPicPr>
          <p:nvPr/>
        </p:nvPicPr>
        <p:blipFill>
          <a:blip r:embed="rId5"/>
          <a:stretch>
            <a:fillRect/>
          </a:stretch>
        </p:blipFill>
        <p:spPr>
          <a:xfrm>
            <a:off x="493781" y="5826688"/>
            <a:ext cx="447732" cy="522355"/>
          </a:xfrm>
          <a:prstGeom prst="rect">
            <a:avLst/>
          </a:prstGeom>
        </p:spPr>
      </p:pic>
    </p:spTree>
    <p:extLst>
      <p:ext uri="{BB962C8B-B14F-4D97-AF65-F5344CB8AC3E}">
        <p14:creationId xmlns:p14="http://schemas.microsoft.com/office/powerpoint/2010/main" val="14173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CA20DB-E2A3-4297-9C9A-49BDF0CCED09}"/>
              </a:ext>
            </a:extLst>
          </p:cNvPr>
          <p:cNvPicPr>
            <a:picLocks noChangeAspect="1"/>
          </p:cNvPicPr>
          <p:nvPr/>
        </p:nvPicPr>
        <p:blipFill>
          <a:blip r:embed="rId2"/>
          <a:stretch>
            <a:fillRect/>
          </a:stretch>
        </p:blipFill>
        <p:spPr>
          <a:xfrm>
            <a:off x="278821" y="795634"/>
            <a:ext cx="8407979" cy="4865896"/>
          </a:xfrm>
          <a:prstGeom prst="rect">
            <a:avLst/>
          </a:prstGeom>
        </p:spPr>
      </p:pic>
      <p:sp>
        <p:nvSpPr>
          <p:cNvPr id="2" name="Title 1"/>
          <p:cNvSpPr>
            <a:spLocks noGrp="1"/>
          </p:cNvSpPr>
          <p:nvPr>
            <p:ph type="title"/>
          </p:nvPr>
        </p:nvSpPr>
        <p:spPr>
          <a:xfrm>
            <a:off x="457200" y="152400"/>
            <a:ext cx="8229600" cy="639762"/>
          </a:xfrm>
        </p:spPr>
        <p:txBody>
          <a:bodyPr>
            <a:normAutofit fontScale="90000"/>
          </a:bodyPr>
          <a:lstStyle/>
          <a:p>
            <a:r>
              <a:rPr lang="en-US" dirty="0">
                <a:solidFill>
                  <a:srgbClr val="000099"/>
                </a:solidFill>
              </a:rPr>
              <a:t>The ACI</a:t>
            </a:r>
          </a:p>
        </p:txBody>
      </p:sp>
      <p:sp>
        <p:nvSpPr>
          <p:cNvPr id="4" name="Rounded Rectangle 3"/>
          <p:cNvSpPr/>
          <p:nvPr/>
        </p:nvSpPr>
        <p:spPr>
          <a:xfrm>
            <a:off x="4419600" y="2674485"/>
            <a:ext cx="3581400" cy="1287915"/>
          </a:xfrm>
          <a:prstGeom prst="roundRect">
            <a:avLst>
              <a:gd name="adj" fmla="val 0"/>
            </a:avLst>
          </a:prstGeom>
          <a:solidFill>
            <a:schemeClr val="bg1">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panose="020B0604020202020204" pitchFamily="34" charset="0"/>
                <a:cs typeface="Arial" panose="020B0604020202020204" pitchFamily="34" charset="0"/>
              </a:rPr>
              <a:t>Clicking the        on the Clinical Toolbar opens the ACI (Add Clinical Item screen).  The Active tab is where you will enter the patient’s new and current diagnoses.  </a:t>
            </a:r>
          </a:p>
        </p:txBody>
      </p:sp>
      <p:sp>
        <p:nvSpPr>
          <p:cNvPr id="5" name="Rectangle 4"/>
          <p:cNvSpPr/>
          <p:nvPr/>
        </p:nvSpPr>
        <p:spPr>
          <a:xfrm>
            <a:off x="274462" y="824669"/>
            <a:ext cx="1263869" cy="304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7" name="Rectangle 6"/>
          <p:cNvSpPr/>
          <p:nvPr/>
        </p:nvSpPr>
        <p:spPr>
          <a:xfrm>
            <a:off x="2987964" y="1129469"/>
            <a:ext cx="974436" cy="8076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6" name="Rectangle 5"/>
          <p:cNvSpPr/>
          <p:nvPr/>
        </p:nvSpPr>
        <p:spPr>
          <a:xfrm>
            <a:off x="228600" y="1676400"/>
            <a:ext cx="2667000" cy="3886200"/>
          </a:xfrm>
          <a:prstGeom prst="rect">
            <a:avLst/>
          </a:prstGeom>
          <a:solidFill>
            <a:srgbClr val="FFFF00">
              <a:alpha val="16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8" name="Rectangle 7"/>
          <p:cNvSpPr/>
          <p:nvPr/>
        </p:nvSpPr>
        <p:spPr>
          <a:xfrm>
            <a:off x="609600" y="4495800"/>
            <a:ext cx="1905000" cy="685800"/>
          </a:xfrm>
          <a:prstGeom prst="rect">
            <a:avLst/>
          </a:prstGeom>
          <a:solidFill>
            <a:schemeClr val="bg1">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schemeClr>
                </a:solidFill>
                <a:latin typeface="Arial" panose="020B0604020202020204" pitchFamily="34" charset="0"/>
                <a:cs typeface="Arial" panose="020B0604020202020204" pitchFamily="34" charset="0"/>
              </a:rPr>
              <a:t>This panel shows items that are already in the patient’s chart</a:t>
            </a:r>
          </a:p>
        </p:txBody>
      </p:sp>
      <p:pic>
        <p:nvPicPr>
          <p:cNvPr id="9" name="Picture 8"/>
          <p:cNvPicPr>
            <a:picLocks noChangeAspect="1"/>
          </p:cNvPicPr>
          <p:nvPr/>
        </p:nvPicPr>
        <p:blipFill>
          <a:blip r:embed="rId3"/>
          <a:stretch>
            <a:fillRect/>
          </a:stretch>
        </p:blipFill>
        <p:spPr>
          <a:xfrm>
            <a:off x="5915025" y="2667000"/>
            <a:ext cx="333375" cy="333375"/>
          </a:xfrm>
          <a:prstGeom prst="rect">
            <a:avLst/>
          </a:prstGeom>
        </p:spPr>
      </p:pic>
    </p:spTree>
    <p:extLst>
      <p:ext uri="{BB962C8B-B14F-4D97-AF65-F5344CB8AC3E}">
        <p14:creationId xmlns:p14="http://schemas.microsoft.com/office/powerpoint/2010/main" val="2270896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3C4B98-8B94-45D3-BC88-7BE9FDE68E8A}"/>
              </a:ext>
            </a:extLst>
          </p:cNvPr>
          <p:cNvPicPr>
            <a:picLocks noChangeAspect="1"/>
          </p:cNvPicPr>
          <p:nvPr/>
        </p:nvPicPr>
        <p:blipFill>
          <a:blip r:embed="rId2"/>
          <a:stretch>
            <a:fillRect/>
          </a:stretch>
        </p:blipFill>
        <p:spPr>
          <a:xfrm>
            <a:off x="278821" y="996052"/>
            <a:ext cx="8407979" cy="4865896"/>
          </a:xfrm>
          <a:prstGeom prst="rect">
            <a:avLst/>
          </a:prstGeom>
        </p:spPr>
      </p:pic>
      <p:sp>
        <p:nvSpPr>
          <p:cNvPr id="2" name="Title 1"/>
          <p:cNvSpPr>
            <a:spLocks noGrp="1"/>
          </p:cNvSpPr>
          <p:nvPr>
            <p:ph type="title"/>
          </p:nvPr>
        </p:nvSpPr>
        <p:spPr>
          <a:xfrm>
            <a:off x="457200" y="152400"/>
            <a:ext cx="8229600" cy="639762"/>
          </a:xfrm>
        </p:spPr>
        <p:txBody>
          <a:bodyPr>
            <a:normAutofit fontScale="90000"/>
          </a:bodyPr>
          <a:lstStyle/>
          <a:p>
            <a:r>
              <a:rPr lang="en-US" dirty="0">
                <a:solidFill>
                  <a:srgbClr val="000099"/>
                </a:solidFill>
              </a:rPr>
              <a:t>Adding Active Problems</a:t>
            </a:r>
          </a:p>
        </p:txBody>
      </p:sp>
      <p:sp>
        <p:nvSpPr>
          <p:cNvPr id="4" name="Rectangle 3"/>
          <p:cNvSpPr/>
          <p:nvPr/>
        </p:nvSpPr>
        <p:spPr>
          <a:xfrm>
            <a:off x="5715000" y="1762576"/>
            <a:ext cx="1371600" cy="495300"/>
          </a:xfrm>
          <a:prstGeom prst="rect">
            <a:avLst/>
          </a:prstGeom>
          <a:solidFill>
            <a:schemeClr val="bg1">
              <a:lumMod val="6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lumMod val="85000"/>
                  </a:schemeClr>
                </a:solidFill>
                <a:latin typeface="Arial" panose="020B0604020202020204" pitchFamily="34" charset="0"/>
                <a:cs typeface="Arial" panose="020B0604020202020204" pitchFamily="34" charset="0"/>
              </a:rPr>
              <a:t>Search for an item</a:t>
            </a:r>
          </a:p>
        </p:txBody>
      </p:sp>
      <p:sp>
        <p:nvSpPr>
          <p:cNvPr id="8" name="Rectangle 7"/>
          <p:cNvSpPr/>
          <p:nvPr/>
        </p:nvSpPr>
        <p:spPr>
          <a:xfrm>
            <a:off x="3081206" y="1951028"/>
            <a:ext cx="1795594" cy="242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9" name="Rectangle 8"/>
          <p:cNvSpPr/>
          <p:nvPr/>
        </p:nvSpPr>
        <p:spPr>
          <a:xfrm>
            <a:off x="3733800" y="5095424"/>
            <a:ext cx="3733800" cy="1219200"/>
          </a:xfrm>
          <a:prstGeom prst="rect">
            <a:avLst/>
          </a:prstGeom>
          <a:solidFill>
            <a:schemeClr val="bg1">
              <a:lumMod val="6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lumMod val="85000"/>
                </a:schemeClr>
              </a:solidFill>
              <a:latin typeface="Arial" panose="020B0604020202020204" pitchFamily="34" charset="0"/>
              <a:cs typeface="Arial" panose="020B0604020202020204" pitchFamily="34" charset="0"/>
            </a:endParaRPr>
          </a:p>
          <a:p>
            <a:r>
              <a:rPr lang="en-US" sz="1400" dirty="0">
                <a:solidFill>
                  <a:schemeClr val="tx1">
                    <a:lumMod val="85000"/>
                  </a:schemeClr>
                </a:solidFill>
                <a:latin typeface="Arial" panose="020B0604020202020204" pitchFamily="34" charset="0"/>
                <a:cs typeface="Arial" panose="020B0604020202020204" pitchFamily="34" charset="0"/>
              </a:rPr>
              <a:t>To add it to the patient’s chart, click on the name.  This pulls it into the panel on the left.  It will remain a pink color until the item is committed.  </a:t>
            </a:r>
          </a:p>
          <a:p>
            <a:pPr algn="ctr"/>
            <a:endParaRPr lang="en-US" sz="1400" dirty="0">
              <a:solidFill>
                <a:schemeClr val="tx1">
                  <a:lumMod val="85000"/>
                </a:schemeClr>
              </a:solidFill>
              <a:latin typeface="Arial" panose="020B0604020202020204" pitchFamily="34" charset="0"/>
              <a:cs typeface="Arial" panose="020B0604020202020204" pitchFamily="34" charset="0"/>
            </a:endParaRPr>
          </a:p>
        </p:txBody>
      </p:sp>
      <p:cxnSp>
        <p:nvCxnSpPr>
          <p:cNvPr id="13" name="Straight Arrow Connector 12"/>
          <p:cNvCxnSpPr>
            <a:cxnSpLocks/>
          </p:cNvCxnSpPr>
          <p:nvPr/>
        </p:nvCxnSpPr>
        <p:spPr>
          <a:xfrm flipH="1" flipV="1">
            <a:off x="2057400" y="2939684"/>
            <a:ext cx="1524000" cy="235596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772400" y="5562601"/>
            <a:ext cx="304800" cy="29934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cxnSp>
        <p:nvCxnSpPr>
          <p:cNvPr id="5" name="Straight Arrow Connector 4"/>
          <p:cNvCxnSpPr>
            <a:cxnSpLocks/>
          </p:cNvCxnSpPr>
          <p:nvPr/>
        </p:nvCxnSpPr>
        <p:spPr>
          <a:xfrm flipH="1">
            <a:off x="4681406" y="1951028"/>
            <a:ext cx="1185994" cy="116657"/>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217003" y="4117664"/>
            <a:ext cx="1524000" cy="235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32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8B517A-790A-4AB9-B8C3-F138274F83CE}"/>
              </a:ext>
            </a:extLst>
          </p:cNvPr>
          <p:cNvPicPr>
            <a:picLocks noChangeAspect="1"/>
          </p:cNvPicPr>
          <p:nvPr/>
        </p:nvPicPr>
        <p:blipFill>
          <a:blip r:embed="rId2"/>
          <a:stretch>
            <a:fillRect/>
          </a:stretch>
        </p:blipFill>
        <p:spPr>
          <a:xfrm>
            <a:off x="459297" y="1066800"/>
            <a:ext cx="8001000" cy="4462238"/>
          </a:xfrm>
          <a:prstGeom prst="rect">
            <a:avLst/>
          </a:prstGeom>
        </p:spPr>
      </p:pic>
      <p:sp>
        <p:nvSpPr>
          <p:cNvPr id="2" name="Title 1"/>
          <p:cNvSpPr>
            <a:spLocks noGrp="1"/>
          </p:cNvSpPr>
          <p:nvPr>
            <p:ph type="title"/>
          </p:nvPr>
        </p:nvSpPr>
        <p:spPr>
          <a:xfrm>
            <a:off x="457200" y="274638"/>
            <a:ext cx="8229600" cy="792162"/>
          </a:xfrm>
        </p:spPr>
        <p:txBody>
          <a:bodyPr/>
          <a:lstStyle/>
          <a:p>
            <a:r>
              <a:rPr lang="en-US" dirty="0">
                <a:solidFill>
                  <a:srgbClr val="000099"/>
                </a:solidFill>
              </a:rPr>
              <a:t>Adding History Items</a:t>
            </a:r>
          </a:p>
        </p:txBody>
      </p:sp>
      <p:sp>
        <p:nvSpPr>
          <p:cNvPr id="4" name="Rectangle 3"/>
          <p:cNvSpPr/>
          <p:nvPr/>
        </p:nvSpPr>
        <p:spPr>
          <a:xfrm>
            <a:off x="216095" y="4191002"/>
            <a:ext cx="8780268" cy="2438399"/>
          </a:xfrm>
          <a:prstGeom prst="rect">
            <a:avLst/>
          </a:prstGeom>
          <a:solidFill>
            <a:schemeClr val="bg1">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latin typeface="Arial" panose="020B0604020202020204" pitchFamily="34" charset="0"/>
                <a:cs typeface="Arial" panose="020B0604020202020204" pitchFamily="34" charset="0"/>
              </a:rPr>
              <a:t>Adding history items is just like adding active problems.  Click on the appropriate tab and then type in the search field and click the binoculars (or hit “enter”).  Find the item, and click to add to the chart.  </a:t>
            </a:r>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PMH</a:t>
            </a:r>
            <a:r>
              <a:rPr lang="en-US" sz="1600" dirty="0">
                <a:solidFill>
                  <a:schemeClr val="tx1"/>
                </a:solidFill>
                <a:latin typeface="Arial" panose="020B0604020202020204" pitchFamily="34" charset="0"/>
                <a:cs typeface="Arial" panose="020B0604020202020204" pitchFamily="34" charset="0"/>
              </a:rPr>
              <a:t> – Past Medical History</a:t>
            </a:r>
          </a:p>
          <a:p>
            <a:r>
              <a:rPr lang="en-US" sz="1600" b="1" dirty="0">
                <a:solidFill>
                  <a:schemeClr val="tx1"/>
                </a:solidFill>
                <a:latin typeface="Arial" panose="020B0604020202020204" pitchFamily="34" charset="0"/>
                <a:cs typeface="Arial" panose="020B0604020202020204" pitchFamily="34" charset="0"/>
              </a:rPr>
              <a:t>PSH</a:t>
            </a:r>
            <a:r>
              <a:rPr lang="en-US" sz="1600" dirty="0">
                <a:solidFill>
                  <a:schemeClr val="tx1"/>
                </a:solidFill>
                <a:latin typeface="Arial" panose="020B0604020202020204" pitchFamily="34" charset="0"/>
                <a:cs typeface="Arial" panose="020B0604020202020204" pitchFamily="34" charset="0"/>
              </a:rPr>
              <a:t> – Past Surgical History</a:t>
            </a:r>
          </a:p>
          <a:p>
            <a:r>
              <a:rPr lang="en-US" sz="1600" b="1" dirty="0">
                <a:solidFill>
                  <a:schemeClr val="tx1"/>
                </a:solidFill>
                <a:latin typeface="Arial" panose="020B0604020202020204" pitchFamily="34" charset="0"/>
                <a:cs typeface="Arial" panose="020B0604020202020204" pitchFamily="34" charset="0"/>
              </a:rPr>
              <a:t>Med </a:t>
            </a:r>
            <a:r>
              <a:rPr lang="en-US" sz="1600" b="1" dirty="0" err="1">
                <a:solidFill>
                  <a:schemeClr val="tx1"/>
                </a:solidFill>
                <a:latin typeface="Arial" panose="020B0604020202020204" pitchFamily="34" charset="0"/>
                <a:cs typeface="Arial" panose="020B0604020202020204" pitchFamily="34" charset="0"/>
              </a:rPr>
              <a:t>Hx</a:t>
            </a:r>
            <a:r>
              <a:rPr lang="en-US" sz="16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 Medication History (Meds the patient states they are currently on, but which are not being prescribed by you or another ETSU Health provider.)</a:t>
            </a:r>
          </a:p>
          <a:p>
            <a:r>
              <a:rPr lang="en-US" sz="1600" b="1" dirty="0" err="1">
                <a:solidFill>
                  <a:schemeClr val="tx1"/>
                </a:solidFill>
                <a:latin typeface="Arial" panose="020B0604020202020204" pitchFamily="34" charset="0"/>
                <a:cs typeface="Arial" panose="020B0604020202020204" pitchFamily="34" charset="0"/>
              </a:rPr>
              <a:t>Immun</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Hx</a:t>
            </a:r>
            <a:r>
              <a:rPr lang="en-US" sz="16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 Immunization History  (Immunizations the patient has received in the past.)</a:t>
            </a:r>
          </a:p>
        </p:txBody>
      </p:sp>
      <p:sp>
        <p:nvSpPr>
          <p:cNvPr id="5" name="Rectangle 4"/>
          <p:cNvSpPr/>
          <p:nvPr/>
        </p:nvSpPr>
        <p:spPr>
          <a:xfrm>
            <a:off x="2937130" y="1942466"/>
            <a:ext cx="506387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105400" y="2324101"/>
            <a:ext cx="1295400" cy="304800"/>
          </a:xfrm>
          <a:prstGeom prst="rect">
            <a:avLst/>
          </a:prstGeom>
          <a:solidFill>
            <a:srgbClr val="FF5757">
              <a:alpha val="33000"/>
            </a:srgb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latin typeface="Arial" panose="020B0604020202020204" pitchFamily="34" charset="0"/>
                <a:cs typeface="Arial" panose="020B0604020202020204" pitchFamily="34" charset="0"/>
              </a:rPr>
              <a:t>Search</a:t>
            </a:r>
            <a:r>
              <a:rPr lang="en-US" sz="1400" b="1" dirty="0">
                <a:solidFill>
                  <a:schemeClr val="bg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field</a:t>
            </a:r>
          </a:p>
        </p:txBody>
      </p:sp>
      <p:cxnSp>
        <p:nvCxnSpPr>
          <p:cNvPr id="8" name="Straight Arrow Connector 7"/>
          <p:cNvCxnSpPr>
            <a:stCxn id="3" idx="1"/>
          </p:cNvCxnSpPr>
          <p:nvPr/>
        </p:nvCxnSpPr>
        <p:spPr>
          <a:xfrm flipH="1" flipV="1">
            <a:off x="4114800" y="2133600"/>
            <a:ext cx="990600" cy="34290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44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38D97B-252C-40EC-9DB0-9A9B5B4F86BE}"/>
              </a:ext>
            </a:extLst>
          </p:cNvPr>
          <p:cNvPicPr>
            <a:picLocks noChangeAspect="1"/>
          </p:cNvPicPr>
          <p:nvPr/>
        </p:nvPicPr>
        <p:blipFill>
          <a:blip r:embed="rId2"/>
          <a:stretch>
            <a:fillRect/>
          </a:stretch>
        </p:blipFill>
        <p:spPr>
          <a:xfrm>
            <a:off x="418283" y="741028"/>
            <a:ext cx="4973645" cy="5881382"/>
          </a:xfrm>
          <a:prstGeom prst="rect">
            <a:avLst/>
          </a:prstGeom>
        </p:spPr>
      </p:pic>
      <p:sp>
        <p:nvSpPr>
          <p:cNvPr id="2" name="Title 1"/>
          <p:cNvSpPr>
            <a:spLocks noGrp="1"/>
          </p:cNvSpPr>
          <p:nvPr>
            <p:ph type="title"/>
          </p:nvPr>
        </p:nvSpPr>
        <p:spPr>
          <a:xfrm>
            <a:off x="457200" y="152400"/>
            <a:ext cx="8229600" cy="609600"/>
          </a:xfrm>
        </p:spPr>
        <p:txBody>
          <a:bodyPr>
            <a:normAutofit fontScale="90000"/>
          </a:bodyPr>
          <a:lstStyle/>
          <a:p>
            <a:r>
              <a:rPr lang="en-US" dirty="0">
                <a:solidFill>
                  <a:srgbClr val="000099"/>
                </a:solidFill>
              </a:rPr>
              <a:t>Saving (Committing)</a:t>
            </a:r>
          </a:p>
        </p:txBody>
      </p:sp>
      <p:sp>
        <p:nvSpPr>
          <p:cNvPr id="4" name="Rectangle 3"/>
          <p:cNvSpPr/>
          <p:nvPr/>
        </p:nvSpPr>
        <p:spPr>
          <a:xfrm>
            <a:off x="4359946" y="2971800"/>
            <a:ext cx="4343400" cy="2667000"/>
          </a:xfrm>
          <a:prstGeom prst="rect">
            <a:avLst/>
          </a:prstGeom>
          <a:solidFill>
            <a:schemeClr val="bg1">
              <a:lumMod val="6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panose="020B0604020202020204" pitchFamily="34" charset="0"/>
                <a:cs typeface="Arial" panose="020B0604020202020204" pitchFamily="34" charset="0"/>
              </a:rPr>
              <a:t>Once you’ve added items to the patient’s chart, and have clicked OK to close the ACI screen, you need to </a:t>
            </a:r>
            <a:r>
              <a:rPr lang="en-US" sz="1600" b="1" dirty="0">
                <a:solidFill>
                  <a:schemeClr val="tx1"/>
                </a:solidFill>
                <a:latin typeface="Arial" panose="020B0604020202020204" pitchFamily="34" charset="0"/>
                <a:cs typeface="Arial" panose="020B0604020202020204" pitchFamily="34" charset="0"/>
              </a:rPr>
              <a:t>Commit</a:t>
            </a:r>
            <a:r>
              <a:rPr lang="en-US" sz="1600" dirty="0">
                <a:solidFill>
                  <a:schemeClr val="tx1"/>
                </a:solidFill>
                <a:latin typeface="Arial" panose="020B0604020202020204" pitchFamily="34" charset="0"/>
                <a:cs typeface="Arial" panose="020B0604020202020204" pitchFamily="34" charset="0"/>
              </a:rPr>
              <a:t> the items to save them. </a:t>
            </a:r>
          </a:p>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b="1" dirty="0">
                <a:solidFill>
                  <a:schemeClr val="tx1"/>
                </a:solidFill>
                <a:latin typeface="Arial" panose="020B0604020202020204" pitchFamily="34" charset="0"/>
                <a:cs typeface="Arial" panose="020B0604020202020204" pitchFamily="34" charset="0"/>
              </a:rPr>
              <a:t>Pink = Unsaved information</a:t>
            </a:r>
          </a:p>
          <a:p>
            <a:pPr algn="ctr"/>
            <a:r>
              <a:rPr lang="en-US" sz="1600" b="1" dirty="0">
                <a:solidFill>
                  <a:schemeClr val="tx1"/>
                </a:solidFill>
                <a:latin typeface="Arial" panose="020B0604020202020204" pitchFamily="34" charset="0"/>
                <a:cs typeface="Arial" panose="020B0604020202020204" pitchFamily="34" charset="0"/>
              </a:rPr>
              <a:t>Black = Saved information</a:t>
            </a:r>
          </a:p>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Commit often to avoid losing information!   </a:t>
            </a:r>
          </a:p>
        </p:txBody>
      </p:sp>
      <p:sp>
        <p:nvSpPr>
          <p:cNvPr id="7" name="Rectangle 6"/>
          <p:cNvSpPr/>
          <p:nvPr/>
        </p:nvSpPr>
        <p:spPr>
          <a:xfrm>
            <a:off x="685800" y="1091549"/>
            <a:ext cx="685800" cy="25907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76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solidFill>
                  <a:srgbClr val="000099"/>
                </a:solidFill>
              </a:rPr>
              <a:t>Logging In</a:t>
            </a:r>
          </a:p>
        </p:txBody>
      </p:sp>
      <p:sp>
        <p:nvSpPr>
          <p:cNvPr id="3" name="Content Placeholder 2"/>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If you are an on-boarding provider that needs EPCS-enrollment for controlled substances, a member of the EHR team will help you enroll, set up your security account, and log in.</a:t>
            </a:r>
          </a:p>
          <a:p>
            <a:r>
              <a:rPr lang="en-US" sz="2000" dirty="0">
                <a:latin typeface="Calibri" panose="020F0502020204030204" pitchFamily="34" charset="0"/>
                <a:cs typeface="Calibri" panose="020F0502020204030204" pitchFamily="34" charset="0"/>
              </a:rPr>
              <a:t>Logging into Allscripts is a two-step process, first into the server (Citrix), and then into Allscripts. </a:t>
            </a:r>
          </a:p>
          <a:p>
            <a:r>
              <a:rPr lang="en-US" sz="2000" dirty="0">
                <a:latin typeface="Calibri" panose="020F0502020204030204" pitchFamily="34" charset="0"/>
                <a:cs typeface="Calibri" panose="020F0502020204030204" pitchFamily="34" charset="0"/>
              </a:rPr>
              <a:t>Each clinic computer should have a shortcut set up for logging into Citrix. Double click on the icon to access the Citrix login screen.</a:t>
            </a:r>
          </a:p>
          <a:p>
            <a:pPr marL="137160" indent="0">
              <a:buNone/>
            </a:pPr>
            <a:endParaRPr lang="en-US" sz="2400" dirty="0">
              <a:latin typeface="Calibri" panose="020F0502020204030204" pitchFamily="34" charset="0"/>
            </a:endParaRPr>
          </a:p>
          <a:p>
            <a:endParaRPr lang="en-US" sz="2400" dirty="0">
              <a:latin typeface="Calibri" panose="020F0502020204030204" pitchFamily="34" charset="0"/>
            </a:endParaRPr>
          </a:p>
          <a:p>
            <a:endParaRPr lang="en-US" sz="2400" dirty="0">
              <a:latin typeface="Calibri" panose="020F0502020204030204" pitchFamily="34" charset="0"/>
            </a:endParaRPr>
          </a:p>
          <a:p>
            <a:endParaRPr lang="en-US" sz="2400" dirty="0">
              <a:latin typeface="Calibri" panose="020F0502020204030204" pitchFamily="34" charset="0"/>
            </a:endParaRPr>
          </a:p>
          <a:p>
            <a:endParaRPr lang="en-US" sz="2400" dirty="0">
              <a:latin typeface="Calibri" panose="020F0502020204030204" pitchFamily="34" charset="0"/>
            </a:endParaRPr>
          </a:p>
          <a:p>
            <a:endParaRPr lang="en-US" dirty="0"/>
          </a:p>
        </p:txBody>
      </p:sp>
      <p:pic>
        <p:nvPicPr>
          <p:cNvPr id="5" name="Picture 4"/>
          <p:cNvPicPr>
            <a:picLocks noChangeAspect="1"/>
          </p:cNvPicPr>
          <p:nvPr/>
        </p:nvPicPr>
        <p:blipFill>
          <a:blip r:embed="rId2"/>
          <a:stretch>
            <a:fillRect/>
          </a:stretch>
        </p:blipFill>
        <p:spPr>
          <a:xfrm>
            <a:off x="3733800" y="3954780"/>
            <a:ext cx="4114800" cy="2762701"/>
          </a:xfrm>
          <a:prstGeom prst="rect">
            <a:avLst/>
          </a:prstGeom>
        </p:spPr>
      </p:pic>
      <p:pic>
        <p:nvPicPr>
          <p:cNvPr id="6" name="Picture 2">
            <a:extLst>
              <a:ext uri="{FF2B5EF4-FFF2-40B4-BE49-F238E27FC236}">
                <a16:creationId xmlns:a16="http://schemas.microsoft.com/office/drawing/2014/main" id="{41A6246C-D468-4FFB-9CFB-034BD3548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91025"/>
            <a:ext cx="80962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6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97AD21-8072-412E-8E3F-BB0149299CE6}"/>
              </a:ext>
            </a:extLst>
          </p:cNvPr>
          <p:cNvPicPr>
            <a:picLocks noChangeAspect="1"/>
          </p:cNvPicPr>
          <p:nvPr/>
        </p:nvPicPr>
        <p:blipFill>
          <a:blip r:embed="rId2"/>
          <a:stretch>
            <a:fillRect/>
          </a:stretch>
        </p:blipFill>
        <p:spPr>
          <a:xfrm>
            <a:off x="2659380" y="2561265"/>
            <a:ext cx="5863392" cy="3971447"/>
          </a:xfrm>
          <a:prstGeom prst="rect">
            <a:avLst/>
          </a:prstGeom>
        </p:spPr>
      </p:pic>
      <p:sp>
        <p:nvSpPr>
          <p:cNvPr id="2" name="Title 1"/>
          <p:cNvSpPr>
            <a:spLocks noGrp="1"/>
          </p:cNvSpPr>
          <p:nvPr>
            <p:ph type="title"/>
          </p:nvPr>
        </p:nvSpPr>
        <p:spPr/>
        <p:txBody>
          <a:bodyPr>
            <a:normAutofit/>
          </a:bodyPr>
          <a:lstStyle/>
          <a:p>
            <a:r>
              <a:rPr lang="en-US" dirty="0">
                <a:solidFill>
                  <a:srgbClr val="000099"/>
                </a:solidFill>
              </a:rPr>
              <a:t>Saving (Committing)</a:t>
            </a:r>
          </a:p>
        </p:txBody>
      </p:sp>
      <p:sp>
        <p:nvSpPr>
          <p:cNvPr id="3" name="Content Placeholder 2"/>
          <p:cNvSpPr>
            <a:spLocks noGrp="1"/>
          </p:cNvSpPr>
          <p:nvPr>
            <p:ph idx="1"/>
          </p:nvPr>
        </p:nvSpPr>
        <p:spPr>
          <a:xfrm>
            <a:off x="457200" y="1295400"/>
            <a:ext cx="8458200" cy="1219200"/>
          </a:xfrm>
        </p:spPr>
        <p:txBody>
          <a:bodyPr>
            <a:normAutofit fontScale="62500" lnSpcReduction="20000"/>
          </a:bodyPr>
          <a:lstStyle/>
          <a:p>
            <a:r>
              <a:rPr lang="en-US" dirty="0">
                <a:latin typeface="Arial" panose="020B0604020202020204" pitchFamily="34" charset="0"/>
                <a:cs typeface="Arial" panose="020B0604020202020204" pitchFamily="34" charset="0"/>
              </a:rPr>
              <a:t>The yellow </a:t>
            </a:r>
            <a:r>
              <a:rPr lang="en-US" b="1" dirty="0">
                <a:latin typeface="Arial" panose="020B0604020202020204" pitchFamily="34" charset="0"/>
                <a:cs typeface="Arial" panose="020B0604020202020204" pitchFamily="34" charset="0"/>
              </a:rPr>
              <a:t>Commit</a:t>
            </a:r>
            <a:r>
              <a:rPr lang="en-US" dirty="0">
                <a:latin typeface="Arial" panose="020B0604020202020204" pitchFamily="34" charset="0"/>
                <a:cs typeface="Arial" panose="020B0604020202020204" pitchFamily="34" charset="0"/>
              </a:rPr>
              <a:t> button prompts the Encounter Summary and enables the user to </a:t>
            </a:r>
          </a:p>
          <a:p>
            <a:pPr lvl="1"/>
            <a:r>
              <a:rPr lang="en-US" dirty="0">
                <a:latin typeface="Arial" panose="020B0604020202020204" pitchFamily="34" charset="0"/>
                <a:cs typeface="Arial" panose="020B0604020202020204" pitchFamily="34" charset="0"/>
              </a:rPr>
              <a:t>Permanently save an item to the chart, but it also will allow a user to </a:t>
            </a:r>
          </a:p>
          <a:p>
            <a:pPr lvl="1"/>
            <a:r>
              <a:rPr lang="en-US" dirty="0">
                <a:latin typeface="Arial" panose="020B0604020202020204" pitchFamily="34" charset="0"/>
                <a:cs typeface="Arial" panose="020B0604020202020204" pitchFamily="34" charset="0"/>
              </a:rPr>
              <a:t>Review new items, and</a:t>
            </a:r>
          </a:p>
          <a:p>
            <a:pPr lvl="1"/>
            <a:r>
              <a:rPr lang="en-US" dirty="0">
                <a:latin typeface="Arial" panose="020B0604020202020204" pitchFamily="34" charset="0"/>
                <a:cs typeface="Arial" panose="020B0604020202020204" pitchFamily="34" charset="0"/>
              </a:rPr>
              <a:t>Delete items entered incorrectly.</a:t>
            </a:r>
          </a:p>
          <a:p>
            <a:endParaRPr lang="en-US" dirty="0"/>
          </a:p>
        </p:txBody>
      </p:sp>
      <p:cxnSp>
        <p:nvCxnSpPr>
          <p:cNvPr id="6" name="Straight Arrow Connector 5"/>
          <p:cNvCxnSpPr>
            <a:cxnSpLocks/>
          </p:cNvCxnSpPr>
          <p:nvPr/>
        </p:nvCxnSpPr>
        <p:spPr>
          <a:xfrm>
            <a:off x="2346960" y="4217179"/>
            <a:ext cx="624840" cy="6596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Rounded Rectangle 8"/>
          <p:cNvSpPr/>
          <p:nvPr/>
        </p:nvSpPr>
        <p:spPr>
          <a:xfrm>
            <a:off x="304800" y="3581400"/>
            <a:ext cx="2209800" cy="685800"/>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latin typeface="Arial" panose="020B0604020202020204" pitchFamily="34" charset="0"/>
                <a:cs typeface="Arial" panose="020B0604020202020204" pitchFamily="34" charset="0"/>
              </a:rPr>
              <a:t>Review new items</a:t>
            </a:r>
          </a:p>
        </p:txBody>
      </p:sp>
      <p:sp>
        <p:nvSpPr>
          <p:cNvPr id="10" name="Rectangle 9"/>
          <p:cNvSpPr/>
          <p:nvPr/>
        </p:nvSpPr>
        <p:spPr>
          <a:xfrm>
            <a:off x="6705600" y="6172199"/>
            <a:ext cx="1817172" cy="407177"/>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93646" y="4435598"/>
            <a:ext cx="2194420" cy="1995364"/>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latin typeface="Arial" panose="020B0604020202020204" pitchFamily="34" charset="0"/>
                <a:cs typeface="Arial" panose="020B0604020202020204" pitchFamily="34" charset="0"/>
              </a:rPr>
              <a:t>Providers (except for residents and FM) will not have the Encounter Summary automatically pop up. </a:t>
            </a:r>
          </a:p>
        </p:txBody>
      </p:sp>
      <p:pic>
        <p:nvPicPr>
          <p:cNvPr id="4" name="Picture 3"/>
          <p:cNvPicPr>
            <a:picLocks noChangeAspect="1"/>
          </p:cNvPicPr>
          <p:nvPr/>
        </p:nvPicPr>
        <p:blipFill>
          <a:blip r:embed="rId3"/>
          <a:stretch>
            <a:fillRect/>
          </a:stretch>
        </p:blipFill>
        <p:spPr>
          <a:xfrm>
            <a:off x="4539205" y="2085975"/>
            <a:ext cx="657225" cy="352425"/>
          </a:xfrm>
          <a:prstGeom prst="rect">
            <a:avLst/>
          </a:prstGeom>
        </p:spPr>
      </p:pic>
    </p:spTree>
    <p:extLst>
      <p:ext uri="{BB962C8B-B14F-4D97-AF65-F5344CB8AC3E}">
        <p14:creationId xmlns:p14="http://schemas.microsoft.com/office/powerpoint/2010/main" val="418010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7AE600-CF60-44C5-B250-5DB748DD6746}"/>
              </a:ext>
            </a:extLst>
          </p:cNvPr>
          <p:cNvPicPr>
            <a:picLocks noChangeAspect="1"/>
          </p:cNvPicPr>
          <p:nvPr/>
        </p:nvPicPr>
        <p:blipFill>
          <a:blip r:embed="rId2"/>
          <a:stretch>
            <a:fillRect/>
          </a:stretch>
        </p:blipFill>
        <p:spPr>
          <a:xfrm>
            <a:off x="3687245" y="1100138"/>
            <a:ext cx="3856556" cy="3488908"/>
          </a:xfrm>
          <a:prstGeom prst="rect">
            <a:avLst/>
          </a:prstGeom>
        </p:spPr>
      </p:pic>
      <p:sp>
        <p:nvSpPr>
          <p:cNvPr id="2" name="Title 1"/>
          <p:cNvSpPr>
            <a:spLocks noGrp="1"/>
          </p:cNvSpPr>
          <p:nvPr>
            <p:ph type="title"/>
          </p:nvPr>
        </p:nvSpPr>
        <p:spPr>
          <a:xfrm>
            <a:off x="457200" y="274638"/>
            <a:ext cx="8229600" cy="715962"/>
          </a:xfrm>
        </p:spPr>
        <p:txBody>
          <a:bodyPr>
            <a:normAutofit fontScale="90000"/>
          </a:bodyPr>
          <a:lstStyle/>
          <a:p>
            <a:r>
              <a:rPr lang="en-US" dirty="0">
                <a:solidFill>
                  <a:srgbClr val="000099"/>
                </a:solidFill>
              </a:rPr>
              <a:t>Favorites and Quick lists</a:t>
            </a:r>
          </a:p>
        </p:txBody>
      </p:sp>
      <p:sp>
        <p:nvSpPr>
          <p:cNvPr id="4" name="TextBox 3"/>
          <p:cNvSpPr txBox="1"/>
          <p:nvPr/>
        </p:nvSpPr>
        <p:spPr>
          <a:xfrm>
            <a:off x="2133600" y="919490"/>
            <a:ext cx="5086350" cy="261610"/>
          </a:xfrm>
          <a:prstGeom prst="rect">
            <a:avLst/>
          </a:prstGeom>
          <a:noFill/>
        </p:spPr>
        <p:txBody>
          <a:bodyPr wrap="square" rtlCol="0">
            <a:spAutoFit/>
          </a:bodyPr>
          <a:lstStyle/>
          <a:p>
            <a:pPr algn="ctr"/>
            <a:r>
              <a:rPr lang="en-US" sz="1100" dirty="0">
                <a:latin typeface="+mj-lt"/>
              </a:rPr>
              <a:t>You can create favorites and quick lists for items that you use often.   </a:t>
            </a:r>
          </a:p>
        </p:txBody>
      </p:sp>
      <p:sp>
        <p:nvSpPr>
          <p:cNvPr id="5" name="TextBox 4"/>
          <p:cNvSpPr txBox="1"/>
          <p:nvPr/>
        </p:nvSpPr>
        <p:spPr>
          <a:xfrm>
            <a:off x="457200" y="3523327"/>
            <a:ext cx="2990850" cy="1277273"/>
          </a:xfrm>
          <a:prstGeom prst="rect">
            <a:avLst/>
          </a:prstGeom>
          <a:solidFill>
            <a:srgbClr val="000099">
              <a:alpha val="15000"/>
            </a:srgbClr>
          </a:solidFill>
        </p:spPr>
        <p:txBody>
          <a:bodyPr wrap="square" rtlCol="0">
            <a:spAutoFit/>
          </a:bodyPr>
          <a:lstStyle/>
          <a:p>
            <a:r>
              <a:rPr lang="en-US" sz="1100" dirty="0">
                <a:latin typeface="+mj-lt"/>
              </a:rPr>
              <a:t>Favorites – </a:t>
            </a:r>
            <a:r>
              <a:rPr lang="en-US" sz="1100" i="1" dirty="0">
                <a:latin typeface="+mj-lt"/>
              </a:rPr>
              <a:t>as you type  </a:t>
            </a:r>
            <a:r>
              <a:rPr lang="en-US" sz="1100" dirty="0">
                <a:latin typeface="+mj-lt"/>
              </a:rPr>
              <a:t>in the search field, items that you have saved as a favorite pull up. </a:t>
            </a:r>
          </a:p>
          <a:p>
            <a:endParaRPr lang="en-US" sz="1100" dirty="0">
              <a:latin typeface="+mj-lt"/>
            </a:endParaRPr>
          </a:p>
          <a:p>
            <a:r>
              <a:rPr lang="en-US" sz="1100" dirty="0">
                <a:latin typeface="+mj-lt"/>
              </a:rPr>
              <a:t>If you still don’t see what you are looking for, hit “enter” or click the binoculars icon to pull up the Master list</a:t>
            </a:r>
            <a:endParaRPr lang="en-US" sz="1100" dirty="0">
              <a:solidFill>
                <a:schemeClr val="bg1"/>
              </a:solidFill>
              <a:latin typeface="+mj-lt"/>
            </a:endParaRPr>
          </a:p>
        </p:txBody>
      </p:sp>
      <p:sp>
        <p:nvSpPr>
          <p:cNvPr id="7" name="TextBox 6"/>
          <p:cNvSpPr txBox="1"/>
          <p:nvPr/>
        </p:nvSpPr>
        <p:spPr>
          <a:xfrm>
            <a:off x="4079846" y="4495801"/>
            <a:ext cx="4724400" cy="1277273"/>
          </a:xfrm>
          <a:prstGeom prst="rect">
            <a:avLst/>
          </a:prstGeom>
          <a:solidFill>
            <a:srgbClr val="000099">
              <a:alpha val="15000"/>
            </a:srgbClr>
          </a:solidFill>
        </p:spPr>
        <p:txBody>
          <a:bodyPr wrap="square" rtlCol="0">
            <a:spAutoFit/>
          </a:bodyPr>
          <a:lstStyle/>
          <a:p>
            <a:r>
              <a:rPr lang="en-US" sz="1100" dirty="0">
                <a:latin typeface="+mj-lt"/>
              </a:rPr>
              <a:t>The Quick list will populate as soon as you click on the tab.  These are items that you use every day.  It is recommended that you keep this list as short as possible, so you can find these items quickly.  </a:t>
            </a:r>
          </a:p>
          <a:p>
            <a:endParaRPr lang="en-US" sz="1100" dirty="0">
              <a:latin typeface="+mj-lt"/>
            </a:endParaRPr>
          </a:p>
          <a:p>
            <a:r>
              <a:rPr lang="en-US" sz="1100" b="1" dirty="0">
                <a:latin typeface="+mj-lt"/>
              </a:rPr>
              <a:t>Note</a:t>
            </a:r>
            <a:r>
              <a:rPr lang="en-US" sz="1100" dirty="0">
                <a:latin typeface="+mj-lt"/>
              </a:rPr>
              <a:t>:  Your Quick list button must be “on” in order to see these items</a:t>
            </a:r>
          </a:p>
        </p:txBody>
      </p:sp>
      <p:sp>
        <p:nvSpPr>
          <p:cNvPr id="8" name="Rectangle 7"/>
          <p:cNvSpPr/>
          <p:nvPr/>
        </p:nvSpPr>
        <p:spPr>
          <a:xfrm>
            <a:off x="6953250" y="1521152"/>
            <a:ext cx="533400" cy="3048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3699128" y="5823350"/>
            <a:ext cx="3076575" cy="600164"/>
          </a:xfrm>
          <a:prstGeom prst="rect">
            <a:avLst/>
          </a:prstGeom>
          <a:noFill/>
        </p:spPr>
        <p:txBody>
          <a:bodyPr wrap="square" rtlCol="0">
            <a:spAutoFit/>
          </a:bodyPr>
          <a:lstStyle/>
          <a:p>
            <a:r>
              <a:rPr lang="en-US" sz="1100" dirty="0">
                <a:latin typeface="+mj-lt"/>
              </a:rPr>
              <a:t>To add an item as either a favorite or a quick list</a:t>
            </a:r>
            <a:r>
              <a:rPr lang="en-US" sz="1100" b="1" dirty="0">
                <a:latin typeface="+mj-lt"/>
              </a:rPr>
              <a:t>, right click </a:t>
            </a:r>
            <a:r>
              <a:rPr lang="en-US" sz="1100" dirty="0">
                <a:latin typeface="+mj-lt"/>
              </a:rPr>
              <a:t>on it and choose </a:t>
            </a:r>
            <a:r>
              <a:rPr lang="en-US" sz="1100" i="1" dirty="0">
                <a:latin typeface="+mj-lt"/>
              </a:rPr>
              <a:t>Favorite Item </a:t>
            </a:r>
            <a:r>
              <a:rPr lang="en-US" sz="1100" dirty="0">
                <a:latin typeface="+mj-lt"/>
              </a:rPr>
              <a:t>or </a:t>
            </a:r>
            <a:r>
              <a:rPr lang="en-US" sz="1100" i="1" dirty="0">
                <a:latin typeface="+mj-lt"/>
              </a:rPr>
              <a:t>Quick list Item</a:t>
            </a:r>
          </a:p>
        </p:txBody>
      </p:sp>
      <p:pic>
        <p:nvPicPr>
          <p:cNvPr id="10" name="Picture 9">
            <a:extLst>
              <a:ext uri="{FF2B5EF4-FFF2-40B4-BE49-F238E27FC236}">
                <a16:creationId xmlns:a16="http://schemas.microsoft.com/office/drawing/2014/main" id="{EDA367B7-4B62-4E6D-9BA8-2D089CB2789C}"/>
              </a:ext>
            </a:extLst>
          </p:cNvPr>
          <p:cNvPicPr>
            <a:picLocks noChangeAspect="1"/>
          </p:cNvPicPr>
          <p:nvPr/>
        </p:nvPicPr>
        <p:blipFill>
          <a:blip r:embed="rId3"/>
          <a:stretch>
            <a:fillRect/>
          </a:stretch>
        </p:blipFill>
        <p:spPr>
          <a:xfrm>
            <a:off x="389400" y="1224793"/>
            <a:ext cx="2795941" cy="2204207"/>
          </a:xfrm>
          <a:prstGeom prst="rect">
            <a:avLst/>
          </a:prstGeom>
        </p:spPr>
      </p:pic>
      <p:pic>
        <p:nvPicPr>
          <p:cNvPr id="16" name="Picture 15">
            <a:extLst>
              <a:ext uri="{FF2B5EF4-FFF2-40B4-BE49-F238E27FC236}">
                <a16:creationId xmlns:a16="http://schemas.microsoft.com/office/drawing/2014/main" id="{D814131C-E3C1-4346-B4DA-F80CF3D933B9}"/>
              </a:ext>
            </a:extLst>
          </p:cNvPr>
          <p:cNvPicPr>
            <a:picLocks noChangeAspect="1"/>
          </p:cNvPicPr>
          <p:nvPr/>
        </p:nvPicPr>
        <p:blipFill>
          <a:blip r:embed="rId4"/>
          <a:stretch>
            <a:fillRect/>
          </a:stretch>
        </p:blipFill>
        <p:spPr>
          <a:xfrm>
            <a:off x="914400" y="5042389"/>
            <a:ext cx="2676525" cy="1381125"/>
          </a:xfrm>
          <a:prstGeom prst="rect">
            <a:avLst/>
          </a:prstGeom>
        </p:spPr>
      </p:pic>
    </p:spTree>
    <p:extLst>
      <p:ext uri="{BB962C8B-B14F-4D97-AF65-F5344CB8AC3E}">
        <p14:creationId xmlns:p14="http://schemas.microsoft.com/office/powerpoint/2010/main" val="340820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90DF04E-130E-4E40-9E62-F05A15A8A1CD}"/>
              </a:ext>
            </a:extLst>
          </p:cNvPr>
          <p:cNvPicPr>
            <a:picLocks noChangeAspect="1"/>
          </p:cNvPicPr>
          <p:nvPr/>
        </p:nvPicPr>
        <p:blipFill>
          <a:blip r:embed="rId2"/>
          <a:stretch>
            <a:fillRect/>
          </a:stretch>
        </p:blipFill>
        <p:spPr>
          <a:xfrm>
            <a:off x="268101" y="2904838"/>
            <a:ext cx="6016996" cy="3495908"/>
          </a:xfrm>
          <a:prstGeom prst="rect">
            <a:avLst/>
          </a:prstGeom>
        </p:spPr>
      </p:pic>
      <p:pic>
        <p:nvPicPr>
          <p:cNvPr id="15" name="Picture 14">
            <a:extLst>
              <a:ext uri="{FF2B5EF4-FFF2-40B4-BE49-F238E27FC236}">
                <a16:creationId xmlns:a16="http://schemas.microsoft.com/office/drawing/2014/main" id="{394329B6-0919-4674-9F96-F0E61B480728}"/>
              </a:ext>
            </a:extLst>
          </p:cNvPr>
          <p:cNvPicPr>
            <a:picLocks noChangeAspect="1"/>
          </p:cNvPicPr>
          <p:nvPr/>
        </p:nvPicPr>
        <p:blipFill>
          <a:blip r:embed="rId3"/>
          <a:stretch>
            <a:fillRect/>
          </a:stretch>
        </p:blipFill>
        <p:spPr>
          <a:xfrm>
            <a:off x="284207" y="585846"/>
            <a:ext cx="8160026" cy="2101084"/>
          </a:xfrm>
          <a:prstGeom prst="rect">
            <a:avLst/>
          </a:prstGeom>
        </p:spPr>
      </p:pic>
      <p:sp>
        <p:nvSpPr>
          <p:cNvPr id="4" name="Title 1"/>
          <p:cNvSpPr>
            <a:spLocks noGrp="1"/>
          </p:cNvSpPr>
          <p:nvPr>
            <p:ph type="title"/>
          </p:nvPr>
        </p:nvSpPr>
        <p:spPr>
          <a:xfrm>
            <a:off x="421892" y="15498"/>
            <a:ext cx="8229600" cy="746502"/>
          </a:xfrm>
        </p:spPr>
        <p:txBody>
          <a:bodyPr>
            <a:normAutofit/>
          </a:bodyPr>
          <a:lstStyle/>
          <a:p>
            <a:r>
              <a:rPr lang="en-US" sz="2900" dirty="0">
                <a:solidFill>
                  <a:srgbClr val="000099"/>
                </a:solidFill>
              </a:rPr>
              <a:t>Starting A Note</a:t>
            </a:r>
          </a:p>
        </p:txBody>
      </p:sp>
      <p:sp>
        <p:nvSpPr>
          <p:cNvPr id="7" name="Rounded Rectangle 6"/>
          <p:cNvSpPr/>
          <p:nvPr/>
        </p:nvSpPr>
        <p:spPr>
          <a:xfrm>
            <a:off x="4904840" y="2590800"/>
            <a:ext cx="4017483" cy="1505524"/>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latin typeface="+mj-lt"/>
              </a:rPr>
              <a:t>To start a note, </a:t>
            </a:r>
            <a:r>
              <a:rPr lang="en-US" sz="1200" b="1" u="sng" dirty="0">
                <a:solidFill>
                  <a:schemeClr val="tx1"/>
                </a:solidFill>
                <a:latin typeface="+mj-lt"/>
              </a:rPr>
              <a:t>ALWAYS</a:t>
            </a:r>
            <a:r>
              <a:rPr lang="en-US" sz="1200" b="1" dirty="0">
                <a:solidFill>
                  <a:schemeClr val="tx1"/>
                </a:solidFill>
                <a:latin typeface="+mj-lt"/>
              </a:rPr>
              <a:t> double click on the patient’s name from the Schedule tab.</a:t>
            </a:r>
          </a:p>
          <a:p>
            <a:pPr algn="ctr"/>
            <a:endParaRPr lang="en-US" sz="1200" b="1" dirty="0">
              <a:solidFill>
                <a:schemeClr val="tx1"/>
              </a:solidFill>
              <a:latin typeface="+mj-lt"/>
              <a:cs typeface="Arial" panose="020B0604020202020204" pitchFamily="34" charset="0"/>
            </a:endParaRPr>
          </a:p>
          <a:p>
            <a:pPr algn="ctr"/>
            <a:r>
              <a:rPr lang="en-US" sz="1200" b="1" dirty="0">
                <a:solidFill>
                  <a:schemeClr val="tx1"/>
                </a:solidFill>
                <a:latin typeface="+mj-lt"/>
                <a:cs typeface="Arial" panose="020B0604020202020204" pitchFamily="34" charset="0"/>
              </a:rPr>
              <a:t>This links the note with the appointment date.  </a:t>
            </a:r>
            <a:r>
              <a:rPr lang="en-US" sz="1200" b="1" i="1" dirty="0">
                <a:solidFill>
                  <a:schemeClr val="tx1"/>
                </a:solidFill>
                <a:latin typeface="+mj-lt"/>
                <a:cs typeface="Arial" panose="020B0604020202020204" pitchFamily="34" charset="0"/>
              </a:rPr>
              <a:t>(If you do not double click from the schedule, your vitals (and possibly other items) will not pull into your note)</a:t>
            </a:r>
            <a:endParaRPr lang="en-US" sz="1200" i="1" dirty="0">
              <a:solidFill>
                <a:schemeClr val="tx1"/>
              </a:solidFill>
              <a:latin typeface="+mj-lt"/>
              <a:cs typeface="Arial" panose="020B0604020202020204" pitchFamily="34" charset="0"/>
            </a:endParaRPr>
          </a:p>
        </p:txBody>
      </p:sp>
      <p:cxnSp>
        <p:nvCxnSpPr>
          <p:cNvPr id="6" name="Straight Arrow Connector 5"/>
          <p:cNvCxnSpPr/>
          <p:nvPr/>
        </p:nvCxnSpPr>
        <p:spPr>
          <a:xfrm flipH="1" flipV="1">
            <a:off x="4536693" y="2590800"/>
            <a:ext cx="589824" cy="31403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276599" y="4419600"/>
            <a:ext cx="2838451" cy="990600"/>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latin typeface="+mj-lt"/>
              </a:rPr>
              <a:t>Click on the </a:t>
            </a:r>
            <a:r>
              <a:rPr lang="en-US" sz="1200" b="1" u="sng" dirty="0">
                <a:solidFill>
                  <a:schemeClr val="tx1"/>
                </a:solidFill>
                <a:latin typeface="+mj-lt"/>
              </a:rPr>
              <a:t>paper with the plus </a:t>
            </a:r>
            <a:r>
              <a:rPr lang="en-US" sz="1200" b="1" dirty="0">
                <a:solidFill>
                  <a:schemeClr val="tx1"/>
                </a:solidFill>
                <a:latin typeface="+mj-lt"/>
              </a:rPr>
              <a:t>to start a note.</a:t>
            </a:r>
            <a:endParaRPr lang="en-US" sz="1200" i="1" dirty="0">
              <a:solidFill>
                <a:schemeClr val="tx1"/>
              </a:solidFill>
              <a:latin typeface="+mj-lt"/>
              <a:cs typeface="Arial" panose="020B0604020202020204" pitchFamily="34" charset="0"/>
            </a:endParaRPr>
          </a:p>
        </p:txBody>
      </p:sp>
      <p:cxnSp>
        <p:nvCxnSpPr>
          <p:cNvPr id="10" name="Straight Arrow Connector 9"/>
          <p:cNvCxnSpPr>
            <a:cxnSpLocks/>
          </p:cNvCxnSpPr>
          <p:nvPr/>
        </p:nvCxnSpPr>
        <p:spPr>
          <a:xfrm flipH="1" flipV="1">
            <a:off x="4193971" y="3841436"/>
            <a:ext cx="501853" cy="811356"/>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311823" y="4324350"/>
            <a:ext cx="2643187" cy="1181100"/>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dirty="0">
                <a:solidFill>
                  <a:schemeClr val="tx1"/>
                </a:solidFill>
                <a:latin typeface="+mj-lt"/>
              </a:rPr>
              <a:t>Double clicking</a:t>
            </a:r>
            <a:r>
              <a:rPr lang="en-US" sz="1600" dirty="0">
                <a:solidFill>
                  <a:schemeClr val="tx1"/>
                </a:solidFill>
                <a:latin typeface="+mj-lt"/>
              </a:rPr>
              <a:t> the patient’s name takes you to the Chart. </a:t>
            </a:r>
            <a:endParaRPr lang="en-US" sz="160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90874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4FC569-1773-48D4-A3B0-CADECAC9A0D8}"/>
              </a:ext>
            </a:extLst>
          </p:cNvPr>
          <p:cNvPicPr>
            <a:picLocks noChangeAspect="1"/>
          </p:cNvPicPr>
          <p:nvPr/>
        </p:nvPicPr>
        <p:blipFill>
          <a:blip r:embed="rId2"/>
          <a:stretch>
            <a:fillRect/>
          </a:stretch>
        </p:blipFill>
        <p:spPr>
          <a:xfrm>
            <a:off x="457200" y="858211"/>
            <a:ext cx="6619875" cy="4219575"/>
          </a:xfrm>
          <a:prstGeom prst="rect">
            <a:avLst/>
          </a:prstGeom>
        </p:spPr>
      </p:pic>
      <p:sp>
        <p:nvSpPr>
          <p:cNvPr id="4" name="Title 1"/>
          <p:cNvSpPr>
            <a:spLocks noGrp="1"/>
          </p:cNvSpPr>
          <p:nvPr>
            <p:ph type="title"/>
          </p:nvPr>
        </p:nvSpPr>
        <p:spPr>
          <a:xfrm>
            <a:off x="457200" y="152400"/>
            <a:ext cx="8229600" cy="629887"/>
          </a:xfrm>
        </p:spPr>
        <p:txBody>
          <a:bodyPr>
            <a:normAutofit fontScale="90000"/>
          </a:bodyPr>
          <a:lstStyle/>
          <a:p>
            <a:r>
              <a:rPr lang="en-US" dirty="0">
                <a:solidFill>
                  <a:srgbClr val="000099"/>
                </a:solidFill>
              </a:rPr>
              <a:t>Starting A Note</a:t>
            </a:r>
          </a:p>
        </p:txBody>
      </p:sp>
      <p:sp>
        <p:nvSpPr>
          <p:cNvPr id="5" name="Rounded Rectangle 4"/>
          <p:cNvSpPr/>
          <p:nvPr/>
        </p:nvSpPr>
        <p:spPr>
          <a:xfrm>
            <a:off x="1838325" y="5153710"/>
            <a:ext cx="6619875" cy="1323290"/>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latin typeface="+mj-lt"/>
              </a:rPr>
              <a:t>In the Note Selector box, make sure your specialty is correct, and that </a:t>
            </a:r>
            <a:r>
              <a:rPr lang="en-US" sz="1600" b="1" u="sng" dirty="0">
                <a:solidFill>
                  <a:schemeClr val="bg1"/>
                </a:solidFill>
                <a:latin typeface="+mj-lt"/>
              </a:rPr>
              <a:t>your</a:t>
            </a:r>
            <a:r>
              <a:rPr lang="en-US" sz="1600" b="1" dirty="0">
                <a:solidFill>
                  <a:schemeClr val="bg1"/>
                </a:solidFill>
                <a:latin typeface="+mj-lt"/>
              </a:rPr>
              <a:t> name is in the Owner field.  Click the drop-down arrow next to the Visit Type field to choose the note type.  (The note types will vary depending on your specialty).  Click OK.</a:t>
            </a:r>
            <a:endParaRPr lang="en-US" sz="1600" i="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712934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C0557C-2F11-4CDC-9017-02E0595E608B}"/>
              </a:ext>
            </a:extLst>
          </p:cNvPr>
          <p:cNvPicPr>
            <a:picLocks noChangeAspect="1"/>
          </p:cNvPicPr>
          <p:nvPr/>
        </p:nvPicPr>
        <p:blipFill>
          <a:blip r:embed="rId3"/>
          <a:stretch>
            <a:fillRect/>
          </a:stretch>
        </p:blipFill>
        <p:spPr>
          <a:xfrm>
            <a:off x="281071" y="762000"/>
            <a:ext cx="8517678" cy="4581923"/>
          </a:xfrm>
          <a:prstGeom prst="rect">
            <a:avLst/>
          </a:prstGeom>
        </p:spPr>
      </p:pic>
      <p:sp>
        <p:nvSpPr>
          <p:cNvPr id="4" name="Title 1"/>
          <p:cNvSpPr>
            <a:spLocks noGrp="1"/>
          </p:cNvSpPr>
          <p:nvPr>
            <p:ph type="title"/>
          </p:nvPr>
        </p:nvSpPr>
        <p:spPr>
          <a:xfrm>
            <a:off x="457200" y="76200"/>
            <a:ext cx="8229600" cy="533400"/>
          </a:xfrm>
        </p:spPr>
        <p:txBody>
          <a:bodyPr>
            <a:normAutofit fontScale="90000"/>
          </a:bodyPr>
          <a:lstStyle/>
          <a:p>
            <a:r>
              <a:rPr lang="en-US" dirty="0">
                <a:solidFill>
                  <a:srgbClr val="000099"/>
                </a:solidFill>
              </a:rPr>
              <a:t>Notes</a:t>
            </a:r>
          </a:p>
        </p:txBody>
      </p:sp>
      <p:sp>
        <p:nvSpPr>
          <p:cNvPr id="5" name="Rounded Rectangle 4"/>
          <p:cNvSpPr/>
          <p:nvPr/>
        </p:nvSpPr>
        <p:spPr>
          <a:xfrm>
            <a:off x="152400" y="1331949"/>
            <a:ext cx="1050471" cy="916791"/>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latin typeface="Arial" panose="020B0604020202020204" pitchFamily="34" charset="0"/>
                <a:cs typeface="Arial" panose="020B0604020202020204" pitchFamily="34" charset="0"/>
              </a:rPr>
              <a:t>Table of Contents</a:t>
            </a:r>
          </a:p>
        </p:txBody>
      </p:sp>
      <p:sp>
        <p:nvSpPr>
          <p:cNvPr id="7" name="Rounded Rectangle 6"/>
          <p:cNvSpPr/>
          <p:nvPr/>
        </p:nvSpPr>
        <p:spPr>
          <a:xfrm>
            <a:off x="5862500" y="2248740"/>
            <a:ext cx="1953985" cy="837384"/>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latin typeface="Arial" panose="020B0604020202020204" pitchFamily="34" charset="0"/>
                <a:cs typeface="Arial" panose="020B0604020202020204" pitchFamily="34" charset="0"/>
              </a:rPr>
              <a:t>Info from Chart</a:t>
            </a:r>
          </a:p>
        </p:txBody>
      </p:sp>
      <p:sp>
        <p:nvSpPr>
          <p:cNvPr id="10" name="Rounded Rectangle 9"/>
          <p:cNvSpPr/>
          <p:nvPr/>
        </p:nvSpPr>
        <p:spPr>
          <a:xfrm>
            <a:off x="3886200" y="2743200"/>
            <a:ext cx="1223609" cy="936597"/>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latin typeface="Arial" panose="020B0604020202020204" pitchFamily="34" charset="0"/>
                <a:cs typeface="Arial" panose="020B0604020202020204" pitchFamily="34" charset="0"/>
              </a:rPr>
              <a:t>Note Input (Forms)</a:t>
            </a:r>
          </a:p>
        </p:txBody>
      </p:sp>
      <p:sp>
        <p:nvSpPr>
          <p:cNvPr id="2" name="TextBox 1"/>
          <p:cNvSpPr txBox="1"/>
          <p:nvPr/>
        </p:nvSpPr>
        <p:spPr>
          <a:xfrm>
            <a:off x="298548" y="5432955"/>
            <a:ext cx="8732212" cy="1200329"/>
          </a:xfrm>
          <a:prstGeom prst="rect">
            <a:avLst/>
          </a:prstGeom>
          <a:noFill/>
        </p:spPr>
        <p:txBody>
          <a:bodyPr wrap="square" rtlCol="0">
            <a:spAutoFit/>
          </a:bodyPr>
          <a:lstStyle/>
          <a:p>
            <a:r>
              <a:rPr lang="en-US" sz="1200" b="1" dirty="0">
                <a:latin typeface="+mj-lt"/>
              </a:rPr>
              <a:t>Table of Contents </a:t>
            </a:r>
            <a:r>
              <a:rPr lang="en-US" sz="1200" dirty="0">
                <a:latin typeface="+mj-lt"/>
              </a:rPr>
              <a:t>– Navigate through the note by clicking on the headings and forms in this panel (the forms are indented underneath the section headers).</a:t>
            </a:r>
          </a:p>
          <a:p>
            <a:r>
              <a:rPr lang="en-US" sz="1200" b="1" dirty="0" err="1">
                <a:latin typeface="+mj-lt"/>
              </a:rPr>
              <a:t>Clhart</a:t>
            </a:r>
            <a:r>
              <a:rPr lang="en-US" sz="1200" dirty="0">
                <a:latin typeface="+mj-lt"/>
              </a:rPr>
              <a:t>– Patient’s chart – contains the same tabs as on the  Chart page.  Allows you to view items in the patient’s chart while in the note.</a:t>
            </a:r>
          </a:p>
          <a:p>
            <a:r>
              <a:rPr lang="en-US" sz="1200" b="1" dirty="0">
                <a:latin typeface="+mj-lt"/>
              </a:rPr>
              <a:t>Note Input </a:t>
            </a:r>
            <a:r>
              <a:rPr lang="en-US" sz="1200" dirty="0">
                <a:latin typeface="+mj-lt"/>
              </a:rPr>
              <a:t>– As you click on section headings/forms in the Table of Contents, that section will open here, so you can document.  </a:t>
            </a:r>
          </a:p>
        </p:txBody>
      </p:sp>
    </p:spTree>
    <p:extLst>
      <p:ext uri="{BB962C8B-B14F-4D97-AF65-F5344CB8AC3E}">
        <p14:creationId xmlns:p14="http://schemas.microsoft.com/office/powerpoint/2010/main" val="401615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D5DADB-D19D-44DC-9D4F-AA33FAFE6DCC}"/>
              </a:ext>
            </a:extLst>
          </p:cNvPr>
          <p:cNvPicPr>
            <a:picLocks noChangeAspect="1"/>
          </p:cNvPicPr>
          <p:nvPr/>
        </p:nvPicPr>
        <p:blipFill>
          <a:blip r:embed="rId3"/>
          <a:stretch>
            <a:fillRect/>
          </a:stretch>
        </p:blipFill>
        <p:spPr>
          <a:xfrm>
            <a:off x="210495" y="972780"/>
            <a:ext cx="8263784" cy="4912440"/>
          </a:xfrm>
          <a:prstGeom prst="rect">
            <a:avLst/>
          </a:prstGeom>
        </p:spPr>
      </p:pic>
      <p:sp>
        <p:nvSpPr>
          <p:cNvPr id="4" name="Title 1"/>
          <p:cNvSpPr>
            <a:spLocks noGrp="1"/>
          </p:cNvSpPr>
          <p:nvPr>
            <p:ph type="title"/>
          </p:nvPr>
        </p:nvSpPr>
        <p:spPr>
          <a:xfrm>
            <a:off x="457200" y="152400"/>
            <a:ext cx="8229600" cy="629887"/>
          </a:xfrm>
        </p:spPr>
        <p:txBody>
          <a:bodyPr>
            <a:normAutofit fontScale="90000"/>
          </a:bodyPr>
          <a:lstStyle/>
          <a:p>
            <a:r>
              <a:rPr lang="en-US" dirty="0">
                <a:solidFill>
                  <a:srgbClr val="000099"/>
                </a:solidFill>
              </a:rPr>
              <a:t>Notes - </a:t>
            </a:r>
            <a:r>
              <a:rPr lang="en-US" dirty="0" err="1">
                <a:solidFill>
                  <a:srgbClr val="000099"/>
                </a:solidFill>
              </a:rPr>
              <a:t>Autopopulation</a:t>
            </a:r>
            <a:endParaRPr lang="en-US" dirty="0">
              <a:solidFill>
                <a:srgbClr val="000099"/>
              </a:solidFill>
            </a:endParaRPr>
          </a:p>
        </p:txBody>
      </p:sp>
      <p:sp>
        <p:nvSpPr>
          <p:cNvPr id="5" name="Rounded Rectangle 4"/>
          <p:cNvSpPr/>
          <p:nvPr/>
        </p:nvSpPr>
        <p:spPr>
          <a:xfrm>
            <a:off x="4568952" y="2667000"/>
            <a:ext cx="4038600" cy="3505200"/>
          </a:xfrm>
          <a:prstGeom prst="roundRect">
            <a:avLst>
              <a:gd name="adj" fmla="val 659"/>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latin typeface="+mj-lt"/>
              </a:rPr>
              <a:t>Sections which auto populate</a:t>
            </a:r>
            <a:r>
              <a:rPr lang="en-US" sz="1400" b="1" dirty="0">
                <a:solidFill>
                  <a:schemeClr val="tx1"/>
                </a:solidFill>
                <a:latin typeface="+mj-lt"/>
              </a:rPr>
              <a:t>:</a:t>
            </a:r>
          </a:p>
          <a:p>
            <a:r>
              <a:rPr lang="en-US" sz="1200" b="1" dirty="0">
                <a:solidFill>
                  <a:schemeClr val="tx1"/>
                </a:solidFill>
                <a:latin typeface="+mj-lt"/>
              </a:rPr>
              <a:t>  </a:t>
            </a:r>
          </a:p>
          <a:p>
            <a:pPr marL="171450" indent="-171450">
              <a:buFont typeface="Arial" panose="020B0604020202020204" pitchFamily="34" charset="0"/>
              <a:buChar char="•"/>
            </a:pPr>
            <a:r>
              <a:rPr lang="en-US" sz="1600" b="1" dirty="0">
                <a:solidFill>
                  <a:schemeClr val="tx1"/>
                </a:solidFill>
                <a:latin typeface="+mj-lt"/>
              </a:rPr>
              <a:t>Active Problems</a:t>
            </a:r>
          </a:p>
          <a:p>
            <a:pPr marL="171450" indent="-171450">
              <a:buFont typeface="Arial" panose="020B0604020202020204" pitchFamily="34" charset="0"/>
              <a:buChar char="•"/>
            </a:pPr>
            <a:r>
              <a:rPr lang="en-US" sz="1600" b="1" dirty="0">
                <a:solidFill>
                  <a:schemeClr val="tx1"/>
                </a:solidFill>
                <a:latin typeface="+mj-lt"/>
              </a:rPr>
              <a:t>Past Medical History</a:t>
            </a:r>
          </a:p>
          <a:p>
            <a:pPr marL="171450" indent="-171450">
              <a:buFont typeface="Arial" panose="020B0604020202020204" pitchFamily="34" charset="0"/>
              <a:buChar char="•"/>
            </a:pPr>
            <a:r>
              <a:rPr lang="en-US" sz="1600" b="1" dirty="0">
                <a:solidFill>
                  <a:schemeClr val="tx1"/>
                </a:solidFill>
                <a:latin typeface="+mj-lt"/>
              </a:rPr>
              <a:t>Social History</a:t>
            </a:r>
          </a:p>
          <a:p>
            <a:pPr marL="171450" indent="-171450">
              <a:buFont typeface="Arial" panose="020B0604020202020204" pitchFamily="34" charset="0"/>
              <a:buChar char="•"/>
            </a:pPr>
            <a:r>
              <a:rPr lang="en-US" sz="1600" b="1" dirty="0">
                <a:solidFill>
                  <a:schemeClr val="tx1"/>
                </a:solidFill>
                <a:latin typeface="+mj-lt"/>
              </a:rPr>
              <a:t>Family History</a:t>
            </a:r>
          </a:p>
          <a:p>
            <a:pPr marL="171450" indent="-171450">
              <a:buFont typeface="Arial" panose="020B0604020202020204" pitchFamily="34" charset="0"/>
              <a:buChar char="•"/>
            </a:pPr>
            <a:r>
              <a:rPr lang="en-US" sz="1600" b="1" dirty="0">
                <a:solidFill>
                  <a:schemeClr val="tx1"/>
                </a:solidFill>
                <a:latin typeface="+mj-lt"/>
              </a:rPr>
              <a:t>Surgical History</a:t>
            </a:r>
          </a:p>
          <a:p>
            <a:pPr marL="171450" indent="-171450">
              <a:buFont typeface="Arial" panose="020B0604020202020204" pitchFamily="34" charset="0"/>
              <a:buChar char="•"/>
            </a:pPr>
            <a:r>
              <a:rPr lang="en-US" sz="1600" b="1" dirty="0">
                <a:solidFill>
                  <a:schemeClr val="tx1"/>
                </a:solidFill>
                <a:latin typeface="+mj-lt"/>
              </a:rPr>
              <a:t>Current Meds</a:t>
            </a:r>
          </a:p>
          <a:p>
            <a:pPr marL="171450" indent="-171450">
              <a:buFont typeface="Arial" panose="020B0604020202020204" pitchFamily="34" charset="0"/>
              <a:buChar char="•"/>
            </a:pPr>
            <a:r>
              <a:rPr lang="en-US" sz="1600" b="1" dirty="0">
                <a:solidFill>
                  <a:schemeClr val="tx1"/>
                </a:solidFill>
                <a:latin typeface="+mj-lt"/>
              </a:rPr>
              <a:t>Allergies</a:t>
            </a:r>
          </a:p>
          <a:p>
            <a:pPr marL="171450" indent="-171450">
              <a:buFont typeface="Arial" panose="020B0604020202020204" pitchFamily="34" charset="0"/>
              <a:buChar char="•"/>
            </a:pPr>
            <a:r>
              <a:rPr lang="en-US" sz="1600" b="1" dirty="0">
                <a:solidFill>
                  <a:schemeClr val="tx1"/>
                </a:solidFill>
                <a:latin typeface="+mj-lt"/>
              </a:rPr>
              <a:t>Immunizations</a:t>
            </a:r>
          </a:p>
          <a:p>
            <a:pPr marL="171450" indent="-171450">
              <a:buFont typeface="Arial" panose="020B0604020202020204" pitchFamily="34" charset="0"/>
              <a:buChar char="•"/>
            </a:pPr>
            <a:r>
              <a:rPr lang="en-US" sz="1600" b="1" dirty="0">
                <a:solidFill>
                  <a:schemeClr val="tx1"/>
                </a:solidFill>
                <a:latin typeface="+mj-lt"/>
              </a:rPr>
              <a:t>Vitals</a:t>
            </a:r>
          </a:p>
          <a:p>
            <a:pPr marL="171450" indent="-171450">
              <a:buFont typeface="Arial" panose="020B0604020202020204" pitchFamily="34" charset="0"/>
              <a:buChar char="•"/>
            </a:pPr>
            <a:r>
              <a:rPr lang="en-US" sz="1600" b="1" dirty="0">
                <a:solidFill>
                  <a:schemeClr val="tx1"/>
                </a:solidFill>
                <a:latin typeface="+mj-lt"/>
              </a:rPr>
              <a:t>Results/Data (Labs)</a:t>
            </a:r>
          </a:p>
          <a:p>
            <a:pPr marL="171450" indent="-171450">
              <a:buFont typeface="Arial" panose="020B0604020202020204" pitchFamily="34" charset="0"/>
              <a:buChar char="•"/>
            </a:pPr>
            <a:r>
              <a:rPr lang="en-US" sz="1600" b="1" dirty="0">
                <a:solidFill>
                  <a:schemeClr val="tx1"/>
                </a:solidFill>
                <a:latin typeface="+mj-lt"/>
              </a:rPr>
              <a:t>Assessment</a:t>
            </a:r>
          </a:p>
        </p:txBody>
      </p:sp>
      <p:sp>
        <p:nvSpPr>
          <p:cNvPr id="6" name="Rectangle 5"/>
          <p:cNvSpPr/>
          <p:nvPr/>
        </p:nvSpPr>
        <p:spPr>
          <a:xfrm>
            <a:off x="304800" y="2667000"/>
            <a:ext cx="838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cxnSp>
        <p:nvCxnSpPr>
          <p:cNvPr id="8" name="Straight Arrow Connector 7"/>
          <p:cNvCxnSpPr>
            <a:cxnSpLocks/>
          </p:cNvCxnSpPr>
          <p:nvPr/>
        </p:nvCxnSpPr>
        <p:spPr>
          <a:xfrm>
            <a:off x="1163273" y="2792485"/>
            <a:ext cx="665527" cy="10311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2000" y="1443335"/>
            <a:ext cx="7696200" cy="461665"/>
          </a:xfrm>
          <a:prstGeom prst="rect">
            <a:avLst/>
          </a:prstGeom>
          <a:solidFill>
            <a:schemeClr val="bg1">
              <a:lumMod val="65000"/>
            </a:schemeClr>
          </a:solidFill>
        </p:spPr>
        <p:txBody>
          <a:bodyPr wrap="square" rtlCol="0">
            <a:spAutoFit/>
          </a:bodyPr>
          <a:lstStyle/>
          <a:p>
            <a:r>
              <a:rPr lang="en-US" sz="1200" dirty="0">
                <a:latin typeface="+mj-lt"/>
              </a:rPr>
              <a:t>Allscripts notes are set to auto populate certain sections from the patient’s chart. You can choose to hide/show specific items in these sections. </a:t>
            </a:r>
            <a:endParaRPr lang="en-US" sz="11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47369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906593-CEDB-432D-AB2C-F2ED292A3F3C}"/>
              </a:ext>
            </a:extLst>
          </p:cNvPr>
          <p:cNvPicPr>
            <a:picLocks noChangeAspect="1"/>
          </p:cNvPicPr>
          <p:nvPr/>
        </p:nvPicPr>
        <p:blipFill>
          <a:blip r:embed="rId3"/>
          <a:stretch>
            <a:fillRect/>
          </a:stretch>
        </p:blipFill>
        <p:spPr>
          <a:xfrm>
            <a:off x="800100" y="732064"/>
            <a:ext cx="7543800" cy="4171950"/>
          </a:xfrm>
          <a:prstGeom prst="rect">
            <a:avLst/>
          </a:prstGeom>
        </p:spPr>
      </p:pic>
      <p:sp>
        <p:nvSpPr>
          <p:cNvPr id="4" name="Title 1"/>
          <p:cNvSpPr>
            <a:spLocks noGrp="1"/>
          </p:cNvSpPr>
          <p:nvPr>
            <p:ph type="title"/>
          </p:nvPr>
        </p:nvSpPr>
        <p:spPr>
          <a:xfrm>
            <a:off x="457200" y="152400"/>
            <a:ext cx="8229600" cy="629887"/>
          </a:xfrm>
        </p:spPr>
        <p:txBody>
          <a:bodyPr>
            <a:normAutofit/>
          </a:bodyPr>
          <a:lstStyle/>
          <a:p>
            <a:r>
              <a:rPr lang="en-US" sz="3200" dirty="0">
                <a:solidFill>
                  <a:srgbClr val="000099"/>
                </a:solidFill>
              </a:rPr>
              <a:t>Notes – Hiding </a:t>
            </a:r>
            <a:r>
              <a:rPr lang="en-US" sz="3200" dirty="0" err="1">
                <a:solidFill>
                  <a:srgbClr val="000099"/>
                </a:solidFill>
              </a:rPr>
              <a:t>Autopopulated</a:t>
            </a:r>
            <a:r>
              <a:rPr lang="en-US" sz="3200" dirty="0">
                <a:solidFill>
                  <a:srgbClr val="000099"/>
                </a:solidFill>
              </a:rPr>
              <a:t> Items</a:t>
            </a:r>
          </a:p>
        </p:txBody>
      </p:sp>
      <p:sp>
        <p:nvSpPr>
          <p:cNvPr id="5" name="Rounded Rectangle 4"/>
          <p:cNvSpPr/>
          <p:nvPr/>
        </p:nvSpPr>
        <p:spPr>
          <a:xfrm>
            <a:off x="1524000" y="4904014"/>
            <a:ext cx="4953000" cy="1371600"/>
          </a:xfrm>
          <a:prstGeom prst="roundRect">
            <a:avLst>
              <a:gd name="adj" fmla="val 0"/>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latin typeface="+mj-lt"/>
              </a:rPr>
              <a:t>If you do not wish these items to appear in your note, you CAN hide them.  On the toolbar below each section, you can choose to Hide All/Show All, or Hide/Show individual items.  </a:t>
            </a:r>
          </a:p>
        </p:txBody>
      </p:sp>
      <p:sp>
        <p:nvSpPr>
          <p:cNvPr id="6" name="Rectangle 5"/>
          <p:cNvSpPr/>
          <p:nvPr/>
        </p:nvSpPr>
        <p:spPr>
          <a:xfrm>
            <a:off x="3733800" y="4495800"/>
            <a:ext cx="2057400" cy="40821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842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75F9F6-7500-4180-91F5-8FAC1169A5A0}"/>
              </a:ext>
            </a:extLst>
          </p:cNvPr>
          <p:cNvPicPr>
            <a:picLocks noChangeAspect="1"/>
          </p:cNvPicPr>
          <p:nvPr/>
        </p:nvPicPr>
        <p:blipFill>
          <a:blip r:embed="rId2"/>
          <a:stretch>
            <a:fillRect/>
          </a:stretch>
        </p:blipFill>
        <p:spPr>
          <a:xfrm>
            <a:off x="490756" y="782287"/>
            <a:ext cx="6733470" cy="5806621"/>
          </a:xfrm>
          <a:prstGeom prst="rect">
            <a:avLst/>
          </a:prstGeom>
        </p:spPr>
      </p:pic>
      <p:sp>
        <p:nvSpPr>
          <p:cNvPr id="4" name="Title 1"/>
          <p:cNvSpPr>
            <a:spLocks noGrp="1"/>
          </p:cNvSpPr>
          <p:nvPr>
            <p:ph type="title"/>
          </p:nvPr>
        </p:nvSpPr>
        <p:spPr>
          <a:xfrm>
            <a:off x="457200" y="152400"/>
            <a:ext cx="8229600" cy="629887"/>
          </a:xfrm>
        </p:spPr>
        <p:txBody>
          <a:bodyPr>
            <a:normAutofit fontScale="90000"/>
          </a:bodyPr>
          <a:lstStyle/>
          <a:p>
            <a:r>
              <a:rPr lang="en-US" dirty="0">
                <a:solidFill>
                  <a:srgbClr val="000099"/>
                </a:solidFill>
              </a:rPr>
              <a:t>Notes - Signing</a:t>
            </a:r>
          </a:p>
        </p:txBody>
      </p:sp>
      <p:sp>
        <p:nvSpPr>
          <p:cNvPr id="6" name="Rounded Rectangle 5"/>
          <p:cNvSpPr/>
          <p:nvPr/>
        </p:nvSpPr>
        <p:spPr>
          <a:xfrm>
            <a:off x="5739470" y="5453281"/>
            <a:ext cx="2895600" cy="861462"/>
          </a:xfrm>
          <a:prstGeom prst="roundRect">
            <a:avLst>
              <a:gd name="adj" fmla="val 0"/>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latin typeface="+mj-lt"/>
              </a:rPr>
              <a:t>To sign your note, click the “Sign” button.  </a:t>
            </a:r>
          </a:p>
        </p:txBody>
      </p:sp>
      <p:sp>
        <p:nvSpPr>
          <p:cNvPr id="5" name="Rectangle 4"/>
          <p:cNvSpPr/>
          <p:nvPr/>
        </p:nvSpPr>
        <p:spPr>
          <a:xfrm>
            <a:off x="1295400" y="6299403"/>
            <a:ext cx="381000" cy="28693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542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0EEEB1-E066-4C41-B626-792366BF81C8}"/>
              </a:ext>
            </a:extLst>
          </p:cNvPr>
          <p:cNvPicPr>
            <a:picLocks noChangeAspect="1"/>
          </p:cNvPicPr>
          <p:nvPr/>
        </p:nvPicPr>
        <p:blipFill>
          <a:blip r:embed="rId2"/>
          <a:stretch>
            <a:fillRect/>
          </a:stretch>
        </p:blipFill>
        <p:spPr>
          <a:xfrm>
            <a:off x="1729291" y="864394"/>
            <a:ext cx="5685417" cy="5510212"/>
          </a:xfrm>
          <a:prstGeom prst="rect">
            <a:avLst/>
          </a:prstGeom>
        </p:spPr>
      </p:pic>
      <p:sp>
        <p:nvSpPr>
          <p:cNvPr id="4" name="Rounded Rectangle 3"/>
          <p:cNvSpPr/>
          <p:nvPr/>
        </p:nvSpPr>
        <p:spPr>
          <a:xfrm>
            <a:off x="3048000" y="2590800"/>
            <a:ext cx="2743200" cy="2057400"/>
          </a:xfrm>
          <a:prstGeom prst="roundRect">
            <a:avLst>
              <a:gd name="adj" fmla="val 303"/>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latin typeface="+mj-lt"/>
              </a:rPr>
              <a:t>If you are a resident or clinical staff, once you click OK, you will get a Co-Sign Note task box which prompts you to send the note to </a:t>
            </a:r>
            <a:r>
              <a:rPr lang="en-US" sz="1600" b="1" u="sng" dirty="0">
                <a:solidFill>
                  <a:schemeClr val="tx1"/>
                </a:solidFill>
                <a:latin typeface="+mj-lt"/>
              </a:rPr>
              <a:t>the co-signer </a:t>
            </a:r>
            <a:r>
              <a:rPr lang="en-US" sz="1600" b="1" dirty="0">
                <a:solidFill>
                  <a:schemeClr val="tx1"/>
                </a:solidFill>
                <a:latin typeface="+mj-lt"/>
              </a:rPr>
              <a:t>for a final signature.  </a:t>
            </a:r>
          </a:p>
        </p:txBody>
      </p:sp>
      <p:sp>
        <p:nvSpPr>
          <p:cNvPr id="5" name="Title 1"/>
          <p:cNvSpPr>
            <a:spLocks noGrp="1"/>
          </p:cNvSpPr>
          <p:nvPr>
            <p:ph type="title"/>
          </p:nvPr>
        </p:nvSpPr>
        <p:spPr>
          <a:xfrm>
            <a:off x="457200" y="152400"/>
            <a:ext cx="8229600" cy="629887"/>
          </a:xfrm>
        </p:spPr>
        <p:txBody>
          <a:bodyPr>
            <a:normAutofit fontScale="90000"/>
          </a:bodyPr>
          <a:lstStyle/>
          <a:p>
            <a:r>
              <a:rPr lang="en-US" dirty="0">
                <a:solidFill>
                  <a:srgbClr val="000099"/>
                </a:solidFill>
              </a:rPr>
              <a:t>Notes – Co-Sign Note Task</a:t>
            </a:r>
          </a:p>
        </p:txBody>
      </p:sp>
    </p:spTree>
    <p:extLst>
      <p:ext uri="{BB962C8B-B14F-4D97-AF65-F5344CB8AC3E}">
        <p14:creationId xmlns:p14="http://schemas.microsoft.com/office/powerpoint/2010/main" val="3253717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A0A805-9E92-476F-B83B-4B23B0B295E4}"/>
              </a:ext>
            </a:extLst>
          </p:cNvPr>
          <p:cNvPicPr>
            <a:picLocks noChangeAspect="1"/>
          </p:cNvPicPr>
          <p:nvPr/>
        </p:nvPicPr>
        <p:blipFill>
          <a:blip r:embed="rId2"/>
          <a:stretch>
            <a:fillRect/>
          </a:stretch>
        </p:blipFill>
        <p:spPr>
          <a:xfrm>
            <a:off x="1618253" y="782287"/>
            <a:ext cx="5889319" cy="5707830"/>
          </a:xfrm>
          <a:prstGeom prst="rect">
            <a:avLst/>
          </a:prstGeom>
        </p:spPr>
      </p:pic>
      <p:sp>
        <p:nvSpPr>
          <p:cNvPr id="4" name="Title 1"/>
          <p:cNvSpPr>
            <a:spLocks noGrp="1"/>
          </p:cNvSpPr>
          <p:nvPr>
            <p:ph type="title"/>
          </p:nvPr>
        </p:nvSpPr>
        <p:spPr>
          <a:xfrm>
            <a:off x="457200" y="152400"/>
            <a:ext cx="8229600" cy="629887"/>
          </a:xfrm>
        </p:spPr>
        <p:txBody>
          <a:bodyPr>
            <a:normAutofit fontScale="90000"/>
          </a:bodyPr>
          <a:lstStyle/>
          <a:p>
            <a:r>
              <a:rPr lang="en-US" dirty="0">
                <a:solidFill>
                  <a:srgbClr val="000099"/>
                </a:solidFill>
              </a:rPr>
              <a:t>Notes – Co-Sign Note Task</a:t>
            </a:r>
          </a:p>
        </p:txBody>
      </p:sp>
      <p:sp>
        <p:nvSpPr>
          <p:cNvPr id="6" name="Rounded Rectangle 5"/>
          <p:cNvSpPr/>
          <p:nvPr/>
        </p:nvSpPr>
        <p:spPr>
          <a:xfrm>
            <a:off x="2082189" y="2438400"/>
            <a:ext cx="5242536" cy="2057400"/>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latin typeface="+mj-lt"/>
              </a:rPr>
              <a:t>Switch the radio button from </a:t>
            </a:r>
            <a:r>
              <a:rPr lang="en-US" sz="1400" b="1" i="1" dirty="0">
                <a:solidFill>
                  <a:schemeClr val="tx1"/>
                </a:solidFill>
                <a:latin typeface="+mj-lt"/>
              </a:rPr>
              <a:t>Team</a:t>
            </a:r>
            <a:r>
              <a:rPr lang="en-US" sz="1400" b="1" dirty="0">
                <a:solidFill>
                  <a:schemeClr val="tx1"/>
                </a:solidFill>
                <a:latin typeface="+mj-lt"/>
              </a:rPr>
              <a:t> to </a:t>
            </a:r>
            <a:r>
              <a:rPr lang="en-US" sz="1400" b="1" i="1" dirty="0">
                <a:solidFill>
                  <a:schemeClr val="tx1"/>
                </a:solidFill>
                <a:latin typeface="+mj-lt"/>
              </a:rPr>
              <a:t>User</a:t>
            </a:r>
            <a:r>
              <a:rPr lang="en-US" sz="1400" b="1" dirty="0">
                <a:solidFill>
                  <a:schemeClr val="tx1"/>
                </a:solidFill>
                <a:latin typeface="+mj-lt"/>
              </a:rPr>
              <a:t>, and if your co-signer is not in the drop-down list, click the </a:t>
            </a:r>
            <a:r>
              <a:rPr lang="en-US" sz="1400" b="1" u="sng" dirty="0">
                <a:solidFill>
                  <a:schemeClr val="tx1"/>
                </a:solidFill>
                <a:latin typeface="+mj-lt"/>
              </a:rPr>
              <a:t>magnifying glass</a:t>
            </a:r>
            <a:r>
              <a:rPr lang="en-US" sz="1400" b="1" dirty="0">
                <a:solidFill>
                  <a:schemeClr val="tx1"/>
                </a:solidFill>
                <a:latin typeface="+mj-lt"/>
              </a:rPr>
              <a:t> button and search by their last name.  Once you have pulled their name in, just click OK to send the task.  You do not have to type anything in the Comment field.  </a:t>
            </a:r>
          </a:p>
        </p:txBody>
      </p:sp>
      <p:sp>
        <p:nvSpPr>
          <p:cNvPr id="5" name="Rectangle 4"/>
          <p:cNvSpPr/>
          <p:nvPr/>
        </p:nvSpPr>
        <p:spPr>
          <a:xfrm>
            <a:off x="1636428" y="1676400"/>
            <a:ext cx="1905001" cy="228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8" name="Rectangle 7"/>
          <p:cNvSpPr/>
          <p:nvPr/>
        </p:nvSpPr>
        <p:spPr>
          <a:xfrm>
            <a:off x="3352801" y="1981200"/>
            <a:ext cx="381000" cy="228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37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000099"/>
                </a:solidFill>
              </a:rPr>
              <a:t>Logging In from Home</a:t>
            </a:r>
            <a:endParaRPr lang="en-US" dirty="0"/>
          </a:p>
        </p:txBody>
      </p:sp>
      <p:sp>
        <p:nvSpPr>
          <p:cNvPr id="3" name="Content Placeholder 2"/>
          <p:cNvSpPr>
            <a:spLocks noGrp="1"/>
          </p:cNvSpPr>
          <p:nvPr>
            <p:ph idx="1"/>
          </p:nvPr>
        </p:nvSpPr>
        <p:spPr>
          <a:xfrm>
            <a:off x="457200" y="1295400"/>
            <a:ext cx="8458200" cy="4709160"/>
          </a:xfrm>
        </p:spPr>
        <p:txBody>
          <a:bodyPr/>
          <a:lstStyle/>
          <a:p>
            <a:r>
              <a:rPr lang="en-US" sz="2400" dirty="0">
                <a:latin typeface="Calibri" panose="020F0502020204030204" pitchFamily="34" charset="0"/>
                <a:cs typeface="Calibri" panose="020F0502020204030204" pitchFamily="34" charset="0"/>
              </a:rPr>
              <a:t>If on a personal device, download Citrix Workspace from </a:t>
            </a:r>
          </a:p>
          <a:p>
            <a:pPr marL="137160" indent="0">
              <a:buNone/>
            </a:pPr>
            <a:r>
              <a:rPr lang="en-US" dirty="0">
                <a:latin typeface="Calibri" panose="020F0502020204030204" pitchFamily="34" charset="0"/>
                <a:cs typeface="Calibri" panose="020F0502020204030204" pitchFamily="34" charset="0"/>
                <a:hlinkClick r:id="rId2"/>
              </a:rPr>
              <a:t>https://www.citrix.com/downloads/workspace-app/</a:t>
            </a:r>
            <a:endParaRPr lang="en-US"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Once downloaded, go to </a:t>
            </a:r>
            <a:r>
              <a:rPr lang="en-US" sz="2400" dirty="0">
                <a:latin typeface="Calibri" panose="020F0502020204030204" pitchFamily="34" charset="0"/>
                <a:cs typeface="Calibri" panose="020F0502020204030204" pitchFamily="34" charset="0"/>
                <a:hlinkClick r:id="rId3"/>
              </a:rPr>
              <a:t>https://mea.allscriptscloud.com</a:t>
            </a:r>
            <a:r>
              <a:rPr lang="en-US" sz="2400" dirty="0">
                <a:latin typeface="Calibri" panose="020F0502020204030204" pitchFamily="34" charset="0"/>
                <a:cs typeface="Calibri" panose="020F0502020204030204" pitchFamily="34" charset="0"/>
              </a:rPr>
              <a:t> on Chrome or Safari and log into Citrix</a:t>
            </a:r>
          </a:p>
        </p:txBody>
      </p:sp>
      <p:pic>
        <p:nvPicPr>
          <p:cNvPr id="6" name="Picture 5">
            <a:extLst>
              <a:ext uri="{FF2B5EF4-FFF2-40B4-BE49-F238E27FC236}">
                <a16:creationId xmlns:a16="http://schemas.microsoft.com/office/drawing/2014/main" id="{A02A2578-0DE0-4557-9F03-41EF8383EEB9}"/>
              </a:ext>
            </a:extLst>
          </p:cNvPr>
          <p:cNvPicPr>
            <a:picLocks noChangeAspect="1"/>
          </p:cNvPicPr>
          <p:nvPr/>
        </p:nvPicPr>
        <p:blipFill>
          <a:blip r:embed="rId4"/>
          <a:stretch>
            <a:fillRect/>
          </a:stretch>
        </p:blipFill>
        <p:spPr>
          <a:xfrm>
            <a:off x="762000" y="3063240"/>
            <a:ext cx="6672543" cy="3520122"/>
          </a:xfrm>
          <a:prstGeom prst="rect">
            <a:avLst/>
          </a:prstGeom>
        </p:spPr>
      </p:pic>
    </p:spTree>
    <p:extLst>
      <p:ext uri="{BB962C8B-B14F-4D97-AF65-F5344CB8AC3E}">
        <p14:creationId xmlns:p14="http://schemas.microsoft.com/office/powerpoint/2010/main" val="1495618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AC356C-0A52-485B-8D65-F7E219507A68}"/>
              </a:ext>
            </a:extLst>
          </p:cNvPr>
          <p:cNvPicPr>
            <a:picLocks noChangeAspect="1"/>
          </p:cNvPicPr>
          <p:nvPr/>
        </p:nvPicPr>
        <p:blipFill>
          <a:blip r:embed="rId2"/>
          <a:stretch>
            <a:fillRect/>
          </a:stretch>
        </p:blipFill>
        <p:spPr>
          <a:xfrm>
            <a:off x="228600" y="989152"/>
            <a:ext cx="8448919" cy="5259248"/>
          </a:xfrm>
          <a:prstGeom prst="rect">
            <a:avLst/>
          </a:prstGeom>
        </p:spPr>
      </p:pic>
      <p:sp>
        <p:nvSpPr>
          <p:cNvPr id="2" name="Title 1"/>
          <p:cNvSpPr>
            <a:spLocks noGrp="1"/>
          </p:cNvSpPr>
          <p:nvPr>
            <p:ph type="title"/>
          </p:nvPr>
        </p:nvSpPr>
        <p:spPr>
          <a:xfrm>
            <a:off x="419100" y="152400"/>
            <a:ext cx="8229600" cy="609600"/>
          </a:xfrm>
        </p:spPr>
        <p:txBody>
          <a:bodyPr>
            <a:normAutofit fontScale="90000"/>
          </a:bodyPr>
          <a:lstStyle/>
          <a:p>
            <a:r>
              <a:rPr lang="en-US" dirty="0">
                <a:solidFill>
                  <a:srgbClr val="000099"/>
                </a:solidFill>
              </a:rPr>
              <a:t>Doc Sign</a:t>
            </a:r>
          </a:p>
        </p:txBody>
      </p:sp>
      <p:sp>
        <p:nvSpPr>
          <p:cNvPr id="4" name="Rounded Rectangle 3"/>
          <p:cNvSpPr/>
          <p:nvPr/>
        </p:nvSpPr>
        <p:spPr>
          <a:xfrm>
            <a:off x="4533900" y="3200400"/>
            <a:ext cx="3695700" cy="2590800"/>
          </a:xfrm>
          <a:prstGeom prst="roundRect">
            <a:avLst>
              <a:gd name="adj" fmla="val 62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latin typeface="Arial" panose="020B0604020202020204" pitchFamily="34" charset="0"/>
                <a:cs typeface="Arial" panose="020B0604020202020204" pitchFamily="34" charset="0"/>
              </a:rPr>
              <a:t>The Doc Sign tab allows you to quickly sign off on your notes, review documents sent by other providers, and sign scanned results.  </a:t>
            </a:r>
          </a:p>
        </p:txBody>
      </p:sp>
      <p:sp>
        <p:nvSpPr>
          <p:cNvPr id="5" name="Rectangle 4"/>
          <p:cNvSpPr/>
          <p:nvPr/>
        </p:nvSpPr>
        <p:spPr>
          <a:xfrm>
            <a:off x="228600" y="2362200"/>
            <a:ext cx="3048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878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B2BBB2-CF4C-4D00-8524-07AD482FBB63}"/>
              </a:ext>
            </a:extLst>
          </p:cNvPr>
          <p:cNvPicPr>
            <a:picLocks noChangeAspect="1"/>
          </p:cNvPicPr>
          <p:nvPr/>
        </p:nvPicPr>
        <p:blipFill>
          <a:blip r:embed="rId3"/>
          <a:stretch>
            <a:fillRect/>
          </a:stretch>
        </p:blipFill>
        <p:spPr>
          <a:xfrm>
            <a:off x="271001" y="908121"/>
            <a:ext cx="8720600" cy="4398766"/>
          </a:xfrm>
          <a:prstGeom prst="rect">
            <a:avLst/>
          </a:prstGeom>
        </p:spPr>
      </p:pic>
      <p:sp>
        <p:nvSpPr>
          <p:cNvPr id="4" name="Title 1"/>
          <p:cNvSpPr>
            <a:spLocks noGrp="1"/>
          </p:cNvSpPr>
          <p:nvPr>
            <p:ph type="title"/>
          </p:nvPr>
        </p:nvSpPr>
        <p:spPr>
          <a:xfrm>
            <a:off x="434340" y="152400"/>
            <a:ext cx="8229600" cy="411162"/>
          </a:xfrm>
        </p:spPr>
        <p:txBody>
          <a:bodyPr>
            <a:normAutofit fontScale="90000"/>
          </a:bodyPr>
          <a:lstStyle/>
          <a:p>
            <a:r>
              <a:rPr lang="en-US" dirty="0">
                <a:solidFill>
                  <a:srgbClr val="000099"/>
                </a:solidFill>
              </a:rPr>
              <a:t>Tasks</a:t>
            </a:r>
          </a:p>
        </p:txBody>
      </p:sp>
      <p:sp>
        <p:nvSpPr>
          <p:cNvPr id="7" name="Rounded Rectangle 6"/>
          <p:cNvSpPr/>
          <p:nvPr/>
        </p:nvSpPr>
        <p:spPr>
          <a:xfrm>
            <a:off x="271000" y="5105400"/>
            <a:ext cx="8526637" cy="1600200"/>
          </a:xfrm>
          <a:prstGeom prst="roundRect">
            <a:avLst>
              <a:gd name="adj" fmla="val 0"/>
            </a:avLst>
          </a:prstGeom>
          <a:solidFill>
            <a:srgbClr val="0000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latin typeface="Arial" panose="020B0604020202020204" pitchFamily="34" charset="0"/>
                <a:cs typeface="Arial" panose="020B0604020202020204" pitchFamily="34" charset="0"/>
              </a:rPr>
              <a:t>Tasks are how we communicate with each other about patient care. Tasks can be generated by the system, by a colleague, or by a patient.  </a:t>
            </a:r>
          </a:p>
          <a:p>
            <a:r>
              <a:rPr lang="en-US" sz="1600" dirty="0">
                <a:solidFill>
                  <a:schemeClr val="tx1"/>
                </a:solidFill>
                <a:latin typeface="Arial" panose="020B0604020202020204" pitchFamily="34" charset="0"/>
                <a:cs typeface="Arial" panose="020B0604020202020204" pitchFamily="34" charset="0"/>
              </a:rPr>
              <a:t>Make sure to check your tasks </a:t>
            </a:r>
            <a:r>
              <a:rPr lang="en-US" sz="1600" b="1" u="sng" dirty="0">
                <a:solidFill>
                  <a:schemeClr val="tx1"/>
                </a:solidFill>
                <a:latin typeface="Arial" panose="020B0604020202020204" pitchFamily="34" charset="0"/>
                <a:cs typeface="Arial" panose="020B0604020202020204" pitchFamily="34" charset="0"/>
              </a:rPr>
              <a:t>every</a:t>
            </a:r>
            <a:r>
              <a:rPr lang="en-US" sz="1600" dirty="0">
                <a:solidFill>
                  <a:schemeClr val="tx1"/>
                </a:solidFill>
                <a:latin typeface="Arial" panose="020B0604020202020204" pitchFamily="34" charset="0"/>
                <a:cs typeface="Arial" panose="020B0604020202020204" pitchFamily="34" charset="0"/>
              </a:rPr>
              <a:t> time you log into the system.  Ideally, it should be checked when you first log in and again before you log out, to make sure that all issues have been handled before leaving the clinic.  </a:t>
            </a:r>
          </a:p>
        </p:txBody>
      </p:sp>
      <p:sp>
        <p:nvSpPr>
          <p:cNvPr id="2" name="Rectangle 1"/>
          <p:cNvSpPr/>
          <p:nvPr/>
        </p:nvSpPr>
        <p:spPr>
          <a:xfrm>
            <a:off x="267505" y="1523999"/>
            <a:ext cx="342095" cy="228601"/>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5562600" y="762000"/>
            <a:ext cx="3235037" cy="510778"/>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200" dirty="0">
                <a:latin typeface="+mj-lt"/>
              </a:rPr>
              <a:t>Ask about your clinic’s policy regarding checking tasks on non-clinic days. </a:t>
            </a:r>
          </a:p>
        </p:txBody>
      </p:sp>
    </p:spTree>
    <p:extLst>
      <p:ext uri="{BB962C8B-B14F-4D97-AF65-F5344CB8AC3E}">
        <p14:creationId xmlns:p14="http://schemas.microsoft.com/office/powerpoint/2010/main" val="2076429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142B63-3E68-4660-85CE-AE0A6E616701}"/>
              </a:ext>
            </a:extLst>
          </p:cNvPr>
          <p:cNvPicPr>
            <a:picLocks noChangeAspect="1"/>
          </p:cNvPicPr>
          <p:nvPr/>
        </p:nvPicPr>
        <p:blipFill>
          <a:blip r:embed="rId2"/>
          <a:stretch>
            <a:fillRect/>
          </a:stretch>
        </p:blipFill>
        <p:spPr>
          <a:xfrm>
            <a:off x="150677" y="1103788"/>
            <a:ext cx="8896350" cy="1924509"/>
          </a:xfrm>
          <a:prstGeom prst="rect">
            <a:avLst/>
          </a:prstGeom>
        </p:spPr>
      </p:pic>
      <p:sp>
        <p:nvSpPr>
          <p:cNvPr id="2" name="Title 1"/>
          <p:cNvSpPr>
            <a:spLocks noGrp="1"/>
          </p:cNvSpPr>
          <p:nvPr>
            <p:ph type="title"/>
          </p:nvPr>
        </p:nvSpPr>
        <p:spPr>
          <a:xfrm>
            <a:off x="434340" y="152400"/>
            <a:ext cx="8229600" cy="411162"/>
          </a:xfrm>
        </p:spPr>
        <p:txBody>
          <a:bodyPr>
            <a:normAutofit fontScale="90000"/>
          </a:bodyPr>
          <a:lstStyle/>
          <a:p>
            <a:r>
              <a:rPr lang="en-US" dirty="0">
                <a:solidFill>
                  <a:srgbClr val="000099"/>
                </a:solidFill>
              </a:rPr>
              <a:t>Tasking</a:t>
            </a:r>
          </a:p>
        </p:txBody>
      </p:sp>
      <p:sp>
        <p:nvSpPr>
          <p:cNvPr id="5" name="Rectangle 4"/>
          <p:cNvSpPr/>
          <p:nvPr/>
        </p:nvSpPr>
        <p:spPr>
          <a:xfrm>
            <a:off x="181437" y="2171489"/>
            <a:ext cx="4085763" cy="952711"/>
          </a:xfrm>
          <a:prstGeom prst="rect">
            <a:avLst/>
          </a:prstGeom>
          <a:solidFill>
            <a:srgbClr val="FFFF99">
              <a:alpha val="3568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8" name="Rectangle 7"/>
          <p:cNvSpPr/>
          <p:nvPr/>
        </p:nvSpPr>
        <p:spPr>
          <a:xfrm>
            <a:off x="181437" y="1523999"/>
            <a:ext cx="3857163" cy="647490"/>
          </a:xfrm>
          <a:prstGeom prst="rect">
            <a:avLst/>
          </a:prstGeom>
          <a:solidFill>
            <a:srgbClr val="71DAFF">
              <a:alpha val="3568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9" name="Rounded Rectangle 8"/>
          <p:cNvSpPr/>
          <p:nvPr/>
        </p:nvSpPr>
        <p:spPr>
          <a:xfrm>
            <a:off x="3904299" y="1620479"/>
            <a:ext cx="2420302" cy="295564"/>
          </a:xfrm>
          <a:prstGeom prst="roundRect">
            <a:avLst>
              <a:gd name="adj" fmla="val 0"/>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Arial" panose="020B0604020202020204" pitchFamily="34" charset="0"/>
                <a:cs typeface="Arial" panose="020B0604020202020204" pitchFamily="34" charset="0"/>
              </a:rPr>
              <a:t>Manually Created</a:t>
            </a:r>
          </a:p>
        </p:txBody>
      </p:sp>
      <p:sp>
        <p:nvSpPr>
          <p:cNvPr id="10" name="Rectangle 9"/>
          <p:cNvSpPr/>
          <p:nvPr/>
        </p:nvSpPr>
        <p:spPr>
          <a:xfrm>
            <a:off x="0" y="1262148"/>
            <a:ext cx="7543800" cy="274320"/>
          </a:xfrm>
          <a:prstGeom prst="rect">
            <a:avLst/>
          </a:prstGeom>
          <a:solidFill>
            <a:srgbClr val="92D050">
              <a:alpha val="3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4325303" y="2456269"/>
            <a:ext cx="1999298" cy="307777"/>
          </a:xfrm>
          <a:prstGeom prst="rect">
            <a:avLst/>
          </a:prstGeom>
          <a:solidFill>
            <a:schemeClr val="tx1">
              <a:alpha val="89000"/>
            </a:schemeClr>
          </a:solidFill>
        </p:spPr>
        <p:txBody>
          <a:bodyPr wrap="square" rtlCol="0">
            <a:spAutoFit/>
          </a:bodyPr>
          <a:lstStyle/>
          <a:p>
            <a:r>
              <a:rPr lang="en-US" sz="1400" b="1" dirty="0">
                <a:solidFill>
                  <a:schemeClr val="bg1"/>
                </a:solidFill>
                <a:latin typeface="+mj-lt"/>
              </a:rPr>
              <a:t>System Generated</a:t>
            </a:r>
          </a:p>
        </p:txBody>
      </p:sp>
      <p:sp>
        <p:nvSpPr>
          <p:cNvPr id="13" name="Rounded Rectangle 12"/>
          <p:cNvSpPr/>
          <p:nvPr/>
        </p:nvSpPr>
        <p:spPr>
          <a:xfrm>
            <a:off x="4800600" y="1227858"/>
            <a:ext cx="1397027" cy="342900"/>
          </a:xfrm>
          <a:prstGeom prst="roundRect">
            <a:avLst>
              <a:gd name="adj" fmla="val 50000"/>
            </a:avLst>
          </a:prstGeom>
          <a:solidFill>
            <a:schemeClr val="tx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Arial" panose="020B0604020202020204" pitchFamily="34" charset="0"/>
                <a:cs typeface="Arial" panose="020B0604020202020204" pitchFamily="34" charset="0"/>
              </a:rPr>
              <a:t>FMH Tasks</a:t>
            </a:r>
          </a:p>
        </p:txBody>
      </p:sp>
      <p:sp>
        <p:nvSpPr>
          <p:cNvPr id="12" name="Rounded Rectangle 11"/>
          <p:cNvSpPr/>
          <p:nvPr/>
        </p:nvSpPr>
        <p:spPr>
          <a:xfrm>
            <a:off x="381000" y="3373582"/>
            <a:ext cx="8610600" cy="3255818"/>
          </a:xfrm>
          <a:prstGeom prst="roundRect">
            <a:avLst>
              <a:gd name="adj" fmla="val 618"/>
            </a:avLst>
          </a:prstGeom>
          <a:solidFill>
            <a:srgbClr val="0000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AutoNum type="arabicPeriod"/>
            </a:pPr>
            <a:r>
              <a:rPr lang="en-US" b="1" dirty="0">
                <a:solidFill>
                  <a:schemeClr val="tx1"/>
                </a:solidFill>
                <a:latin typeface="Arial" panose="020B0604020202020204" pitchFamily="34" charset="0"/>
                <a:cs typeface="Arial" panose="020B0604020202020204" pitchFamily="34" charset="0"/>
              </a:rPr>
              <a:t>System-generated tasks</a:t>
            </a:r>
            <a:r>
              <a:rPr lang="en-US" dirty="0">
                <a:solidFill>
                  <a:schemeClr val="tx1"/>
                </a:solidFill>
                <a:latin typeface="Arial" panose="020B0604020202020204" pitchFamily="34" charset="0"/>
                <a:cs typeface="Arial" panose="020B0604020202020204" pitchFamily="34" charset="0"/>
              </a:rPr>
              <a:t>:  These tasks pop in when workflows require completion; signing a note, renewing a medication, etc. </a:t>
            </a:r>
          </a:p>
          <a:p>
            <a:pPr marL="342900" indent="-342900">
              <a:buAutoNum type="arabicPeriod"/>
            </a:pPr>
            <a:r>
              <a:rPr lang="en-US" b="1" dirty="0">
                <a:solidFill>
                  <a:schemeClr val="tx1"/>
                </a:solidFill>
                <a:latin typeface="Arial" panose="020B0604020202020204" pitchFamily="34" charset="0"/>
                <a:cs typeface="Arial" panose="020B0604020202020204" pitchFamily="34" charset="0"/>
              </a:rPr>
              <a:t>Manually created tasks: </a:t>
            </a:r>
            <a:r>
              <a:rPr lang="en-US" dirty="0">
                <a:solidFill>
                  <a:schemeClr val="tx1"/>
                </a:solidFill>
                <a:latin typeface="Arial" panose="020B0604020202020204" pitchFamily="34" charset="0"/>
                <a:cs typeface="Arial" panose="020B0604020202020204" pitchFamily="34" charset="0"/>
              </a:rPr>
              <a:t>These tasks are sent by other employees in the office and are usually related to patient care – inquiries regarding test results, requests to return phone calls, etc. </a:t>
            </a:r>
          </a:p>
          <a:p>
            <a:pPr marL="342900" indent="-342900">
              <a:buAutoNum type="arabicPeriod"/>
            </a:pPr>
            <a:r>
              <a:rPr lang="en-US" b="1" dirty="0">
                <a:solidFill>
                  <a:schemeClr val="tx1"/>
                </a:solidFill>
                <a:latin typeface="Arial" panose="020B0604020202020204" pitchFamily="34" charset="0"/>
                <a:cs typeface="Arial" panose="020B0604020202020204" pitchFamily="34" charset="0"/>
              </a:rPr>
              <a:t>FMH (Follow My Health) tasks</a:t>
            </a:r>
            <a:r>
              <a:rPr lang="en-US" dirty="0">
                <a:solidFill>
                  <a:schemeClr val="tx1"/>
                </a:solidFill>
                <a:latin typeface="Arial" panose="020B0604020202020204" pitchFamily="34" charset="0"/>
                <a:cs typeface="Arial" panose="020B0604020202020204" pitchFamily="34" charset="0"/>
              </a:rPr>
              <a:t>:  These are tasks sent by your patients via the Patient Portal (Follow My Health™). </a:t>
            </a:r>
            <a:r>
              <a:rPr lang="en-US" u="sng" dirty="0">
                <a:solidFill>
                  <a:schemeClr val="tx1"/>
                </a:solidFill>
                <a:latin typeface="Arial" panose="020B0604020202020204" pitchFamily="34" charset="0"/>
                <a:cs typeface="Arial" panose="020B0604020202020204" pitchFamily="34" charset="0"/>
              </a:rPr>
              <a:t>You need to respond to all FMH tasks within 48 hours at the latest. This is an organizational policy.</a:t>
            </a:r>
            <a:r>
              <a:rPr lang="en-US"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56632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E01ADD-3C6D-451A-AAFD-2D71190C5FA2}"/>
              </a:ext>
            </a:extLst>
          </p:cNvPr>
          <p:cNvPicPr>
            <a:picLocks noChangeAspect="1"/>
          </p:cNvPicPr>
          <p:nvPr/>
        </p:nvPicPr>
        <p:blipFill>
          <a:blip r:embed="rId2"/>
          <a:stretch>
            <a:fillRect/>
          </a:stretch>
        </p:blipFill>
        <p:spPr>
          <a:xfrm>
            <a:off x="208370" y="914400"/>
            <a:ext cx="8672224" cy="4267200"/>
          </a:xfrm>
          <a:prstGeom prst="rect">
            <a:avLst/>
          </a:prstGeom>
        </p:spPr>
      </p:pic>
      <p:sp>
        <p:nvSpPr>
          <p:cNvPr id="2" name="Title 1"/>
          <p:cNvSpPr>
            <a:spLocks noGrp="1"/>
          </p:cNvSpPr>
          <p:nvPr>
            <p:ph type="title"/>
          </p:nvPr>
        </p:nvSpPr>
        <p:spPr>
          <a:xfrm>
            <a:off x="457200" y="228600"/>
            <a:ext cx="8229600" cy="563562"/>
          </a:xfrm>
        </p:spPr>
        <p:txBody>
          <a:bodyPr>
            <a:normAutofit fontScale="90000"/>
          </a:bodyPr>
          <a:lstStyle/>
          <a:p>
            <a:r>
              <a:rPr lang="en-US" dirty="0">
                <a:solidFill>
                  <a:srgbClr val="000099"/>
                </a:solidFill>
              </a:rPr>
              <a:t>Tasking</a:t>
            </a:r>
          </a:p>
        </p:txBody>
      </p:sp>
      <p:sp>
        <p:nvSpPr>
          <p:cNvPr id="5" name="TextBox 4"/>
          <p:cNvSpPr txBox="1"/>
          <p:nvPr/>
        </p:nvSpPr>
        <p:spPr>
          <a:xfrm>
            <a:off x="275769" y="5257800"/>
            <a:ext cx="8715831" cy="923330"/>
          </a:xfrm>
          <a:prstGeom prst="rect">
            <a:avLst/>
          </a:prstGeom>
          <a:noFill/>
        </p:spPr>
        <p:txBody>
          <a:bodyPr wrap="square" rtlCol="0">
            <a:spAutoFit/>
          </a:bodyPr>
          <a:lstStyle/>
          <a:p>
            <a:r>
              <a:rPr lang="en-US" u="sng" dirty="0">
                <a:latin typeface="+mj-lt"/>
              </a:rPr>
              <a:t>Single</a:t>
            </a:r>
            <a:r>
              <a:rPr lang="en-US" dirty="0">
                <a:latin typeface="+mj-lt"/>
              </a:rPr>
              <a:t> click on a task to read the comments.  </a:t>
            </a:r>
          </a:p>
          <a:p>
            <a:endParaRPr lang="en-US" dirty="0">
              <a:latin typeface="+mj-lt"/>
            </a:endParaRPr>
          </a:p>
          <a:p>
            <a:r>
              <a:rPr lang="en-US" u="sng" dirty="0">
                <a:latin typeface="+mj-lt"/>
              </a:rPr>
              <a:t>Double</a:t>
            </a:r>
            <a:r>
              <a:rPr lang="en-US" dirty="0">
                <a:latin typeface="+mj-lt"/>
              </a:rPr>
              <a:t> click to take you to the area where the task needs to be performed. </a:t>
            </a:r>
          </a:p>
        </p:txBody>
      </p:sp>
      <p:sp>
        <p:nvSpPr>
          <p:cNvPr id="7" name="Rectangle 6"/>
          <p:cNvSpPr/>
          <p:nvPr/>
        </p:nvSpPr>
        <p:spPr>
          <a:xfrm>
            <a:off x="275769" y="2971800"/>
            <a:ext cx="4268713" cy="1741714"/>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20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63CE29-2366-45D3-AC00-AD9D3BC904F1}"/>
              </a:ext>
            </a:extLst>
          </p:cNvPr>
          <p:cNvPicPr>
            <a:picLocks noChangeAspect="1"/>
          </p:cNvPicPr>
          <p:nvPr/>
        </p:nvPicPr>
        <p:blipFill>
          <a:blip r:embed="rId2"/>
          <a:stretch>
            <a:fillRect/>
          </a:stretch>
        </p:blipFill>
        <p:spPr>
          <a:xfrm>
            <a:off x="304800" y="1047465"/>
            <a:ext cx="8637433" cy="4763070"/>
          </a:xfrm>
          <a:prstGeom prst="rect">
            <a:avLst/>
          </a:prstGeom>
        </p:spPr>
      </p:pic>
      <p:sp>
        <p:nvSpPr>
          <p:cNvPr id="4" name="Title 1"/>
          <p:cNvSpPr>
            <a:spLocks noGrp="1"/>
          </p:cNvSpPr>
          <p:nvPr>
            <p:ph type="title"/>
          </p:nvPr>
        </p:nvSpPr>
        <p:spPr>
          <a:xfrm>
            <a:off x="508716" y="228600"/>
            <a:ext cx="8229600" cy="563562"/>
          </a:xfrm>
        </p:spPr>
        <p:txBody>
          <a:bodyPr>
            <a:normAutofit fontScale="90000"/>
          </a:bodyPr>
          <a:lstStyle/>
          <a:p>
            <a:r>
              <a:rPr lang="en-US" dirty="0">
                <a:solidFill>
                  <a:srgbClr val="000099"/>
                </a:solidFill>
              </a:rPr>
              <a:t>Tasking</a:t>
            </a:r>
          </a:p>
        </p:txBody>
      </p:sp>
      <p:sp>
        <p:nvSpPr>
          <p:cNvPr id="5" name="Rectangle 4"/>
          <p:cNvSpPr/>
          <p:nvPr/>
        </p:nvSpPr>
        <p:spPr>
          <a:xfrm>
            <a:off x="6781800" y="5470986"/>
            <a:ext cx="1295401" cy="28575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6" name="Rounded Rectangle 5"/>
          <p:cNvSpPr/>
          <p:nvPr/>
        </p:nvSpPr>
        <p:spPr>
          <a:xfrm>
            <a:off x="304800" y="5943600"/>
            <a:ext cx="8637433"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latin typeface="Arial" panose="020B0604020202020204" pitchFamily="34" charset="0"/>
                <a:cs typeface="Arial" panose="020B0604020202020204" pitchFamily="34" charset="0"/>
              </a:rPr>
              <a:t>If you need to reply to a task, or reassign it to another person, highlight the task by single clicking on it, and then click the appropriate button.</a:t>
            </a:r>
            <a:endParaRPr lang="en-US" sz="2000" b="1"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077010"/>
            <a:ext cx="2769177" cy="74295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flipH="1" flipV="1">
            <a:off x="6357257" y="4918846"/>
            <a:ext cx="304800" cy="40032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09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3F5DB6-E9B4-4C23-B62D-79E7C0458E43}"/>
              </a:ext>
            </a:extLst>
          </p:cNvPr>
          <p:cNvSpPr>
            <a:spLocks noGrp="1"/>
          </p:cNvSpPr>
          <p:nvPr>
            <p:ph type="title"/>
          </p:nvPr>
        </p:nvSpPr>
        <p:spPr>
          <a:xfrm>
            <a:off x="508716" y="228600"/>
            <a:ext cx="8229600" cy="563562"/>
          </a:xfrm>
        </p:spPr>
        <p:txBody>
          <a:bodyPr>
            <a:normAutofit fontScale="90000"/>
          </a:bodyPr>
          <a:lstStyle/>
          <a:p>
            <a:r>
              <a:rPr lang="en-US" dirty="0">
                <a:solidFill>
                  <a:srgbClr val="000099"/>
                </a:solidFill>
              </a:rPr>
              <a:t>Tasks Filters</a:t>
            </a:r>
          </a:p>
        </p:txBody>
      </p:sp>
      <p:pic>
        <p:nvPicPr>
          <p:cNvPr id="5" name="Picture 4">
            <a:extLst>
              <a:ext uri="{FF2B5EF4-FFF2-40B4-BE49-F238E27FC236}">
                <a16:creationId xmlns:a16="http://schemas.microsoft.com/office/drawing/2014/main" id="{E2547E4E-8855-47C0-826B-89163571F894}"/>
              </a:ext>
            </a:extLst>
          </p:cNvPr>
          <p:cNvPicPr>
            <a:picLocks noChangeAspect="1"/>
          </p:cNvPicPr>
          <p:nvPr/>
        </p:nvPicPr>
        <p:blipFill>
          <a:blip r:embed="rId2"/>
          <a:stretch>
            <a:fillRect/>
          </a:stretch>
        </p:blipFill>
        <p:spPr>
          <a:xfrm>
            <a:off x="193206" y="1883557"/>
            <a:ext cx="8346737" cy="2427737"/>
          </a:xfrm>
          <a:prstGeom prst="rect">
            <a:avLst/>
          </a:prstGeom>
        </p:spPr>
      </p:pic>
      <p:sp>
        <p:nvSpPr>
          <p:cNvPr id="7" name="Slide Number Placeholder 1">
            <a:extLst>
              <a:ext uri="{FF2B5EF4-FFF2-40B4-BE49-F238E27FC236}">
                <a16:creationId xmlns:a16="http://schemas.microsoft.com/office/drawing/2014/main" id="{C732E897-2D6A-44B1-923E-9052797F155B}"/>
              </a:ext>
            </a:extLst>
          </p:cNvPr>
          <p:cNvSpPr>
            <a:spLocks noGrp="1"/>
          </p:cNvSpPr>
          <p:nvPr>
            <p:ph type="sldNum" sz="quarter" idx="12"/>
          </p:nvPr>
        </p:nvSpPr>
        <p:spPr>
          <a:xfrm>
            <a:off x="11252200" y="6315075"/>
            <a:ext cx="406400" cy="365125"/>
          </a:xfrm>
        </p:spPr>
        <p:txBody>
          <a:bodyPr/>
          <a:lstStyle/>
          <a:p>
            <a:fld id="{C263D6C4-4840-40CC-AC84-17E24B3B7BDE}" type="slidenum">
              <a:rPr lang="en-US" smtClean="0"/>
              <a:pPr/>
              <a:t>35</a:t>
            </a:fld>
            <a:endParaRPr lang="en-US"/>
          </a:p>
        </p:txBody>
      </p:sp>
      <p:sp>
        <p:nvSpPr>
          <p:cNvPr id="8" name="Text Placeholder 9">
            <a:extLst>
              <a:ext uri="{FF2B5EF4-FFF2-40B4-BE49-F238E27FC236}">
                <a16:creationId xmlns:a16="http://schemas.microsoft.com/office/drawing/2014/main" id="{78A37BE6-EA19-46EE-AB9A-84241A0F3570}"/>
              </a:ext>
            </a:extLst>
          </p:cNvPr>
          <p:cNvSpPr txBox="1">
            <a:spLocks/>
          </p:cNvSpPr>
          <p:nvPr/>
        </p:nvSpPr>
        <p:spPr>
          <a:xfrm>
            <a:off x="228600" y="767868"/>
            <a:ext cx="4970878" cy="672171"/>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cs typeface="Arial"/>
              </a:rPr>
              <a:t>On the Tasks window, you can now sort and filter.</a:t>
            </a:r>
          </a:p>
          <a:p>
            <a:r>
              <a:rPr lang="en-US" dirty="0">
                <a:solidFill>
                  <a:schemeClr val="tx1"/>
                </a:solidFill>
                <a:cs typeface="Arial"/>
              </a:rPr>
              <a:t>Selecting the funnel icon       allows for filtering.</a:t>
            </a:r>
          </a:p>
          <a:p>
            <a:pPr marL="0" indent="0">
              <a:buNone/>
            </a:pPr>
            <a:endParaRPr lang="en-US" dirty="0">
              <a:solidFill>
                <a:schemeClr val="tx1"/>
              </a:solidFill>
              <a:cs typeface="Arial"/>
            </a:endParaRPr>
          </a:p>
          <a:p>
            <a:pPr marL="0" indent="0">
              <a:buNone/>
            </a:pPr>
            <a:endParaRPr lang="en-US" dirty="0">
              <a:solidFill>
                <a:schemeClr val="tx1"/>
              </a:solidFill>
              <a:cs typeface="Arial"/>
            </a:endParaRPr>
          </a:p>
          <a:p>
            <a:endParaRPr lang="en-US" dirty="0">
              <a:solidFill>
                <a:schemeClr val="tx1"/>
              </a:solidFill>
              <a:cs typeface="Arial"/>
            </a:endParaRPr>
          </a:p>
          <a:p>
            <a:pPr marL="0" indent="0">
              <a:buFont typeface="Arial" panose="020B0604020202020204" pitchFamily="34" charset="0"/>
              <a:buNone/>
            </a:pPr>
            <a:endParaRPr lang="en-US" dirty="0">
              <a:solidFill>
                <a:schemeClr val="tx1"/>
              </a:solidFill>
            </a:endParaRPr>
          </a:p>
        </p:txBody>
      </p:sp>
      <p:sp>
        <p:nvSpPr>
          <p:cNvPr id="9" name="Rectangle 8">
            <a:extLst>
              <a:ext uri="{FF2B5EF4-FFF2-40B4-BE49-F238E27FC236}">
                <a16:creationId xmlns:a16="http://schemas.microsoft.com/office/drawing/2014/main" id="{1700D84C-F4A0-467E-A34E-18669E475623}"/>
              </a:ext>
            </a:extLst>
          </p:cNvPr>
          <p:cNvSpPr/>
          <p:nvPr/>
        </p:nvSpPr>
        <p:spPr>
          <a:xfrm>
            <a:off x="2166228" y="1906049"/>
            <a:ext cx="1612520" cy="216553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2B01A42-EDF8-49B7-BEA0-A6BD81654A04}"/>
              </a:ext>
            </a:extLst>
          </p:cNvPr>
          <p:cNvSpPr txBox="1">
            <a:spLocks/>
          </p:cNvSpPr>
          <p:nvPr/>
        </p:nvSpPr>
        <p:spPr>
          <a:xfrm>
            <a:off x="5257800" y="881423"/>
            <a:ext cx="3581400" cy="55272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cs typeface="Arial"/>
              </a:rPr>
              <a:t>Clicking on the header sorts the column.</a:t>
            </a:r>
          </a:p>
          <a:p>
            <a:pPr marL="0" indent="0">
              <a:buNone/>
            </a:pPr>
            <a:endParaRPr lang="en-US" dirty="0">
              <a:solidFill>
                <a:schemeClr val="accent1">
                  <a:lumMod val="20000"/>
                  <a:lumOff val="80000"/>
                </a:schemeClr>
              </a:solidFill>
              <a:cs typeface="Arial"/>
            </a:endParaRPr>
          </a:p>
          <a:p>
            <a:pPr marL="0" indent="0">
              <a:buNone/>
            </a:pPr>
            <a:endParaRPr lang="en-US" dirty="0">
              <a:cs typeface="Arial"/>
            </a:endParaRPr>
          </a:p>
          <a:p>
            <a:endParaRPr lang="en-US" dirty="0">
              <a:cs typeface="Arial"/>
            </a:endParaRPr>
          </a:p>
          <a:p>
            <a:pPr marL="0" indent="0">
              <a:buFont typeface="Arial" panose="020B0604020202020204" pitchFamily="34" charset="0"/>
              <a:buNone/>
            </a:pPr>
            <a:endParaRPr lang="en-US" dirty="0"/>
          </a:p>
        </p:txBody>
      </p:sp>
      <p:pic>
        <p:nvPicPr>
          <p:cNvPr id="11" name="Picture 10">
            <a:extLst>
              <a:ext uri="{FF2B5EF4-FFF2-40B4-BE49-F238E27FC236}">
                <a16:creationId xmlns:a16="http://schemas.microsoft.com/office/drawing/2014/main" id="{3F07714A-B9B8-4FBF-8F83-343B69C5DC34}"/>
              </a:ext>
            </a:extLst>
          </p:cNvPr>
          <p:cNvPicPr>
            <a:picLocks noChangeAspect="1"/>
          </p:cNvPicPr>
          <p:nvPr/>
        </p:nvPicPr>
        <p:blipFill>
          <a:blip r:embed="rId3"/>
          <a:stretch>
            <a:fillRect/>
          </a:stretch>
        </p:blipFill>
        <p:spPr>
          <a:xfrm>
            <a:off x="2824851" y="1157925"/>
            <a:ext cx="295275" cy="276225"/>
          </a:xfrm>
          <a:prstGeom prst="rect">
            <a:avLst/>
          </a:prstGeom>
        </p:spPr>
      </p:pic>
      <p:cxnSp>
        <p:nvCxnSpPr>
          <p:cNvPr id="12" name="Straight Arrow Connector 11">
            <a:extLst>
              <a:ext uri="{FF2B5EF4-FFF2-40B4-BE49-F238E27FC236}">
                <a16:creationId xmlns:a16="http://schemas.microsoft.com/office/drawing/2014/main" id="{721BE73A-5CA2-4AE9-A17F-0BFFA93E4172}"/>
              </a:ext>
            </a:extLst>
          </p:cNvPr>
          <p:cNvCxnSpPr>
            <a:cxnSpLocks/>
          </p:cNvCxnSpPr>
          <p:nvPr/>
        </p:nvCxnSpPr>
        <p:spPr>
          <a:xfrm flipH="1">
            <a:off x="4365836" y="1434150"/>
            <a:ext cx="1196764" cy="4662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C5BAB04-F70F-4988-886D-17E475969061}"/>
              </a:ext>
            </a:extLst>
          </p:cNvPr>
          <p:cNvSpPr/>
          <p:nvPr/>
        </p:nvSpPr>
        <p:spPr>
          <a:xfrm>
            <a:off x="4528154" y="3502731"/>
            <a:ext cx="4100250" cy="2410939"/>
          </a:xfrm>
          <a:prstGeom prst="rect">
            <a:avLst/>
          </a:prstGeom>
          <a:solidFill>
            <a:schemeClr val="accent2">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Courier New" panose="02070309020205020404" pitchFamily="49" charset="0"/>
              <a:buChar char="o"/>
            </a:pPr>
            <a:r>
              <a:rPr lang="en-US" sz="1400" i="1" dirty="0">
                <a:solidFill>
                  <a:schemeClr val="tx1"/>
                </a:solidFill>
              </a:rPr>
              <a:t>When a filter is applied, it turns yellow and says “Filter Applied.” </a:t>
            </a:r>
          </a:p>
          <a:p>
            <a:pPr marL="285750" indent="-285750">
              <a:buFont typeface="Courier New" panose="02070309020205020404" pitchFamily="49" charset="0"/>
              <a:buChar char="o"/>
            </a:pPr>
            <a:r>
              <a:rPr lang="en-US" sz="1400" i="1" dirty="0">
                <a:solidFill>
                  <a:schemeClr val="tx1"/>
                </a:solidFill>
              </a:rPr>
              <a:t>Click </a:t>
            </a:r>
            <a:r>
              <a:rPr lang="en-US" sz="1400" i="1" u="sng" dirty="0">
                <a:solidFill>
                  <a:schemeClr val="tx1"/>
                </a:solidFill>
              </a:rPr>
              <a:t>Clear Filters </a:t>
            </a:r>
            <a:r>
              <a:rPr lang="en-US" sz="1400" i="1" dirty="0">
                <a:solidFill>
                  <a:schemeClr val="tx1"/>
                </a:solidFill>
              </a:rPr>
              <a:t>to remove filter.</a:t>
            </a:r>
          </a:p>
        </p:txBody>
      </p:sp>
      <p:pic>
        <p:nvPicPr>
          <p:cNvPr id="14" name="Picture 13">
            <a:extLst>
              <a:ext uri="{FF2B5EF4-FFF2-40B4-BE49-F238E27FC236}">
                <a16:creationId xmlns:a16="http://schemas.microsoft.com/office/drawing/2014/main" id="{1BB5B693-32EB-4375-B403-ED3562CE9817}"/>
              </a:ext>
            </a:extLst>
          </p:cNvPr>
          <p:cNvPicPr>
            <a:picLocks noChangeAspect="1"/>
          </p:cNvPicPr>
          <p:nvPr/>
        </p:nvPicPr>
        <p:blipFill>
          <a:blip r:embed="rId4"/>
          <a:stretch>
            <a:fillRect/>
          </a:stretch>
        </p:blipFill>
        <p:spPr>
          <a:xfrm>
            <a:off x="4720904" y="4306099"/>
            <a:ext cx="3714750" cy="1447800"/>
          </a:xfrm>
          <a:prstGeom prst="rect">
            <a:avLst/>
          </a:prstGeom>
        </p:spPr>
      </p:pic>
    </p:spTree>
    <p:extLst>
      <p:ext uri="{BB962C8B-B14F-4D97-AF65-F5344CB8AC3E}">
        <p14:creationId xmlns:p14="http://schemas.microsoft.com/office/powerpoint/2010/main" val="685414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A37BAC-F063-4EE4-A1B9-F62E7BC3EFE2}"/>
              </a:ext>
            </a:extLst>
          </p:cNvPr>
          <p:cNvPicPr>
            <a:picLocks noChangeAspect="1"/>
          </p:cNvPicPr>
          <p:nvPr/>
        </p:nvPicPr>
        <p:blipFill>
          <a:blip r:embed="rId2"/>
          <a:stretch>
            <a:fillRect/>
          </a:stretch>
        </p:blipFill>
        <p:spPr>
          <a:xfrm>
            <a:off x="426528" y="1047881"/>
            <a:ext cx="8290943" cy="5257800"/>
          </a:xfrm>
          <a:prstGeom prst="rect">
            <a:avLst/>
          </a:prstGeom>
        </p:spPr>
      </p:pic>
      <p:sp>
        <p:nvSpPr>
          <p:cNvPr id="2" name="Title 1"/>
          <p:cNvSpPr>
            <a:spLocks noGrp="1"/>
          </p:cNvSpPr>
          <p:nvPr>
            <p:ph type="title"/>
          </p:nvPr>
        </p:nvSpPr>
        <p:spPr>
          <a:xfrm>
            <a:off x="381001" y="274638"/>
            <a:ext cx="8229600" cy="1020762"/>
          </a:xfrm>
        </p:spPr>
        <p:txBody>
          <a:bodyPr/>
          <a:lstStyle/>
          <a:p>
            <a:r>
              <a:rPr lang="en-US" dirty="0">
                <a:solidFill>
                  <a:srgbClr val="000099"/>
                </a:solidFill>
              </a:rPr>
              <a:t>Creating a New Task</a:t>
            </a:r>
            <a:endParaRPr lang="en-US" dirty="0">
              <a:solidFill>
                <a:srgbClr val="0000FF"/>
              </a:solidFill>
            </a:endParaRPr>
          </a:p>
        </p:txBody>
      </p:sp>
      <p:sp>
        <p:nvSpPr>
          <p:cNvPr id="5" name="Rounded Rectangle 4"/>
          <p:cNvSpPr/>
          <p:nvPr/>
        </p:nvSpPr>
        <p:spPr>
          <a:xfrm>
            <a:off x="381001" y="5105400"/>
            <a:ext cx="3886200" cy="1477962"/>
          </a:xfrm>
          <a:prstGeom prst="round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solidFill>
                <a:latin typeface="Arial" panose="020B0604020202020204" pitchFamily="34" charset="0"/>
                <a:cs typeface="Arial" panose="020B0604020202020204" pitchFamily="34" charset="0"/>
              </a:rPr>
              <a:t>On the Tasks page, click “New.”  </a:t>
            </a:r>
          </a:p>
          <a:p>
            <a:r>
              <a:rPr lang="en-US" sz="1400" dirty="0">
                <a:solidFill>
                  <a:schemeClr val="tx1"/>
                </a:solidFill>
                <a:latin typeface="Arial" panose="020B0604020202020204" pitchFamily="34" charset="0"/>
                <a:cs typeface="Arial" panose="020B0604020202020204" pitchFamily="34" charset="0"/>
              </a:rPr>
              <a:t>The Task Detail box will open.  Change the radio button to User or Team, as appropriate.  Pull in the name of the recipient by searching the drop down, or, if not there, clicking the magnifying glass to search by last name.</a:t>
            </a:r>
            <a:r>
              <a:rPr lang="en-US" sz="1400" dirty="0">
                <a:solidFill>
                  <a:schemeClr val="bg1"/>
                </a:solidFill>
                <a:latin typeface="Arial" panose="020B0604020202020204" pitchFamily="34" charset="0"/>
                <a:cs typeface="Arial" panose="020B0604020202020204" pitchFamily="34" charset="0"/>
              </a:rPr>
              <a:t>.  </a:t>
            </a:r>
          </a:p>
        </p:txBody>
      </p:sp>
      <p:sp>
        <p:nvSpPr>
          <p:cNvPr id="6" name="Rectangle 5"/>
          <p:cNvSpPr/>
          <p:nvPr/>
        </p:nvSpPr>
        <p:spPr>
          <a:xfrm>
            <a:off x="6096000" y="5943600"/>
            <a:ext cx="609599"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2057401" y="2286000"/>
            <a:ext cx="14478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6172200" y="3129734"/>
            <a:ext cx="2438400" cy="1670866"/>
          </a:xfrm>
          <a:prstGeom prst="round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solidFill>
                <a:latin typeface="Arial" panose="020B0604020202020204" pitchFamily="34" charset="0"/>
                <a:cs typeface="Arial" panose="020B0604020202020204" pitchFamily="34" charset="0"/>
              </a:rPr>
              <a:t>In the Task type box, choose the appropriate option, then type your comment in the Comment field.   Click OK.  It will go to the user in the Assign to:  field.   </a:t>
            </a:r>
          </a:p>
        </p:txBody>
      </p:sp>
      <p:pic>
        <p:nvPicPr>
          <p:cNvPr id="11" name="Picture 10">
            <a:extLst>
              <a:ext uri="{FF2B5EF4-FFF2-40B4-BE49-F238E27FC236}">
                <a16:creationId xmlns:a16="http://schemas.microsoft.com/office/drawing/2014/main" id="{E602655E-7EA0-4FE5-B54B-9A96A99CE0F5}"/>
              </a:ext>
            </a:extLst>
          </p:cNvPr>
          <p:cNvPicPr>
            <a:picLocks noChangeAspect="1"/>
          </p:cNvPicPr>
          <p:nvPr/>
        </p:nvPicPr>
        <p:blipFill>
          <a:blip r:embed="rId3"/>
          <a:stretch>
            <a:fillRect/>
          </a:stretch>
        </p:blipFill>
        <p:spPr>
          <a:xfrm>
            <a:off x="2324101" y="1472937"/>
            <a:ext cx="3743505" cy="3629025"/>
          </a:xfrm>
          <a:prstGeom prst="rect">
            <a:avLst/>
          </a:prstGeom>
        </p:spPr>
      </p:pic>
    </p:spTree>
    <p:extLst>
      <p:ext uri="{BB962C8B-B14F-4D97-AF65-F5344CB8AC3E}">
        <p14:creationId xmlns:p14="http://schemas.microsoft.com/office/powerpoint/2010/main" val="2698340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0A2564-9755-40E9-AD68-F81CA20F62CC}"/>
              </a:ext>
            </a:extLst>
          </p:cNvPr>
          <p:cNvPicPr>
            <a:picLocks noChangeAspect="1"/>
          </p:cNvPicPr>
          <p:nvPr/>
        </p:nvPicPr>
        <p:blipFill>
          <a:blip r:embed="rId2"/>
          <a:stretch>
            <a:fillRect/>
          </a:stretch>
        </p:blipFill>
        <p:spPr>
          <a:xfrm>
            <a:off x="457200" y="1295400"/>
            <a:ext cx="4792593" cy="5273679"/>
          </a:xfrm>
          <a:prstGeom prst="rect">
            <a:avLst/>
          </a:prstGeom>
        </p:spPr>
      </p:pic>
      <p:sp>
        <p:nvSpPr>
          <p:cNvPr id="4" name="Title 1"/>
          <p:cNvSpPr>
            <a:spLocks noGrp="1"/>
          </p:cNvSpPr>
          <p:nvPr>
            <p:ph type="title"/>
          </p:nvPr>
        </p:nvSpPr>
        <p:spPr>
          <a:xfrm>
            <a:off x="457200" y="228600"/>
            <a:ext cx="8229600" cy="563562"/>
          </a:xfrm>
        </p:spPr>
        <p:txBody>
          <a:bodyPr>
            <a:normAutofit fontScale="90000"/>
          </a:bodyPr>
          <a:lstStyle/>
          <a:p>
            <a:r>
              <a:rPr lang="en-US" dirty="0">
                <a:solidFill>
                  <a:srgbClr val="000099"/>
                </a:solidFill>
              </a:rPr>
              <a:t>Completing Tasks</a:t>
            </a:r>
          </a:p>
        </p:txBody>
      </p:sp>
      <p:sp>
        <p:nvSpPr>
          <p:cNvPr id="5" name="Rounded Rectangle 4"/>
          <p:cNvSpPr/>
          <p:nvPr/>
        </p:nvSpPr>
        <p:spPr>
          <a:xfrm>
            <a:off x="963167" y="4875888"/>
            <a:ext cx="4572000" cy="990600"/>
          </a:xfrm>
          <a:prstGeom prst="roundRect">
            <a:avLst>
              <a:gd name="adj" fmla="val 0"/>
            </a:avLst>
          </a:prstGeom>
          <a:solidFill>
            <a:schemeClr val="bg1">
              <a:lumMod val="65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panose="020B0604020202020204" pitchFamily="34" charset="0"/>
                <a:cs typeface="Arial" panose="020B0604020202020204" pitchFamily="34" charset="0"/>
              </a:rPr>
              <a:t>When you have finished a task, click the “Done” button.  </a:t>
            </a:r>
          </a:p>
        </p:txBody>
      </p:sp>
      <p:sp>
        <p:nvSpPr>
          <p:cNvPr id="6" name="Rectangle 5"/>
          <p:cNvSpPr/>
          <p:nvPr/>
        </p:nvSpPr>
        <p:spPr>
          <a:xfrm>
            <a:off x="1676400" y="6174462"/>
            <a:ext cx="533400" cy="297601"/>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7" name="Rounded Rectangle 6"/>
          <p:cNvSpPr/>
          <p:nvPr/>
        </p:nvSpPr>
        <p:spPr>
          <a:xfrm>
            <a:off x="5535167" y="1295400"/>
            <a:ext cx="3481387" cy="3276599"/>
          </a:xfrm>
          <a:prstGeom prst="roundRect">
            <a:avLst>
              <a:gd name="adj" fmla="val 526"/>
            </a:avLst>
          </a:prstGeom>
          <a:solidFill>
            <a:srgbClr val="0000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dirty="0">
                <a:solidFill>
                  <a:schemeClr val="tx1"/>
                </a:solidFill>
                <a:latin typeface="Arial" panose="020B0604020202020204" pitchFamily="34" charset="0"/>
                <a:cs typeface="Arial" panose="020B0604020202020204" pitchFamily="34" charset="0"/>
              </a:rPr>
              <a:t>Note</a:t>
            </a:r>
            <a:r>
              <a:rPr lang="en-US" sz="2000" dirty="0">
                <a:solidFill>
                  <a:schemeClr val="tx1"/>
                </a:solidFill>
                <a:latin typeface="Arial" panose="020B0604020202020204" pitchFamily="34" charset="0"/>
                <a:cs typeface="Arial" panose="020B0604020202020204" pitchFamily="34" charset="0"/>
              </a:rPr>
              <a:t>:  This applies to manually created tasks.  System-generated tasks will drop off your list automatically once you have completed the action (signed the note, renewed the medications, etc.)  </a:t>
            </a:r>
            <a:r>
              <a:rPr lang="en-US" sz="2000" b="1" dirty="0">
                <a:solidFill>
                  <a:schemeClr val="tx1"/>
                </a:solidFill>
                <a:latin typeface="Arial" panose="020B0604020202020204" pitchFamily="34" charset="0"/>
                <a:cs typeface="Arial" panose="020B0604020202020204" pitchFamily="34" charset="0"/>
              </a:rPr>
              <a:t>Never, never REMOVE a task.</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623" y="4800600"/>
            <a:ext cx="3038474" cy="106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28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6DC4D243-F58F-4D46-92AE-14D19DCA7E04}"/>
              </a:ext>
            </a:extLst>
          </p:cNvPr>
          <p:cNvSpPr txBox="1">
            <a:spLocks/>
          </p:cNvSpPr>
          <p:nvPr/>
        </p:nvSpPr>
        <p:spPr>
          <a:xfrm>
            <a:off x="711832" y="249834"/>
            <a:ext cx="6400800" cy="429075"/>
          </a:xfrm>
          <a:prstGeom prst="rect">
            <a:avLst/>
          </a:prstGeom>
        </p:spPr>
        <p:txBody>
          <a:bodyPr vert="horz" anchor="ctr">
            <a:normAutofit fontScale="625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a:solidFill>
                  <a:srgbClr val="000099"/>
                </a:solidFill>
              </a:rPr>
              <a:t> Task – Out of Office</a:t>
            </a:r>
            <a:endParaRPr lang="en-US" dirty="0"/>
          </a:p>
        </p:txBody>
      </p:sp>
      <p:sp>
        <p:nvSpPr>
          <p:cNvPr id="5" name="Text Placeholder 9">
            <a:extLst>
              <a:ext uri="{FF2B5EF4-FFF2-40B4-BE49-F238E27FC236}">
                <a16:creationId xmlns:a16="http://schemas.microsoft.com/office/drawing/2014/main" id="{45E715CD-982F-4E6B-A2A3-16AADB2EBBC8}"/>
              </a:ext>
            </a:extLst>
          </p:cNvPr>
          <p:cNvSpPr txBox="1">
            <a:spLocks/>
          </p:cNvSpPr>
          <p:nvPr/>
        </p:nvSpPr>
        <p:spPr>
          <a:xfrm>
            <a:off x="347621" y="685318"/>
            <a:ext cx="3560338" cy="2960142"/>
          </a:xfrm>
          <a:prstGeom prst="rect">
            <a:avLst/>
          </a:prstGeom>
        </p:spPr>
        <p:txBody>
          <a:bodyPr vert="horz" lIns="91440" tIns="45720" rIns="91440" bIns="45720" rtlCol="0" anchor="t">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1800" dirty="0">
                <a:cs typeface="Arial"/>
              </a:rPr>
              <a:t>Tasks now have an Out of Office option.</a:t>
            </a:r>
          </a:p>
          <a:p>
            <a:r>
              <a:rPr lang="en-US" sz="1800" dirty="0">
                <a:cs typeface="Arial"/>
              </a:rPr>
              <a:t>Accessible from the Tasks page, at the top right, click the gear box.</a:t>
            </a:r>
          </a:p>
          <a:p>
            <a:r>
              <a:rPr lang="en-US" sz="1800" dirty="0">
                <a:cs typeface="Arial"/>
              </a:rPr>
              <a:t>Out of Office is also accessible from the Site Map, under the Customization header, choose Tasks – Customize. </a:t>
            </a:r>
          </a:p>
          <a:p>
            <a:endParaRPr lang="en-US" sz="1800" dirty="0">
              <a:cs typeface="Arial"/>
            </a:endParaRPr>
          </a:p>
          <a:p>
            <a:endParaRPr lang="en-US" sz="1800" dirty="0"/>
          </a:p>
          <a:p>
            <a:endParaRPr lang="en-US" sz="1800" dirty="0"/>
          </a:p>
          <a:p>
            <a:pPr marL="0" indent="0">
              <a:buFont typeface="Wingdings 2"/>
              <a:buNone/>
            </a:pPr>
            <a:endParaRPr lang="en-US" sz="1800" dirty="0"/>
          </a:p>
        </p:txBody>
      </p:sp>
      <p:sp>
        <p:nvSpPr>
          <p:cNvPr id="6" name="Slide Number Placeholder 1">
            <a:extLst>
              <a:ext uri="{FF2B5EF4-FFF2-40B4-BE49-F238E27FC236}">
                <a16:creationId xmlns:a16="http://schemas.microsoft.com/office/drawing/2014/main" id="{F8C62785-EB48-4A4E-972D-A1D2EDFECD5B}"/>
              </a:ext>
            </a:extLst>
          </p:cNvPr>
          <p:cNvSpPr>
            <a:spLocks noGrp="1"/>
          </p:cNvSpPr>
          <p:nvPr>
            <p:ph type="sldNum" sz="quarter" idx="12"/>
          </p:nvPr>
        </p:nvSpPr>
        <p:spPr>
          <a:xfrm>
            <a:off x="11252200" y="6315075"/>
            <a:ext cx="406400" cy="365125"/>
          </a:xfrm>
        </p:spPr>
        <p:txBody>
          <a:bodyPr/>
          <a:lstStyle/>
          <a:p>
            <a:fld id="{C263D6C4-4840-40CC-AC84-17E24B3B7BDE}" type="slidenum">
              <a:rPr lang="en-US" smtClean="0"/>
              <a:pPr/>
              <a:t>38</a:t>
            </a:fld>
            <a:endParaRPr lang="en-US"/>
          </a:p>
        </p:txBody>
      </p:sp>
      <p:sp>
        <p:nvSpPr>
          <p:cNvPr id="7" name="TextBox 6">
            <a:extLst>
              <a:ext uri="{FF2B5EF4-FFF2-40B4-BE49-F238E27FC236}">
                <a16:creationId xmlns:a16="http://schemas.microsoft.com/office/drawing/2014/main" id="{89D0740B-0902-494F-A64C-F5C582602F16}"/>
              </a:ext>
            </a:extLst>
          </p:cNvPr>
          <p:cNvSpPr txBox="1"/>
          <p:nvPr/>
        </p:nvSpPr>
        <p:spPr>
          <a:xfrm>
            <a:off x="4876800" y="729361"/>
            <a:ext cx="3481549" cy="461665"/>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pPr marL="171450" indent="-171450">
              <a:buFont typeface="Courier New" panose="02070309020205020404" pitchFamily="49" charset="0"/>
              <a:buChar char="o"/>
            </a:pPr>
            <a:r>
              <a:rPr lang="en-US" sz="1200" i="1" dirty="0">
                <a:cs typeface="Arial"/>
              </a:rPr>
              <a:t>To open, click the gear box on the upper right side on the task window.</a:t>
            </a:r>
          </a:p>
        </p:txBody>
      </p:sp>
      <p:pic>
        <p:nvPicPr>
          <p:cNvPr id="8" name="Picture 7">
            <a:extLst>
              <a:ext uri="{FF2B5EF4-FFF2-40B4-BE49-F238E27FC236}">
                <a16:creationId xmlns:a16="http://schemas.microsoft.com/office/drawing/2014/main" id="{26624B88-82CD-47DB-8AE0-397BC6D4FEE2}"/>
              </a:ext>
            </a:extLst>
          </p:cNvPr>
          <p:cNvPicPr>
            <a:picLocks noChangeAspect="1"/>
          </p:cNvPicPr>
          <p:nvPr/>
        </p:nvPicPr>
        <p:blipFill>
          <a:blip r:embed="rId2"/>
          <a:stretch>
            <a:fillRect/>
          </a:stretch>
        </p:blipFill>
        <p:spPr>
          <a:xfrm>
            <a:off x="3810000" y="1241479"/>
            <a:ext cx="4816334" cy="1207163"/>
          </a:xfrm>
          <a:prstGeom prst="rect">
            <a:avLst/>
          </a:prstGeom>
        </p:spPr>
      </p:pic>
      <p:cxnSp>
        <p:nvCxnSpPr>
          <p:cNvPr id="9" name="Straight Arrow Connector 8">
            <a:extLst>
              <a:ext uri="{FF2B5EF4-FFF2-40B4-BE49-F238E27FC236}">
                <a16:creationId xmlns:a16="http://schemas.microsoft.com/office/drawing/2014/main" id="{9E8F6E8C-372F-4189-9855-7B008EED8825}"/>
              </a:ext>
            </a:extLst>
          </p:cNvPr>
          <p:cNvCxnSpPr>
            <a:cxnSpLocks/>
          </p:cNvCxnSpPr>
          <p:nvPr/>
        </p:nvCxnSpPr>
        <p:spPr>
          <a:xfrm flipH="1">
            <a:off x="6729505" y="991843"/>
            <a:ext cx="346095" cy="4290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56DF13F-E5B8-4E44-BB13-49730745D92E}"/>
              </a:ext>
            </a:extLst>
          </p:cNvPr>
          <p:cNvPicPr>
            <a:picLocks noChangeAspect="1"/>
          </p:cNvPicPr>
          <p:nvPr/>
        </p:nvPicPr>
        <p:blipFill>
          <a:blip r:embed="rId3"/>
          <a:stretch>
            <a:fillRect/>
          </a:stretch>
        </p:blipFill>
        <p:spPr>
          <a:xfrm>
            <a:off x="3907959" y="2463997"/>
            <a:ext cx="3288272" cy="4120597"/>
          </a:xfrm>
          <a:prstGeom prst="rect">
            <a:avLst/>
          </a:prstGeom>
        </p:spPr>
      </p:pic>
      <p:sp>
        <p:nvSpPr>
          <p:cNvPr id="11" name="Rectangle 10">
            <a:extLst>
              <a:ext uri="{FF2B5EF4-FFF2-40B4-BE49-F238E27FC236}">
                <a16:creationId xmlns:a16="http://schemas.microsoft.com/office/drawing/2014/main" id="{4DB9102C-5BC9-42CA-848B-F1AF96DF33F0}"/>
              </a:ext>
            </a:extLst>
          </p:cNvPr>
          <p:cNvSpPr/>
          <p:nvPr/>
        </p:nvSpPr>
        <p:spPr>
          <a:xfrm>
            <a:off x="4038601" y="5105400"/>
            <a:ext cx="3074032" cy="1479193"/>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4" descr="Graphical user interface, text, application&#10;&#10;Description automatically generated">
            <a:extLst>
              <a:ext uri="{FF2B5EF4-FFF2-40B4-BE49-F238E27FC236}">
                <a16:creationId xmlns:a16="http://schemas.microsoft.com/office/drawing/2014/main" id="{23D61911-704E-4F58-A474-7CF8393FA4B0}"/>
              </a:ext>
            </a:extLst>
          </p:cNvPr>
          <p:cNvPicPr>
            <a:picLocks noChangeAspect="1"/>
          </p:cNvPicPr>
          <p:nvPr/>
        </p:nvPicPr>
        <p:blipFill>
          <a:blip r:embed="rId4"/>
          <a:stretch>
            <a:fillRect/>
          </a:stretch>
        </p:blipFill>
        <p:spPr>
          <a:xfrm>
            <a:off x="307423" y="3810000"/>
            <a:ext cx="3383972" cy="2002216"/>
          </a:xfrm>
          <a:prstGeom prst="rect">
            <a:avLst/>
          </a:prstGeom>
        </p:spPr>
      </p:pic>
    </p:spTree>
    <p:extLst>
      <p:ext uri="{BB962C8B-B14F-4D97-AF65-F5344CB8AC3E}">
        <p14:creationId xmlns:p14="http://schemas.microsoft.com/office/powerpoint/2010/main" val="3698866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498BCE0A-4041-4B2A-A88C-FFC137FBA529}"/>
              </a:ext>
            </a:extLst>
          </p:cNvPr>
          <p:cNvSpPr txBox="1">
            <a:spLocks/>
          </p:cNvSpPr>
          <p:nvPr/>
        </p:nvSpPr>
        <p:spPr>
          <a:xfrm>
            <a:off x="711832" y="249834"/>
            <a:ext cx="6400800" cy="429075"/>
          </a:xfrm>
          <a:prstGeom prst="rect">
            <a:avLst/>
          </a:prstGeom>
        </p:spPr>
        <p:txBody>
          <a:bodyPr vert="horz" anchor="ctr">
            <a:normAutofit fontScale="625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a:solidFill>
                  <a:srgbClr val="000099"/>
                </a:solidFill>
              </a:rPr>
              <a:t> Inbox</a:t>
            </a:r>
            <a:endParaRPr lang="en-US" dirty="0"/>
          </a:p>
        </p:txBody>
      </p:sp>
      <p:sp>
        <p:nvSpPr>
          <p:cNvPr id="6" name="TextBox 5">
            <a:extLst>
              <a:ext uri="{FF2B5EF4-FFF2-40B4-BE49-F238E27FC236}">
                <a16:creationId xmlns:a16="http://schemas.microsoft.com/office/drawing/2014/main" id="{75121488-E906-4524-B3D7-AA1DA243C028}"/>
              </a:ext>
            </a:extLst>
          </p:cNvPr>
          <p:cNvSpPr txBox="1"/>
          <p:nvPr/>
        </p:nvSpPr>
        <p:spPr>
          <a:xfrm>
            <a:off x="457200" y="990600"/>
            <a:ext cx="4572000" cy="923330"/>
          </a:xfrm>
          <a:prstGeom prst="rect">
            <a:avLst/>
          </a:prstGeom>
          <a:noFill/>
        </p:spPr>
        <p:txBody>
          <a:bodyPr wrap="square">
            <a:spAutoFit/>
          </a:bodyPr>
          <a:lstStyle/>
          <a:p>
            <a:pPr marL="285750" indent="-285750">
              <a:buFont typeface="Arial" panose="020B0604020202020204" pitchFamily="34" charset="0"/>
              <a:buChar char="•"/>
            </a:pPr>
            <a:r>
              <a:rPr lang="en-US" dirty="0">
                <a:cs typeface="Arial"/>
              </a:rPr>
              <a:t>The functionality remains the same as tasks: Go To…, Done, In Progress, Undelegate, Assign To.</a:t>
            </a:r>
          </a:p>
        </p:txBody>
      </p:sp>
      <p:sp>
        <p:nvSpPr>
          <p:cNvPr id="7" name="Text Placeholder 9">
            <a:extLst>
              <a:ext uri="{FF2B5EF4-FFF2-40B4-BE49-F238E27FC236}">
                <a16:creationId xmlns:a16="http://schemas.microsoft.com/office/drawing/2014/main" id="{63B26E8C-2D0D-4E6B-B933-DE70DA5F6DCB}"/>
              </a:ext>
            </a:extLst>
          </p:cNvPr>
          <p:cNvSpPr txBox="1">
            <a:spLocks/>
          </p:cNvSpPr>
          <p:nvPr/>
        </p:nvSpPr>
        <p:spPr>
          <a:xfrm>
            <a:off x="4724401" y="1032008"/>
            <a:ext cx="3810000" cy="92333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cs typeface="Arial"/>
              </a:rPr>
              <a:t>It has a more “email-like” look. </a:t>
            </a:r>
          </a:p>
          <a:p>
            <a:r>
              <a:rPr lang="en-US" dirty="0">
                <a:solidFill>
                  <a:schemeClr val="tx1"/>
                </a:solidFill>
                <a:cs typeface="Arial"/>
              </a:rPr>
              <a:t>You can see the History of the task.</a:t>
            </a:r>
          </a:p>
        </p:txBody>
      </p:sp>
      <p:pic>
        <p:nvPicPr>
          <p:cNvPr id="8" name="Picture 7">
            <a:extLst>
              <a:ext uri="{FF2B5EF4-FFF2-40B4-BE49-F238E27FC236}">
                <a16:creationId xmlns:a16="http://schemas.microsoft.com/office/drawing/2014/main" id="{0BDDBC90-C576-4190-8006-629D961B4DD1}"/>
              </a:ext>
            </a:extLst>
          </p:cNvPr>
          <p:cNvPicPr>
            <a:picLocks noChangeAspect="1"/>
          </p:cNvPicPr>
          <p:nvPr/>
        </p:nvPicPr>
        <p:blipFill>
          <a:blip r:embed="rId2"/>
          <a:stretch>
            <a:fillRect/>
          </a:stretch>
        </p:blipFill>
        <p:spPr>
          <a:xfrm>
            <a:off x="381000" y="1973854"/>
            <a:ext cx="7861212" cy="3512546"/>
          </a:xfrm>
          <a:prstGeom prst="rect">
            <a:avLst/>
          </a:prstGeom>
        </p:spPr>
      </p:pic>
      <p:sp>
        <p:nvSpPr>
          <p:cNvPr id="9" name="Rectangle 8">
            <a:extLst>
              <a:ext uri="{FF2B5EF4-FFF2-40B4-BE49-F238E27FC236}">
                <a16:creationId xmlns:a16="http://schemas.microsoft.com/office/drawing/2014/main" id="{7B2A9525-8DAF-449B-9FA4-5C7D7B0B9E55}"/>
              </a:ext>
            </a:extLst>
          </p:cNvPr>
          <p:cNvSpPr/>
          <p:nvPr/>
        </p:nvSpPr>
        <p:spPr>
          <a:xfrm>
            <a:off x="401652" y="3429000"/>
            <a:ext cx="741348" cy="2286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2018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solidFill>
                  <a:srgbClr val="000099"/>
                </a:solidFill>
              </a:rPr>
              <a:t>Logging In</a:t>
            </a:r>
          </a:p>
        </p:txBody>
      </p:sp>
      <p:pic>
        <p:nvPicPr>
          <p:cNvPr id="5" name="Picture 4">
            <a:extLst>
              <a:ext uri="{FF2B5EF4-FFF2-40B4-BE49-F238E27FC236}">
                <a16:creationId xmlns:a16="http://schemas.microsoft.com/office/drawing/2014/main" id="{724BFB32-89D1-4952-8A83-B7F43A79F642}"/>
              </a:ext>
            </a:extLst>
          </p:cNvPr>
          <p:cNvPicPr/>
          <p:nvPr/>
        </p:nvPicPr>
        <p:blipFill>
          <a:blip r:embed="rId2">
            <a:extLst>
              <a:ext uri="{28A0092B-C50C-407E-A947-70E740481C1C}">
                <a14:useLocalDpi xmlns:a14="http://schemas.microsoft.com/office/drawing/2010/main" val="0"/>
              </a:ext>
            </a:extLst>
          </a:blip>
          <a:stretch>
            <a:fillRect/>
          </a:stretch>
        </p:blipFill>
        <p:spPr>
          <a:xfrm>
            <a:off x="5562600" y="1404938"/>
            <a:ext cx="2870200" cy="1563687"/>
          </a:xfrm>
          <a:prstGeom prst="rect">
            <a:avLst/>
          </a:prstGeom>
        </p:spPr>
      </p:pic>
      <p:pic>
        <p:nvPicPr>
          <p:cNvPr id="8" name="Picture 7">
            <a:extLst>
              <a:ext uri="{FF2B5EF4-FFF2-40B4-BE49-F238E27FC236}">
                <a16:creationId xmlns:a16="http://schemas.microsoft.com/office/drawing/2014/main" id="{752C8DFE-7619-42CA-8A64-7C86C08FECA8}"/>
              </a:ext>
            </a:extLst>
          </p:cNvPr>
          <p:cNvPicPr/>
          <p:nvPr/>
        </p:nvPicPr>
        <p:blipFill>
          <a:blip r:embed="rId3">
            <a:extLst>
              <a:ext uri="{28A0092B-C50C-407E-A947-70E740481C1C}">
                <a14:useLocalDpi xmlns:a14="http://schemas.microsoft.com/office/drawing/2010/main" val="0"/>
              </a:ext>
            </a:extLst>
          </a:blip>
          <a:stretch>
            <a:fillRect/>
          </a:stretch>
        </p:blipFill>
        <p:spPr>
          <a:xfrm>
            <a:off x="609600" y="2685732"/>
            <a:ext cx="3696970" cy="3897630"/>
          </a:xfrm>
          <a:prstGeom prst="rect">
            <a:avLst/>
          </a:prstGeom>
        </p:spPr>
      </p:pic>
      <p:sp>
        <p:nvSpPr>
          <p:cNvPr id="10" name="Content Placeholder 9">
            <a:extLst>
              <a:ext uri="{FF2B5EF4-FFF2-40B4-BE49-F238E27FC236}">
                <a16:creationId xmlns:a16="http://schemas.microsoft.com/office/drawing/2014/main" id="{2C4D02B5-C5EC-4151-9016-F6F5F84720E0}"/>
              </a:ext>
            </a:extLst>
          </p:cNvPr>
          <p:cNvSpPr txBox="1">
            <a:spLocks noGrp="1"/>
          </p:cNvSpPr>
          <p:nvPr>
            <p:ph idx="1"/>
          </p:nvPr>
        </p:nvSpPr>
        <p:spPr>
          <a:xfrm>
            <a:off x="457200" y="1600201"/>
            <a:ext cx="4495800" cy="830997"/>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r>
              <a:rPr lang="en-US" sz="2400" dirty="0"/>
              <a:t>Click the TouchWorks EHR LIVE icon.</a:t>
            </a:r>
          </a:p>
        </p:txBody>
      </p:sp>
      <p:sp>
        <p:nvSpPr>
          <p:cNvPr id="11" name="Content Placeholder 9">
            <a:extLst>
              <a:ext uri="{FF2B5EF4-FFF2-40B4-BE49-F238E27FC236}">
                <a16:creationId xmlns:a16="http://schemas.microsoft.com/office/drawing/2014/main" id="{72DE828D-A173-4BA6-B375-CFEE073EBFEC}"/>
              </a:ext>
            </a:extLst>
          </p:cNvPr>
          <p:cNvSpPr txBox="1">
            <a:spLocks/>
          </p:cNvSpPr>
          <p:nvPr/>
        </p:nvSpPr>
        <p:spPr>
          <a:xfrm>
            <a:off x="4648200" y="3260784"/>
            <a:ext cx="3352800" cy="2677656"/>
          </a:xfrm>
          <a:prstGeom prst="rect">
            <a:avLst/>
          </a:prstGeom>
          <a:solidFill>
            <a:schemeClr val="accent2">
              <a:lumMod val="20000"/>
              <a:lumOff val="80000"/>
            </a:schemeClr>
          </a:solidFill>
          <a:ln>
            <a:solidFill>
              <a:schemeClr val="accent1">
                <a:lumMod val="75000"/>
              </a:schemeClr>
            </a:solidFill>
          </a:ln>
        </p:spPr>
        <p:txBody>
          <a:bodyPr vert="horz" wrap="square" rtlCol="0">
            <a:sp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a:t>This is called the federation page. Log into ETSU domain again using your full email address and password.</a:t>
            </a:r>
          </a:p>
        </p:txBody>
      </p:sp>
    </p:spTree>
    <p:extLst>
      <p:ext uri="{BB962C8B-B14F-4D97-AF65-F5344CB8AC3E}">
        <p14:creationId xmlns:p14="http://schemas.microsoft.com/office/powerpoint/2010/main" val="1633875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52DFFDA4-5A44-4F22-A89D-E3E8A4ED811F}"/>
              </a:ext>
            </a:extLst>
          </p:cNvPr>
          <p:cNvSpPr txBox="1">
            <a:spLocks/>
          </p:cNvSpPr>
          <p:nvPr/>
        </p:nvSpPr>
        <p:spPr>
          <a:xfrm>
            <a:off x="711832" y="249834"/>
            <a:ext cx="6400800" cy="429075"/>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2400" dirty="0">
                <a:solidFill>
                  <a:srgbClr val="000099"/>
                </a:solidFill>
                <a:cs typeface="Calibri" panose="020F0502020204030204" pitchFamily="34" charset="0"/>
              </a:rPr>
              <a:t> Other Users’ Views</a:t>
            </a:r>
            <a:endParaRPr lang="en-US" sz="2400" dirty="0">
              <a:cs typeface="Calibri" panose="020F0502020204030204" pitchFamily="34" charset="0"/>
            </a:endParaRPr>
          </a:p>
        </p:txBody>
      </p:sp>
      <p:pic>
        <p:nvPicPr>
          <p:cNvPr id="5" name="Picture 4">
            <a:extLst>
              <a:ext uri="{FF2B5EF4-FFF2-40B4-BE49-F238E27FC236}">
                <a16:creationId xmlns:a16="http://schemas.microsoft.com/office/drawing/2014/main" id="{10F7019A-E00A-426A-B9EA-0F26CFFC8C79}"/>
              </a:ext>
            </a:extLst>
          </p:cNvPr>
          <p:cNvPicPr>
            <a:picLocks noChangeAspect="1"/>
          </p:cNvPicPr>
          <p:nvPr/>
        </p:nvPicPr>
        <p:blipFill>
          <a:blip r:embed="rId2"/>
          <a:stretch>
            <a:fillRect/>
          </a:stretch>
        </p:blipFill>
        <p:spPr>
          <a:xfrm>
            <a:off x="2627784" y="2499830"/>
            <a:ext cx="6158879" cy="3601844"/>
          </a:xfrm>
          <a:prstGeom prst="rect">
            <a:avLst/>
          </a:prstGeom>
        </p:spPr>
      </p:pic>
      <p:sp>
        <p:nvSpPr>
          <p:cNvPr id="6" name="Rectangle 5">
            <a:extLst>
              <a:ext uri="{FF2B5EF4-FFF2-40B4-BE49-F238E27FC236}">
                <a16:creationId xmlns:a16="http://schemas.microsoft.com/office/drawing/2014/main" id="{5283456E-7710-4999-89CA-F4C8D57F5EDC}"/>
              </a:ext>
            </a:extLst>
          </p:cNvPr>
          <p:cNvSpPr/>
          <p:nvPr/>
        </p:nvSpPr>
        <p:spPr>
          <a:xfrm>
            <a:off x="5105400" y="889166"/>
            <a:ext cx="3408103" cy="1384995"/>
          </a:xfrm>
          <a:prstGeom prst="rect">
            <a:avLst/>
          </a:prstGeom>
          <a:solidFill>
            <a:schemeClr val="accent2">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i="1" dirty="0">
              <a:solidFill>
                <a:schemeClr val="tx1"/>
              </a:solidFill>
              <a:latin typeface="Calibri" panose="020F0502020204030204" pitchFamily="34" charset="0"/>
              <a:cs typeface="Calibri" panose="020F0502020204030204" pitchFamily="34" charset="0"/>
            </a:endParaRPr>
          </a:p>
        </p:txBody>
      </p:sp>
      <p:sp>
        <p:nvSpPr>
          <p:cNvPr id="9" name="Text Placeholder 9">
            <a:extLst>
              <a:ext uri="{FF2B5EF4-FFF2-40B4-BE49-F238E27FC236}">
                <a16:creationId xmlns:a16="http://schemas.microsoft.com/office/drawing/2014/main" id="{BAAAF22F-BDB9-4318-9B54-D8C4173C5B00}"/>
              </a:ext>
            </a:extLst>
          </p:cNvPr>
          <p:cNvSpPr txBox="1">
            <a:spLocks/>
          </p:cNvSpPr>
          <p:nvPr/>
        </p:nvSpPr>
        <p:spPr>
          <a:xfrm>
            <a:off x="54748" y="588230"/>
            <a:ext cx="2720947" cy="6019936"/>
          </a:xfrm>
          <a:prstGeom prst="rect">
            <a:avLst/>
          </a:prstGeom>
        </p:spPr>
        <p:txBody>
          <a:bodyPr vert="horz" lIns="91440" tIns="45720" rIns="91440" bIns="45720" rtlCol="0" anchor="t">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Ability to see other user’s “My Active Tasks.”</a:t>
            </a:r>
          </a:p>
          <a:p>
            <a:r>
              <a:rPr lang="en-US" sz="1600" dirty="0">
                <a:latin typeface="Calibri" panose="020F0502020204030204" pitchFamily="34" charset="0"/>
                <a:cs typeface="Calibri" panose="020F0502020204030204" pitchFamily="34" charset="0"/>
              </a:rPr>
              <a:t>You can set up a view of your nurse’s tasks, your out-of-town colleagues, or your residents. </a:t>
            </a:r>
          </a:p>
          <a:p>
            <a:r>
              <a:rPr lang="en-US" sz="1600" dirty="0">
                <a:latin typeface="Calibri" panose="020F0502020204030204" pitchFamily="34" charset="0"/>
                <a:cs typeface="Calibri" panose="020F0502020204030204" pitchFamily="34" charset="0"/>
              </a:rPr>
              <a:t>In the example on the right, Dr. Provider Allscripts can also see and work the “My Active Tasks” of Monaco Briggs, and Amanda Livingston. </a:t>
            </a:r>
          </a:p>
          <a:p>
            <a:r>
              <a:rPr lang="en-US" sz="1600" dirty="0">
                <a:latin typeface="Calibri" panose="020F0502020204030204" pitchFamily="34" charset="0"/>
                <a:cs typeface="Calibri" panose="020F0502020204030204" pitchFamily="34" charset="0"/>
              </a:rPr>
              <a:t>These are only visible on the Inbox page. </a:t>
            </a:r>
          </a:p>
          <a:p>
            <a:endParaRPr lang="en-US" sz="160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3DA0070-A159-41CE-8356-4EEBB5159C34}"/>
              </a:ext>
            </a:extLst>
          </p:cNvPr>
          <p:cNvSpPr/>
          <p:nvPr/>
        </p:nvSpPr>
        <p:spPr>
          <a:xfrm>
            <a:off x="2451897" y="4069527"/>
            <a:ext cx="1344409" cy="45276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5CE69E5-6436-4D05-8F85-353307CF4812}"/>
              </a:ext>
            </a:extLst>
          </p:cNvPr>
          <p:cNvSpPr txBox="1"/>
          <p:nvPr/>
        </p:nvSpPr>
        <p:spPr>
          <a:xfrm>
            <a:off x="2627785" y="756326"/>
            <a:ext cx="2415459" cy="646331"/>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pPr marL="285750" indent="-285750">
              <a:buFont typeface="Courier New" panose="02070309020205020404" pitchFamily="49" charset="0"/>
              <a:buChar char="o"/>
            </a:pPr>
            <a:r>
              <a:rPr lang="en-US" i="1" dirty="0">
                <a:latin typeface="Calibri" panose="020F0502020204030204" pitchFamily="34" charset="0"/>
                <a:cs typeface="Calibri" panose="020F0502020204030204" pitchFamily="34" charset="0"/>
              </a:rPr>
              <a:t>Logged in as Provider Allscripts.</a:t>
            </a:r>
          </a:p>
        </p:txBody>
      </p:sp>
      <p:sp>
        <p:nvSpPr>
          <p:cNvPr id="12" name="Rectangle 11">
            <a:extLst>
              <a:ext uri="{FF2B5EF4-FFF2-40B4-BE49-F238E27FC236}">
                <a16:creationId xmlns:a16="http://schemas.microsoft.com/office/drawing/2014/main" id="{F36CADE9-A017-4B3B-AFF7-951BAACEA47E}"/>
              </a:ext>
            </a:extLst>
          </p:cNvPr>
          <p:cNvSpPr/>
          <p:nvPr/>
        </p:nvSpPr>
        <p:spPr>
          <a:xfrm flipV="1">
            <a:off x="3352799" y="5028780"/>
            <a:ext cx="1995931" cy="83862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18AED2CF-B4C7-4696-B483-76584C347985}"/>
              </a:ext>
            </a:extLst>
          </p:cNvPr>
          <p:cNvPicPr>
            <a:picLocks noChangeAspect="1"/>
          </p:cNvPicPr>
          <p:nvPr/>
        </p:nvPicPr>
        <p:blipFill>
          <a:blip r:embed="rId3"/>
          <a:stretch>
            <a:fillRect/>
          </a:stretch>
        </p:blipFill>
        <p:spPr>
          <a:xfrm>
            <a:off x="5517472" y="986688"/>
            <a:ext cx="2639783" cy="973357"/>
          </a:xfrm>
          <a:prstGeom prst="rect">
            <a:avLst/>
          </a:prstGeom>
        </p:spPr>
      </p:pic>
      <p:cxnSp>
        <p:nvCxnSpPr>
          <p:cNvPr id="14" name="Straight Arrow Connector 13">
            <a:extLst>
              <a:ext uri="{FF2B5EF4-FFF2-40B4-BE49-F238E27FC236}">
                <a16:creationId xmlns:a16="http://schemas.microsoft.com/office/drawing/2014/main" id="{28273F8B-2E9A-426E-9E57-9C9A8DA0086E}"/>
              </a:ext>
            </a:extLst>
          </p:cNvPr>
          <p:cNvCxnSpPr>
            <a:cxnSpLocks/>
          </p:cNvCxnSpPr>
          <p:nvPr/>
        </p:nvCxnSpPr>
        <p:spPr>
          <a:xfrm>
            <a:off x="1752600" y="4793275"/>
            <a:ext cx="1751011" cy="735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916F49-5887-4A10-9AA7-6132F0B1CC93}"/>
              </a:ext>
            </a:extLst>
          </p:cNvPr>
          <p:cNvCxnSpPr>
            <a:cxnSpLocks/>
          </p:cNvCxnSpPr>
          <p:nvPr/>
        </p:nvCxnSpPr>
        <p:spPr>
          <a:xfrm>
            <a:off x="4287915" y="776431"/>
            <a:ext cx="2722485" cy="3971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4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1040CB89-0E05-4AB4-9092-6414FA860B48}"/>
              </a:ext>
            </a:extLst>
          </p:cNvPr>
          <p:cNvSpPr txBox="1">
            <a:spLocks/>
          </p:cNvSpPr>
          <p:nvPr/>
        </p:nvSpPr>
        <p:spPr>
          <a:xfrm>
            <a:off x="711832" y="249834"/>
            <a:ext cx="6400800" cy="429075"/>
          </a:xfrm>
          <a:prstGeom prst="rect">
            <a:avLst/>
          </a:prstGeom>
        </p:spPr>
        <p:txBody>
          <a:bodyPr vert="horz" anchor="ctr">
            <a:normAutofit fontScale="625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a:solidFill>
                  <a:srgbClr val="000099"/>
                </a:solidFill>
              </a:rPr>
              <a:t> Setting up Other Users’ Views</a:t>
            </a:r>
            <a:endParaRPr lang="en-US" dirty="0"/>
          </a:p>
        </p:txBody>
      </p:sp>
      <p:pic>
        <p:nvPicPr>
          <p:cNvPr id="5" name="Picture 4">
            <a:extLst>
              <a:ext uri="{FF2B5EF4-FFF2-40B4-BE49-F238E27FC236}">
                <a16:creationId xmlns:a16="http://schemas.microsoft.com/office/drawing/2014/main" id="{D280A547-E46E-4704-9625-BD2839A752BE}"/>
              </a:ext>
            </a:extLst>
          </p:cNvPr>
          <p:cNvPicPr>
            <a:picLocks noChangeAspect="1"/>
          </p:cNvPicPr>
          <p:nvPr/>
        </p:nvPicPr>
        <p:blipFill>
          <a:blip r:embed="rId2"/>
          <a:stretch>
            <a:fillRect/>
          </a:stretch>
        </p:blipFill>
        <p:spPr>
          <a:xfrm>
            <a:off x="2819400" y="899254"/>
            <a:ext cx="5825971" cy="5605467"/>
          </a:xfrm>
          <a:prstGeom prst="rect">
            <a:avLst/>
          </a:prstGeom>
        </p:spPr>
      </p:pic>
      <p:sp>
        <p:nvSpPr>
          <p:cNvPr id="6" name="Text Placeholder 9">
            <a:extLst>
              <a:ext uri="{FF2B5EF4-FFF2-40B4-BE49-F238E27FC236}">
                <a16:creationId xmlns:a16="http://schemas.microsoft.com/office/drawing/2014/main" id="{FA56D25E-807F-4C4C-BF68-62F787C9E99B}"/>
              </a:ext>
            </a:extLst>
          </p:cNvPr>
          <p:cNvSpPr txBox="1">
            <a:spLocks/>
          </p:cNvSpPr>
          <p:nvPr/>
        </p:nvSpPr>
        <p:spPr>
          <a:xfrm>
            <a:off x="152400" y="678909"/>
            <a:ext cx="2438400" cy="1911891"/>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1800" dirty="0"/>
              <a:t>From the Site Map under Customization, you will choose </a:t>
            </a:r>
            <a:r>
              <a:rPr lang="en-US" sz="1800" i="1" dirty="0"/>
              <a:t>Tasks Views-Manage My</a:t>
            </a:r>
            <a:r>
              <a:rPr lang="en-US" sz="1800" dirty="0"/>
              <a:t>.</a:t>
            </a:r>
          </a:p>
          <a:p>
            <a:endParaRPr lang="en-US" dirty="0"/>
          </a:p>
          <a:p>
            <a:endParaRPr lang="en-US" dirty="0"/>
          </a:p>
          <a:p>
            <a:endParaRPr lang="en-US" dirty="0"/>
          </a:p>
        </p:txBody>
      </p:sp>
      <p:sp>
        <p:nvSpPr>
          <p:cNvPr id="7" name="Rectangle 6">
            <a:extLst>
              <a:ext uri="{FF2B5EF4-FFF2-40B4-BE49-F238E27FC236}">
                <a16:creationId xmlns:a16="http://schemas.microsoft.com/office/drawing/2014/main" id="{4D621D8E-F894-4D5B-9638-F3E0497FCBE0}"/>
              </a:ext>
            </a:extLst>
          </p:cNvPr>
          <p:cNvSpPr/>
          <p:nvPr/>
        </p:nvSpPr>
        <p:spPr>
          <a:xfrm>
            <a:off x="2802622" y="6162876"/>
            <a:ext cx="1367162" cy="39789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2B1CE5B-AC90-4E32-AA6D-610C1F5596FD}"/>
              </a:ext>
            </a:extLst>
          </p:cNvPr>
          <p:cNvCxnSpPr>
            <a:cxnSpLocks/>
          </p:cNvCxnSpPr>
          <p:nvPr/>
        </p:nvCxnSpPr>
        <p:spPr>
          <a:xfrm>
            <a:off x="1714244" y="2534520"/>
            <a:ext cx="2324356" cy="21706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722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D2B3729F-0EB6-450C-A8CE-062557224E4B}"/>
              </a:ext>
            </a:extLst>
          </p:cNvPr>
          <p:cNvSpPr txBox="1">
            <a:spLocks/>
          </p:cNvSpPr>
          <p:nvPr/>
        </p:nvSpPr>
        <p:spPr>
          <a:xfrm>
            <a:off x="711832" y="249834"/>
            <a:ext cx="6400800" cy="429075"/>
          </a:xfrm>
          <a:prstGeom prst="rect">
            <a:avLst/>
          </a:prstGeom>
        </p:spPr>
        <p:txBody>
          <a:bodyPr vert="horz" anchor="ctr">
            <a:normAutofit fontScale="625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a:solidFill>
                  <a:srgbClr val="000099"/>
                </a:solidFill>
              </a:rPr>
              <a:t> Tasks Views – Manage My</a:t>
            </a:r>
            <a:endParaRPr lang="en-US" dirty="0"/>
          </a:p>
        </p:txBody>
      </p:sp>
      <p:pic>
        <p:nvPicPr>
          <p:cNvPr id="6" name="Picture 5">
            <a:extLst>
              <a:ext uri="{FF2B5EF4-FFF2-40B4-BE49-F238E27FC236}">
                <a16:creationId xmlns:a16="http://schemas.microsoft.com/office/drawing/2014/main" id="{6BA3E326-0BB6-4DDC-B0DB-AB9CEFDD05E4}"/>
              </a:ext>
            </a:extLst>
          </p:cNvPr>
          <p:cNvPicPr>
            <a:picLocks noChangeAspect="1"/>
          </p:cNvPicPr>
          <p:nvPr/>
        </p:nvPicPr>
        <p:blipFill>
          <a:blip r:embed="rId2"/>
          <a:stretch>
            <a:fillRect/>
          </a:stretch>
        </p:blipFill>
        <p:spPr>
          <a:xfrm>
            <a:off x="381000" y="2035292"/>
            <a:ext cx="8098638" cy="4517908"/>
          </a:xfrm>
          <a:prstGeom prst="rect">
            <a:avLst/>
          </a:prstGeom>
        </p:spPr>
      </p:pic>
      <p:sp>
        <p:nvSpPr>
          <p:cNvPr id="7" name="TextBox 6">
            <a:extLst>
              <a:ext uri="{FF2B5EF4-FFF2-40B4-BE49-F238E27FC236}">
                <a16:creationId xmlns:a16="http://schemas.microsoft.com/office/drawing/2014/main" id="{EB0ED785-C177-40B9-816D-CBDA0EEB792D}"/>
              </a:ext>
            </a:extLst>
          </p:cNvPr>
          <p:cNvSpPr txBox="1"/>
          <p:nvPr/>
        </p:nvSpPr>
        <p:spPr>
          <a:xfrm>
            <a:off x="609600" y="756936"/>
            <a:ext cx="5867399" cy="1200329"/>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pPr marL="228600" indent="-228600">
              <a:buAutoNum type="arabicPeriod"/>
            </a:pPr>
            <a:r>
              <a:rPr lang="en-US" sz="1200" i="1" dirty="0"/>
              <a:t>Select the user you want to copy from. (Remember to search using magnifying glass.)</a:t>
            </a:r>
          </a:p>
          <a:p>
            <a:pPr marL="228600" indent="-228600">
              <a:buAutoNum type="arabicPeriod"/>
            </a:pPr>
            <a:r>
              <a:rPr lang="en-US" sz="1200" i="1" dirty="0"/>
              <a:t>Select which box you want to Copy.</a:t>
            </a:r>
          </a:p>
          <a:p>
            <a:pPr marL="228600" indent="-228600">
              <a:buAutoNum type="arabicPeriod"/>
            </a:pPr>
            <a:r>
              <a:rPr lang="en-US" sz="1200" i="1" dirty="0"/>
              <a:t>Select the &gt; arrow to add to your view. </a:t>
            </a:r>
          </a:p>
          <a:p>
            <a:pPr marL="228600" indent="-228600">
              <a:buAutoNum type="arabicPeriod"/>
            </a:pPr>
            <a:r>
              <a:rPr lang="en-US" sz="1200" i="1" dirty="0"/>
              <a:t>Teams go on the top section and “My Active Tasks” are assigned on the bottom section.</a:t>
            </a:r>
          </a:p>
          <a:p>
            <a:pPr marL="228600" indent="-228600">
              <a:buAutoNum type="arabicPeriod"/>
            </a:pPr>
            <a:r>
              <a:rPr lang="en-US" sz="1200" i="1" dirty="0"/>
              <a:t>Save </a:t>
            </a:r>
          </a:p>
          <a:p>
            <a:pPr marL="228600" indent="-228600">
              <a:buAutoNum type="arabicPeriod"/>
            </a:pPr>
            <a:endParaRPr lang="en-US" sz="1200" i="1" dirty="0"/>
          </a:p>
        </p:txBody>
      </p:sp>
    </p:spTree>
    <p:extLst>
      <p:ext uri="{BB962C8B-B14F-4D97-AF65-F5344CB8AC3E}">
        <p14:creationId xmlns:p14="http://schemas.microsoft.com/office/powerpoint/2010/main" val="755562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157E622B-0582-4B27-86EF-9E5B94CCB548}"/>
              </a:ext>
            </a:extLst>
          </p:cNvPr>
          <p:cNvSpPr txBox="1">
            <a:spLocks/>
          </p:cNvSpPr>
          <p:nvPr/>
        </p:nvSpPr>
        <p:spPr>
          <a:xfrm>
            <a:off x="711832" y="249834"/>
            <a:ext cx="6400800" cy="429075"/>
          </a:xfrm>
          <a:prstGeom prst="rect">
            <a:avLst/>
          </a:prstGeom>
        </p:spPr>
        <p:txBody>
          <a:bodyPr vert="horz" anchor="ctr">
            <a:normAutofit fontScale="625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a:solidFill>
                  <a:srgbClr val="000099"/>
                </a:solidFill>
              </a:rPr>
              <a:t> Inbox updated</a:t>
            </a:r>
            <a:endParaRPr lang="en-US" dirty="0"/>
          </a:p>
        </p:txBody>
      </p:sp>
      <p:pic>
        <p:nvPicPr>
          <p:cNvPr id="5" name="Picture 4">
            <a:extLst>
              <a:ext uri="{FF2B5EF4-FFF2-40B4-BE49-F238E27FC236}">
                <a16:creationId xmlns:a16="http://schemas.microsoft.com/office/drawing/2014/main" id="{B3127758-D571-4E8B-AD27-CE9334F18EA4}"/>
              </a:ext>
            </a:extLst>
          </p:cNvPr>
          <p:cNvPicPr>
            <a:picLocks noChangeAspect="1"/>
          </p:cNvPicPr>
          <p:nvPr/>
        </p:nvPicPr>
        <p:blipFill>
          <a:blip r:embed="rId2"/>
          <a:stretch>
            <a:fillRect/>
          </a:stretch>
        </p:blipFill>
        <p:spPr>
          <a:xfrm>
            <a:off x="2105478" y="1109838"/>
            <a:ext cx="6524282" cy="5131847"/>
          </a:xfrm>
          <a:prstGeom prst="rect">
            <a:avLst/>
          </a:prstGeom>
        </p:spPr>
      </p:pic>
      <p:sp>
        <p:nvSpPr>
          <p:cNvPr id="6" name="TextBox 5">
            <a:extLst>
              <a:ext uri="{FF2B5EF4-FFF2-40B4-BE49-F238E27FC236}">
                <a16:creationId xmlns:a16="http://schemas.microsoft.com/office/drawing/2014/main" id="{FA3EC94C-2CC0-4CBF-8633-692B354B6D32}"/>
              </a:ext>
            </a:extLst>
          </p:cNvPr>
          <p:cNvSpPr txBox="1"/>
          <p:nvPr/>
        </p:nvSpPr>
        <p:spPr>
          <a:xfrm>
            <a:off x="5181600" y="2594314"/>
            <a:ext cx="2129074" cy="2554545"/>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pPr marL="285750" indent="-285750">
              <a:buFont typeface="Courier New" panose="02070309020205020404" pitchFamily="49" charset="0"/>
              <a:buChar char="o"/>
            </a:pPr>
            <a:r>
              <a:rPr lang="en-US" sz="1600" i="1" dirty="0"/>
              <a:t>Use the checkmark-plus sign icon to start a new task from the Inbox page.</a:t>
            </a:r>
          </a:p>
          <a:p>
            <a:pPr marL="285750" indent="-285750">
              <a:buFont typeface="Courier New" panose="02070309020205020404" pitchFamily="49" charset="0"/>
              <a:buChar char="o"/>
            </a:pPr>
            <a:endParaRPr lang="en-US" sz="1600" i="1" dirty="0"/>
          </a:p>
          <a:p>
            <a:pPr marL="285750" indent="-285750">
              <a:buFont typeface="Courier New" panose="02070309020205020404" pitchFamily="49" charset="0"/>
              <a:buChar char="o"/>
            </a:pPr>
            <a:endParaRPr lang="en-US" sz="1600" i="1" dirty="0"/>
          </a:p>
          <a:p>
            <a:pPr marL="285750" indent="-285750">
              <a:buFont typeface="Courier New" panose="02070309020205020404" pitchFamily="49" charset="0"/>
              <a:buChar char="o"/>
            </a:pPr>
            <a:endParaRPr lang="en-US" sz="1600" i="1" dirty="0"/>
          </a:p>
          <a:p>
            <a:r>
              <a:rPr lang="en-US" sz="1600" i="1" dirty="0">
                <a:solidFill>
                  <a:srgbClr val="00B050"/>
                </a:solidFill>
              </a:rPr>
              <a:t>    </a:t>
            </a:r>
          </a:p>
          <a:p>
            <a:r>
              <a:rPr lang="en-US" sz="1600" i="1" dirty="0">
                <a:solidFill>
                  <a:srgbClr val="00B050"/>
                </a:solidFill>
              </a:rPr>
              <a:t>      Start new task</a:t>
            </a:r>
          </a:p>
        </p:txBody>
      </p:sp>
      <p:sp>
        <p:nvSpPr>
          <p:cNvPr id="7" name="Text Placeholder 9">
            <a:extLst>
              <a:ext uri="{FF2B5EF4-FFF2-40B4-BE49-F238E27FC236}">
                <a16:creationId xmlns:a16="http://schemas.microsoft.com/office/drawing/2014/main" id="{ABFE9509-B575-490C-9320-211901C6787E}"/>
              </a:ext>
            </a:extLst>
          </p:cNvPr>
          <p:cNvSpPr txBox="1">
            <a:spLocks/>
          </p:cNvSpPr>
          <p:nvPr/>
        </p:nvSpPr>
        <p:spPr>
          <a:xfrm>
            <a:off x="76199" y="813053"/>
            <a:ext cx="2095117" cy="2969949"/>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1600"/>
              <a:t>From my example, Dr. Provider Allscripts can now see the “My Active Tasks” of Dr. Pediatrician Allscripts.</a:t>
            </a:r>
          </a:p>
          <a:p>
            <a:endParaRPr lang="en-US" sz="1600"/>
          </a:p>
          <a:p>
            <a:endParaRPr lang="en-US" sz="1600" dirty="0"/>
          </a:p>
        </p:txBody>
      </p:sp>
      <p:cxnSp>
        <p:nvCxnSpPr>
          <p:cNvPr id="8" name="Straight Arrow Connector 7">
            <a:extLst>
              <a:ext uri="{FF2B5EF4-FFF2-40B4-BE49-F238E27FC236}">
                <a16:creationId xmlns:a16="http://schemas.microsoft.com/office/drawing/2014/main" id="{2FAE25D7-E9F8-4CD9-8048-93AF647FEAE5}"/>
              </a:ext>
            </a:extLst>
          </p:cNvPr>
          <p:cNvCxnSpPr>
            <a:cxnSpLocks/>
          </p:cNvCxnSpPr>
          <p:nvPr/>
        </p:nvCxnSpPr>
        <p:spPr>
          <a:xfrm>
            <a:off x="1295400" y="3124200"/>
            <a:ext cx="914400" cy="1828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B1D7A0A-08F8-4BAD-BAD0-A4AE4B33715C}"/>
              </a:ext>
            </a:extLst>
          </p:cNvPr>
          <p:cNvCxnSpPr>
            <a:cxnSpLocks/>
          </p:cNvCxnSpPr>
          <p:nvPr/>
        </p:nvCxnSpPr>
        <p:spPr>
          <a:xfrm flipH="1" flipV="1">
            <a:off x="5029200" y="1371600"/>
            <a:ext cx="533400" cy="1371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5483404-87E3-4D39-B27D-4ECC92C85D4F}"/>
              </a:ext>
            </a:extLst>
          </p:cNvPr>
          <p:cNvPicPr>
            <a:picLocks noChangeAspect="1"/>
          </p:cNvPicPr>
          <p:nvPr/>
        </p:nvPicPr>
        <p:blipFill>
          <a:blip r:embed="rId3"/>
          <a:stretch>
            <a:fillRect/>
          </a:stretch>
        </p:blipFill>
        <p:spPr>
          <a:xfrm>
            <a:off x="6096000" y="3672154"/>
            <a:ext cx="533400" cy="352425"/>
          </a:xfrm>
          <a:prstGeom prst="rect">
            <a:avLst/>
          </a:prstGeom>
        </p:spPr>
      </p:pic>
      <p:cxnSp>
        <p:nvCxnSpPr>
          <p:cNvPr id="18" name="Straight Arrow Connector 17">
            <a:extLst>
              <a:ext uri="{FF2B5EF4-FFF2-40B4-BE49-F238E27FC236}">
                <a16:creationId xmlns:a16="http://schemas.microsoft.com/office/drawing/2014/main" id="{0B16FCEA-DB4F-4EF4-B8E4-B4E17DA2C19D}"/>
              </a:ext>
            </a:extLst>
          </p:cNvPr>
          <p:cNvCxnSpPr>
            <a:cxnSpLocks/>
          </p:cNvCxnSpPr>
          <p:nvPr/>
        </p:nvCxnSpPr>
        <p:spPr>
          <a:xfrm flipH="1" flipV="1">
            <a:off x="6362700" y="4114800"/>
            <a:ext cx="1"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61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a:solidFill>
                  <a:srgbClr val="000099"/>
                </a:solidFill>
              </a:rPr>
              <a:t>Appointments</a:t>
            </a:r>
          </a:p>
        </p:txBody>
      </p:sp>
      <p:sp>
        <p:nvSpPr>
          <p:cNvPr id="5" name="TextBox 4"/>
          <p:cNvSpPr txBox="1"/>
          <p:nvPr/>
        </p:nvSpPr>
        <p:spPr>
          <a:xfrm>
            <a:off x="533399" y="5560156"/>
            <a:ext cx="80772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To see a patient’s appointments, click the appointments (looks like a calendar) icon and see past and future appointments that are scheduled with any provider in the MEAC/Family Medicine system</a:t>
            </a:r>
            <a:r>
              <a:rPr lang="en-US" dirty="0">
                <a:solidFill>
                  <a:schemeClr val="accent5">
                    <a:lumMod val="75000"/>
                  </a:schemeClr>
                </a:solidFill>
                <a:latin typeface="Arial" panose="020B0604020202020204" pitchFamily="34" charset="0"/>
                <a:cs typeface="Arial" panose="020B0604020202020204" pitchFamily="34" charset="0"/>
              </a:rPr>
              <a:t>.</a:t>
            </a:r>
          </a:p>
        </p:txBody>
      </p:sp>
      <p:sp>
        <p:nvSpPr>
          <p:cNvPr id="6" name="Rectangle 5"/>
          <p:cNvSpPr/>
          <p:nvPr/>
        </p:nvSpPr>
        <p:spPr>
          <a:xfrm>
            <a:off x="3200400" y="1066800"/>
            <a:ext cx="914400" cy="2286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53CD02D-DA79-45CD-AD3A-BE7CAE57D9D1}"/>
              </a:ext>
            </a:extLst>
          </p:cNvPr>
          <p:cNvPicPr>
            <a:picLocks noChangeAspect="1"/>
          </p:cNvPicPr>
          <p:nvPr/>
        </p:nvPicPr>
        <p:blipFill>
          <a:blip r:embed="rId2"/>
          <a:stretch>
            <a:fillRect/>
          </a:stretch>
        </p:blipFill>
        <p:spPr>
          <a:xfrm>
            <a:off x="6553200" y="1027112"/>
            <a:ext cx="1895475" cy="2211388"/>
          </a:xfrm>
          <a:prstGeom prst="rect">
            <a:avLst/>
          </a:prstGeom>
        </p:spPr>
      </p:pic>
      <p:pic>
        <p:nvPicPr>
          <p:cNvPr id="9" name="Picture 8">
            <a:extLst>
              <a:ext uri="{FF2B5EF4-FFF2-40B4-BE49-F238E27FC236}">
                <a16:creationId xmlns:a16="http://schemas.microsoft.com/office/drawing/2014/main" id="{98621F8C-5CC5-44C9-8D1F-34FBE7D5D4B4}"/>
              </a:ext>
            </a:extLst>
          </p:cNvPr>
          <p:cNvPicPr>
            <a:picLocks noChangeAspect="1"/>
          </p:cNvPicPr>
          <p:nvPr/>
        </p:nvPicPr>
        <p:blipFill>
          <a:blip r:embed="rId2"/>
          <a:stretch>
            <a:fillRect/>
          </a:stretch>
        </p:blipFill>
        <p:spPr>
          <a:xfrm>
            <a:off x="7848600" y="5838805"/>
            <a:ext cx="371475" cy="433388"/>
          </a:xfrm>
          <a:prstGeom prst="rect">
            <a:avLst/>
          </a:prstGeom>
        </p:spPr>
      </p:pic>
      <p:pic>
        <p:nvPicPr>
          <p:cNvPr id="11" name="Picture 10">
            <a:extLst>
              <a:ext uri="{FF2B5EF4-FFF2-40B4-BE49-F238E27FC236}">
                <a16:creationId xmlns:a16="http://schemas.microsoft.com/office/drawing/2014/main" id="{F9585BA0-9F13-429D-8832-8BB48799B92C}"/>
              </a:ext>
            </a:extLst>
          </p:cNvPr>
          <p:cNvPicPr>
            <a:picLocks noChangeAspect="1"/>
          </p:cNvPicPr>
          <p:nvPr/>
        </p:nvPicPr>
        <p:blipFill>
          <a:blip r:embed="rId3"/>
          <a:stretch>
            <a:fillRect/>
          </a:stretch>
        </p:blipFill>
        <p:spPr>
          <a:xfrm>
            <a:off x="381000" y="3988268"/>
            <a:ext cx="7789178" cy="1487921"/>
          </a:xfrm>
          <a:prstGeom prst="rect">
            <a:avLst/>
          </a:prstGeom>
        </p:spPr>
      </p:pic>
      <p:pic>
        <p:nvPicPr>
          <p:cNvPr id="13" name="Picture 12">
            <a:extLst>
              <a:ext uri="{FF2B5EF4-FFF2-40B4-BE49-F238E27FC236}">
                <a16:creationId xmlns:a16="http://schemas.microsoft.com/office/drawing/2014/main" id="{FA65340B-8DDC-41F6-A684-72E2B27C1470}"/>
              </a:ext>
            </a:extLst>
          </p:cNvPr>
          <p:cNvPicPr>
            <a:picLocks noChangeAspect="1"/>
          </p:cNvPicPr>
          <p:nvPr/>
        </p:nvPicPr>
        <p:blipFill>
          <a:blip r:embed="rId4"/>
          <a:stretch>
            <a:fillRect/>
          </a:stretch>
        </p:blipFill>
        <p:spPr>
          <a:xfrm>
            <a:off x="304800" y="1045866"/>
            <a:ext cx="6133047" cy="2921468"/>
          </a:xfrm>
          <a:prstGeom prst="rect">
            <a:avLst/>
          </a:prstGeom>
        </p:spPr>
      </p:pic>
      <p:cxnSp>
        <p:nvCxnSpPr>
          <p:cNvPr id="14" name="Straight Arrow Connector 13">
            <a:extLst>
              <a:ext uri="{FF2B5EF4-FFF2-40B4-BE49-F238E27FC236}">
                <a16:creationId xmlns:a16="http://schemas.microsoft.com/office/drawing/2014/main" id="{ED734451-2B36-4AC9-8283-44AA3E6806E2}"/>
              </a:ext>
            </a:extLst>
          </p:cNvPr>
          <p:cNvCxnSpPr/>
          <p:nvPr/>
        </p:nvCxnSpPr>
        <p:spPr>
          <a:xfrm flipH="1" flipV="1">
            <a:off x="8071384" y="4572000"/>
            <a:ext cx="304800" cy="40032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32CA0A8-6532-430C-9CC6-25D0DF1CB862}"/>
              </a:ext>
            </a:extLst>
          </p:cNvPr>
          <p:cNvCxnSpPr>
            <a:cxnSpLocks/>
          </p:cNvCxnSpPr>
          <p:nvPr/>
        </p:nvCxnSpPr>
        <p:spPr>
          <a:xfrm>
            <a:off x="5638800" y="1295400"/>
            <a:ext cx="381000" cy="3048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851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229600" cy="639762"/>
          </a:xfrm>
        </p:spPr>
        <p:txBody>
          <a:bodyPr>
            <a:normAutofit fontScale="90000"/>
          </a:bodyPr>
          <a:lstStyle/>
          <a:p>
            <a:r>
              <a:rPr lang="en-US" dirty="0">
                <a:solidFill>
                  <a:srgbClr val="000099"/>
                </a:solidFill>
              </a:rPr>
              <a:t>Quality Measures</a:t>
            </a:r>
          </a:p>
        </p:txBody>
      </p:sp>
      <p:sp>
        <p:nvSpPr>
          <p:cNvPr id="4" name="Rectangle 3"/>
          <p:cNvSpPr/>
          <p:nvPr/>
        </p:nvSpPr>
        <p:spPr>
          <a:xfrm>
            <a:off x="228600" y="1066800"/>
            <a:ext cx="8610600" cy="4862870"/>
          </a:xfrm>
          <a:prstGeom prst="rect">
            <a:avLst/>
          </a:prstGeom>
        </p:spPr>
        <p:txBody>
          <a:bodyPr wrap="square">
            <a:spAutoFit/>
          </a:bodyPr>
          <a:lstStyle/>
          <a:p>
            <a:pPr>
              <a:buFont typeface="Georgia" pitchFamily="18" charset="0"/>
              <a:buNone/>
            </a:pPr>
            <a:r>
              <a:rPr lang="en-US" sz="1400" dirty="0">
                <a:latin typeface="+mj-lt"/>
              </a:rPr>
              <a:t>As part of the Affordable Care Act, Medicare has developed the Shared Savings Program, which is a new approach to the delivery of healthcare. Congress created the SSP to facilitate coordination among providers to improve the quality of care and reduce unnecessary costs.  ETSU participates in the SSP through </a:t>
            </a:r>
            <a:r>
              <a:rPr lang="en-US" sz="1400" dirty="0" err="1">
                <a:latin typeface="+mj-lt"/>
              </a:rPr>
              <a:t>AnewCare</a:t>
            </a:r>
            <a:r>
              <a:rPr lang="en-US" sz="1400" dirty="0">
                <a:latin typeface="+mj-lt"/>
              </a:rPr>
              <a:t>, our Accountable Care Organization (ACO). </a:t>
            </a:r>
          </a:p>
          <a:p>
            <a:pPr>
              <a:buFont typeface="Georgia" pitchFamily="18" charset="0"/>
              <a:buNone/>
            </a:pPr>
            <a:endParaRPr lang="en-US" sz="1400" dirty="0">
              <a:latin typeface="+mj-lt"/>
            </a:endParaRPr>
          </a:p>
          <a:p>
            <a:pPr>
              <a:buFont typeface="Georgia" pitchFamily="18" charset="0"/>
              <a:buNone/>
            </a:pPr>
            <a:r>
              <a:rPr lang="en-US" sz="1400" dirty="0">
                <a:latin typeface="+mj-lt"/>
              </a:rPr>
              <a:t>Currently, this targets Medicare patients, and thus, predominantly affects our primary care offices; however, some elements also affect our specialists.  Through our participation in this program, our primary care residents will be </a:t>
            </a:r>
            <a:r>
              <a:rPr lang="en-US" sz="1400" u="sng" dirty="0">
                <a:latin typeface="+mj-lt"/>
              </a:rPr>
              <a:t>required</a:t>
            </a:r>
            <a:r>
              <a:rPr lang="en-US" sz="1400" dirty="0">
                <a:latin typeface="+mj-lt"/>
              </a:rPr>
              <a:t> to document certain items in the EHR in order to remain compliant. </a:t>
            </a:r>
          </a:p>
          <a:p>
            <a:pPr>
              <a:buFont typeface="Georgia" pitchFamily="18" charset="0"/>
              <a:buNone/>
            </a:pPr>
            <a:endParaRPr lang="en-US" sz="1600" dirty="0">
              <a:latin typeface="+mj-lt"/>
            </a:endParaRPr>
          </a:p>
          <a:p>
            <a:pPr>
              <a:buFont typeface="Georgia" pitchFamily="18" charset="0"/>
              <a:buNone/>
            </a:pPr>
            <a:r>
              <a:rPr lang="en-US" sz="1400" dirty="0">
                <a:latin typeface="+mj-lt"/>
              </a:rPr>
              <a:t>A few examples of the quality measures include:  </a:t>
            </a:r>
          </a:p>
          <a:p>
            <a:pPr>
              <a:buFont typeface="Georgia" pitchFamily="18" charset="0"/>
              <a:buNone/>
            </a:pPr>
            <a:endParaRPr lang="en-US" sz="1400" dirty="0">
              <a:latin typeface="+mj-lt"/>
            </a:endParaRPr>
          </a:p>
          <a:p>
            <a:pPr marL="285750" indent="-285750">
              <a:buFont typeface="Arial" panose="020B0604020202020204" pitchFamily="34" charset="0"/>
              <a:buChar char="•"/>
            </a:pPr>
            <a:r>
              <a:rPr lang="en-US" sz="1400" i="1" dirty="0">
                <a:latin typeface="+mj-lt"/>
              </a:rPr>
              <a:t>Tobacco screening and cessation education/medication</a:t>
            </a:r>
          </a:p>
          <a:p>
            <a:pPr marL="285750" indent="-285750">
              <a:buFont typeface="Arial" panose="020B0604020202020204" pitchFamily="34" charset="0"/>
              <a:buChar char="•"/>
            </a:pPr>
            <a:r>
              <a:rPr lang="en-US" sz="1400" i="1" dirty="0">
                <a:latin typeface="+mj-lt"/>
              </a:rPr>
              <a:t>Reconciling medications and allergies at </a:t>
            </a:r>
            <a:r>
              <a:rPr lang="en-US" sz="1400" i="1" u="sng" dirty="0">
                <a:latin typeface="+mj-lt"/>
              </a:rPr>
              <a:t>each</a:t>
            </a:r>
            <a:r>
              <a:rPr lang="en-US" sz="1400" i="1" dirty="0">
                <a:latin typeface="+mj-lt"/>
              </a:rPr>
              <a:t> visit</a:t>
            </a:r>
          </a:p>
          <a:p>
            <a:pPr marL="285750" indent="-285750">
              <a:buFont typeface="Arial" panose="020B0604020202020204" pitchFamily="34" charset="0"/>
              <a:buChar char="•"/>
            </a:pPr>
            <a:r>
              <a:rPr lang="en-US" sz="1400" i="1" dirty="0">
                <a:latin typeface="+mj-lt"/>
              </a:rPr>
              <a:t>Performing fall screening</a:t>
            </a:r>
          </a:p>
          <a:p>
            <a:pPr marL="285750" indent="-285750">
              <a:buFont typeface="Arial" panose="020B0604020202020204" pitchFamily="34" charset="0"/>
              <a:buChar char="•"/>
            </a:pPr>
            <a:r>
              <a:rPr lang="en-US" sz="1400" i="1" dirty="0">
                <a:latin typeface="+mj-lt"/>
              </a:rPr>
              <a:t>Flu and pneumonia vaccinations</a:t>
            </a:r>
          </a:p>
          <a:p>
            <a:pPr marL="285750" indent="-285750">
              <a:buFont typeface="Arial" panose="020B0604020202020204" pitchFamily="34" charset="0"/>
              <a:buChar char="•"/>
            </a:pPr>
            <a:r>
              <a:rPr lang="en-US" sz="1400" i="1" dirty="0">
                <a:latin typeface="+mj-lt"/>
              </a:rPr>
              <a:t>Appropriate cancer screening</a:t>
            </a:r>
          </a:p>
          <a:p>
            <a:pPr marL="285750" indent="-285750">
              <a:buFont typeface="Arial" panose="020B0604020202020204" pitchFamily="34" charset="0"/>
              <a:buChar char="•"/>
            </a:pPr>
            <a:r>
              <a:rPr lang="en-US" sz="1400" i="1" dirty="0">
                <a:latin typeface="+mj-lt"/>
              </a:rPr>
              <a:t>Depression screening and follow up</a:t>
            </a:r>
          </a:p>
          <a:p>
            <a:pPr marL="285750" indent="-285750">
              <a:buFont typeface="Arial" panose="020B0604020202020204" pitchFamily="34" charset="0"/>
              <a:buChar char="•"/>
            </a:pPr>
            <a:r>
              <a:rPr lang="en-US" sz="1400" i="1" dirty="0">
                <a:latin typeface="+mj-lt"/>
              </a:rPr>
              <a:t>Careful follow up of chronic conditions, such as diabetes, IVD, CAD and HTN</a:t>
            </a:r>
            <a:endParaRPr lang="en-US" sz="1400" dirty="0">
              <a:latin typeface="+mj-lt"/>
            </a:endParaRPr>
          </a:p>
          <a:p>
            <a:pPr>
              <a:buFont typeface="Georgia" pitchFamily="18" charset="0"/>
              <a:buNone/>
            </a:pPr>
            <a:endParaRPr lang="en-US" sz="1400" dirty="0">
              <a:latin typeface="+mj-lt"/>
            </a:endParaRPr>
          </a:p>
          <a:p>
            <a:pPr>
              <a:buFont typeface="Georgia" pitchFamily="18" charset="0"/>
              <a:buNone/>
            </a:pPr>
            <a:r>
              <a:rPr lang="en-US" sz="1400" dirty="0">
                <a:latin typeface="+mj-lt"/>
              </a:rPr>
              <a:t>For more information about the Quality Measures </a:t>
            </a:r>
            <a:r>
              <a:rPr lang="en-US" sz="1400">
                <a:latin typeface="+mj-lt"/>
              </a:rPr>
              <a:t>and Population Health, </a:t>
            </a:r>
            <a:r>
              <a:rPr lang="en-US" sz="1400" dirty="0">
                <a:latin typeface="+mj-lt"/>
              </a:rPr>
              <a:t>please visit our website: </a:t>
            </a:r>
            <a:r>
              <a:rPr lang="en-US" sz="1400" dirty="0">
                <a:latin typeface="+mj-lt"/>
                <a:hlinkClick r:id="rId2"/>
              </a:rPr>
              <a:t>https://www.quillenphysiciansehr.com/populationhealth.html</a:t>
            </a:r>
            <a:endParaRPr lang="en-US" sz="1400" dirty="0">
              <a:latin typeface="+mj-lt"/>
            </a:endParaRPr>
          </a:p>
        </p:txBody>
      </p:sp>
    </p:spTree>
    <p:extLst>
      <p:ext uri="{BB962C8B-B14F-4D97-AF65-F5344CB8AC3E}">
        <p14:creationId xmlns:p14="http://schemas.microsoft.com/office/powerpoint/2010/main" val="3006504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a:solidFill>
                  <a:schemeClr val="tx1"/>
                </a:solidFill>
              </a:rPr>
              <a:t>Takeaways</a:t>
            </a:r>
          </a:p>
        </p:txBody>
      </p:sp>
      <p:sp>
        <p:nvSpPr>
          <p:cNvPr id="3" name="Content Placeholder 2"/>
          <p:cNvSpPr>
            <a:spLocks noGrp="1"/>
          </p:cNvSpPr>
          <p:nvPr>
            <p:ph idx="1"/>
          </p:nvPr>
        </p:nvSpPr>
        <p:spPr>
          <a:xfrm>
            <a:off x="228600" y="838200"/>
            <a:ext cx="8686800" cy="5791200"/>
          </a:xfrm>
          <a:solidFill>
            <a:srgbClr val="000099">
              <a:alpha val="15000"/>
            </a:srgbClr>
          </a:solidFill>
        </p:spPr>
        <p:txBody>
          <a:bodyPr>
            <a:normAutofit/>
          </a:bodyPr>
          <a:lstStyle/>
          <a:p>
            <a:pPr>
              <a:lnSpc>
                <a:spcPct val="150000"/>
              </a:lnSpc>
              <a:spcBef>
                <a:spcPts val="600"/>
              </a:spcBef>
            </a:pPr>
            <a:r>
              <a:rPr lang="en-US" sz="1900" dirty="0">
                <a:solidFill>
                  <a:schemeClr val="tx1">
                    <a:lumMod val="75000"/>
                  </a:schemeClr>
                </a:solidFill>
                <a:latin typeface="Arial" panose="020B0604020202020204" pitchFamily="34" charset="0"/>
                <a:cs typeface="Arial" panose="020B0604020202020204" pitchFamily="34" charset="0"/>
              </a:rPr>
              <a:t>Drop-down lists are populated by searching for users. If a user is NOT in your drop-down list, click the         button next to the search field and search by last name.  </a:t>
            </a:r>
          </a:p>
          <a:p>
            <a:pPr>
              <a:lnSpc>
                <a:spcPct val="150000"/>
              </a:lnSpc>
              <a:spcBef>
                <a:spcPts val="600"/>
              </a:spcBef>
            </a:pPr>
            <a:r>
              <a:rPr lang="en-US" sz="1900" dirty="0">
                <a:solidFill>
                  <a:schemeClr val="tx1">
                    <a:lumMod val="75000"/>
                  </a:schemeClr>
                </a:solidFill>
                <a:latin typeface="Arial" panose="020B0604020202020204" pitchFamily="34" charset="0"/>
                <a:cs typeface="Arial" panose="020B0604020202020204" pitchFamily="34" charset="0"/>
              </a:rPr>
              <a:t>Right-clicking on an item will often give you more menu options.  </a:t>
            </a:r>
          </a:p>
          <a:p>
            <a:pPr>
              <a:lnSpc>
                <a:spcPct val="150000"/>
              </a:lnSpc>
              <a:spcBef>
                <a:spcPts val="600"/>
              </a:spcBef>
            </a:pPr>
            <a:r>
              <a:rPr lang="en-US" sz="1900" b="1" dirty="0">
                <a:solidFill>
                  <a:schemeClr val="tx1">
                    <a:lumMod val="75000"/>
                  </a:schemeClr>
                </a:solidFill>
                <a:latin typeface="Arial" panose="020B0604020202020204" pitchFamily="34" charset="0"/>
                <a:cs typeface="Arial" panose="020B0604020202020204" pitchFamily="34" charset="0"/>
              </a:rPr>
              <a:t>Double click</a:t>
            </a:r>
            <a:r>
              <a:rPr lang="en-US" sz="1900" dirty="0">
                <a:solidFill>
                  <a:schemeClr val="tx1">
                    <a:lumMod val="75000"/>
                  </a:schemeClr>
                </a:solidFill>
                <a:latin typeface="Arial" panose="020B0604020202020204" pitchFamily="34" charset="0"/>
                <a:cs typeface="Arial" panose="020B0604020202020204" pitchFamily="34" charset="0"/>
              </a:rPr>
              <a:t> on the patient’s name from the Schedule before starting your note. </a:t>
            </a:r>
          </a:p>
          <a:p>
            <a:pPr>
              <a:lnSpc>
                <a:spcPct val="150000"/>
              </a:lnSpc>
              <a:spcBef>
                <a:spcPts val="600"/>
              </a:spcBef>
            </a:pPr>
            <a:r>
              <a:rPr lang="en-US" sz="2000" dirty="0">
                <a:latin typeface="Arial" panose="020B0604020202020204" pitchFamily="34" charset="0"/>
                <a:cs typeface="Arial" panose="020B0604020202020204" pitchFamily="34" charset="0"/>
              </a:rPr>
              <a:t>Make sure you check your tasks and worklist EVERY time you log into the system and as often as required by your clinic.</a:t>
            </a:r>
          </a:p>
          <a:p>
            <a:pPr>
              <a:lnSpc>
                <a:spcPct val="150000"/>
              </a:lnSpc>
              <a:spcBef>
                <a:spcPts val="600"/>
              </a:spcBef>
            </a:pPr>
            <a:r>
              <a:rPr lang="en-US" sz="2000" b="1" dirty="0">
                <a:latin typeface="Arial" panose="020B0604020202020204" pitchFamily="34" charset="0"/>
                <a:cs typeface="Arial" panose="020B0604020202020204" pitchFamily="34" charset="0"/>
              </a:rPr>
              <a:t>Commit, Commit, Commit</a:t>
            </a:r>
            <a:r>
              <a:rPr lang="en-US" sz="2000" dirty="0">
                <a:latin typeface="Arial" panose="020B0604020202020204" pitchFamily="34" charset="0"/>
                <a:cs typeface="Arial" panose="020B0604020202020204" pitchFamily="34" charset="0"/>
              </a:rPr>
              <a:t>.  Make sure to commit and/or save OFTEN!  When saving in a note, save at least after each section. </a:t>
            </a:r>
          </a:p>
          <a:p>
            <a:pPr>
              <a:lnSpc>
                <a:spcPct val="150000"/>
              </a:lnSpc>
              <a:spcBef>
                <a:spcPts val="600"/>
              </a:spcBef>
            </a:pPr>
            <a:endParaRPr lang="en-US" sz="2000" dirty="0">
              <a:latin typeface="Arial" panose="020B0604020202020204" pitchFamily="34" charset="0"/>
              <a:cs typeface="Arial" panose="020B0604020202020204" pitchFamily="34" charset="0"/>
            </a:endParaRPr>
          </a:p>
          <a:p>
            <a:pPr>
              <a:lnSpc>
                <a:spcPct val="150000"/>
              </a:lnSpc>
              <a:spcBef>
                <a:spcPts val="600"/>
              </a:spcBef>
            </a:pPr>
            <a:endParaRPr lang="en-US" sz="1900" dirty="0">
              <a:solidFill>
                <a:schemeClr val="tx1">
                  <a:lumMod val="75000"/>
                </a:schemeClr>
              </a:solidFill>
              <a:latin typeface="Arial" panose="020B0604020202020204" pitchFamily="34" charset="0"/>
              <a:cs typeface="Arial" panose="020B0604020202020204" pitchFamily="34" charset="0"/>
            </a:endParaRPr>
          </a:p>
          <a:p>
            <a:pPr>
              <a:lnSpc>
                <a:spcPct val="150000"/>
              </a:lnSpc>
              <a:spcBef>
                <a:spcPts val="600"/>
              </a:spcBef>
            </a:pPr>
            <a:endParaRPr lang="en-US" sz="1600" dirty="0">
              <a:solidFill>
                <a:schemeClr val="accent5">
                  <a:lumMod val="75000"/>
                </a:schemeClr>
              </a:solidFill>
              <a:latin typeface="+mj-lt"/>
            </a:endParaRPr>
          </a:p>
        </p:txBody>
      </p:sp>
      <p:pic>
        <p:nvPicPr>
          <p:cNvPr id="4" name="Picture 3"/>
          <p:cNvPicPr>
            <a:picLocks noChangeAspect="1"/>
          </p:cNvPicPr>
          <p:nvPr/>
        </p:nvPicPr>
        <p:blipFill>
          <a:blip r:embed="rId2"/>
          <a:stretch>
            <a:fillRect/>
          </a:stretch>
        </p:blipFill>
        <p:spPr>
          <a:xfrm>
            <a:off x="4038600" y="1393304"/>
            <a:ext cx="304800" cy="385010"/>
          </a:xfrm>
          <a:prstGeom prst="rect">
            <a:avLst/>
          </a:prstGeom>
        </p:spPr>
      </p:pic>
    </p:spTree>
    <p:extLst>
      <p:ext uri="{BB962C8B-B14F-4D97-AF65-F5344CB8AC3E}">
        <p14:creationId xmlns:p14="http://schemas.microsoft.com/office/powerpoint/2010/main" val="3445556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solidFill>
                  <a:srgbClr val="000099"/>
                </a:solidFill>
              </a:rPr>
              <a:t>Remote Access</a:t>
            </a:r>
          </a:p>
        </p:txBody>
      </p:sp>
      <p:sp>
        <p:nvSpPr>
          <p:cNvPr id="3" name="Content Placeholder 2"/>
          <p:cNvSpPr>
            <a:spLocks noGrp="1"/>
          </p:cNvSpPr>
          <p:nvPr>
            <p:ph idx="1"/>
          </p:nvPr>
        </p:nvSpPr>
        <p:spPr>
          <a:xfrm>
            <a:off x="190500" y="1219200"/>
            <a:ext cx="8724900" cy="5105400"/>
          </a:xfrm>
        </p:spPr>
        <p:txBody>
          <a:bodyPr>
            <a:normAutofit/>
          </a:bodyPr>
          <a:lstStyle/>
          <a:p>
            <a:r>
              <a:rPr lang="en-US" dirty="0">
                <a:latin typeface="Arial" panose="020B0604020202020204" pitchFamily="34" charset="0"/>
                <a:cs typeface="Arial" panose="020B0604020202020204" pitchFamily="34" charset="0"/>
              </a:rPr>
              <a:t>To log in from anywhere not in clinic or on a personal device:  </a:t>
            </a:r>
          </a:p>
          <a:p>
            <a:pPr lvl="1"/>
            <a:r>
              <a:rPr lang="en-US" dirty="0">
                <a:latin typeface="Arial" panose="020B0604020202020204" pitchFamily="34" charset="0"/>
                <a:cs typeface="Arial" panose="020B0604020202020204" pitchFamily="34" charset="0"/>
              </a:rPr>
              <a:t>Download Citrix Workspace (</a:t>
            </a:r>
            <a:r>
              <a:rPr lang="en-US" dirty="0">
                <a:hlinkClick r:id="rId2"/>
              </a:rPr>
              <a:t>https://www.citrix.com/downloads/workspace-app/</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ETSU Health devices will have Citrix installed.</a:t>
            </a:r>
          </a:p>
          <a:p>
            <a:pPr lvl="1"/>
            <a:r>
              <a:rPr lang="en-US" dirty="0">
                <a:latin typeface="Arial" panose="020B0604020202020204" pitchFamily="34" charset="0"/>
                <a:cs typeface="Arial" panose="020B0604020202020204" pitchFamily="34" charset="0"/>
              </a:rPr>
              <a:t>Open your browser (Chrome, Internet Explorer, Safari) and type in the following:  </a:t>
            </a:r>
            <a:r>
              <a:rPr lang="en-US" u="sng" dirty="0">
                <a:latin typeface="Arial" panose="020B0604020202020204" pitchFamily="34" charset="0"/>
                <a:cs typeface="Arial" panose="020B0604020202020204" pitchFamily="34" charset="0"/>
              </a:rPr>
              <a:t>https://mea.allscriptscloud.com</a:t>
            </a:r>
          </a:p>
          <a:p>
            <a:pPr marL="585216" lvl="1" indent="0">
              <a:buNone/>
            </a:pPr>
            <a:endParaRPr lang="en-US" dirty="0">
              <a:latin typeface="Arial" panose="020B0604020202020204" pitchFamily="34" charset="0"/>
              <a:cs typeface="Arial" panose="020B0604020202020204" pitchFamily="34" charset="0"/>
            </a:endParaRPr>
          </a:p>
          <a:p>
            <a:pPr marL="585216" lvl="1" indent="0">
              <a:buNone/>
            </a:pPr>
            <a:r>
              <a:rPr lang="en-US" sz="1900" dirty="0">
                <a:latin typeface="Arial" panose="020B0604020202020204" pitchFamily="34" charset="0"/>
                <a:cs typeface="Arial" panose="020B0604020202020204" pitchFamily="34" charset="0"/>
              </a:rPr>
              <a:t>Call the Helpdesk 423-282-6122, Option 1 for assistance.</a:t>
            </a:r>
          </a:p>
          <a:p>
            <a:pPr marL="585216" lvl="1" indent="0">
              <a:buNone/>
            </a:pPr>
            <a:r>
              <a:rPr lang="en-US" sz="1900" dirty="0">
                <a:latin typeface="Arial" panose="020B0604020202020204" pitchFamily="34" charset="0"/>
                <a:cs typeface="Arial" panose="020B0604020202020204" pitchFamily="34" charset="0"/>
              </a:rPr>
              <a:t>Troubleshooting tips and instructions for installing Allscripts on your tablet/phone are available on our website at </a:t>
            </a:r>
            <a:r>
              <a:rPr lang="en-US" sz="1900" dirty="0">
                <a:latin typeface="Arial" panose="020B0604020202020204" pitchFamily="34" charset="0"/>
                <a:cs typeface="Arial" panose="020B0604020202020204" pitchFamily="34" charset="0"/>
                <a:hlinkClick r:id="rId3"/>
              </a:rPr>
              <a:t>www.quillenphysiciansehr.com</a:t>
            </a:r>
            <a:r>
              <a:rPr lang="en-US"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5596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99"/>
                </a:solidFill>
              </a:rPr>
              <a:t>Quillen ETSU Physicians Clinics</a:t>
            </a:r>
          </a:p>
        </p:txBody>
      </p:sp>
      <p:sp>
        <p:nvSpPr>
          <p:cNvPr id="3" name="Content Placeholder 2"/>
          <p:cNvSpPr>
            <a:spLocks noGrp="1"/>
          </p:cNvSpPr>
          <p:nvPr>
            <p:ph idx="1"/>
          </p:nvPr>
        </p:nvSpPr>
        <p:spPr>
          <a:xfrm>
            <a:off x="457200" y="1447800"/>
            <a:ext cx="8229600" cy="5013960"/>
          </a:xfrm>
        </p:spPr>
        <p:txBody>
          <a:bodyPr>
            <a:normAutofit fontScale="85000" lnSpcReduction="20000"/>
          </a:bodyPr>
          <a:lstStyle/>
          <a:p>
            <a:r>
              <a:rPr lang="en-US" sz="2400" dirty="0">
                <a:latin typeface="Arial" panose="020B0604020202020204" pitchFamily="34" charset="0"/>
                <a:cs typeface="Arial" panose="020B0604020202020204" pitchFamily="34" charset="0"/>
              </a:rPr>
              <a:t>Internal Medicine – Johnson City &amp; Kingsport</a:t>
            </a:r>
          </a:p>
          <a:p>
            <a:r>
              <a:rPr lang="en-US" sz="2400" dirty="0">
                <a:latin typeface="Arial" panose="020B0604020202020204" pitchFamily="34" charset="0"/>
                <a:cs typeface="Arial" panose="020B0604020202020204" pitchFamily="34" charset="0"/>
              </a:rPr>
              <a:t>Infectious Disease </a:t>
            </a:r>
          </a:p>
          <a:p>
            <a:r>
              <a:rPr lang="en-US" sz="2400" dirty="0">
                <a:latin typeface="Arial" panose="020B0604020202020204" pitchFamily="34" charset="0"/>
                <a:cs typeface="Arial" panose="020B0604020202020204" pitchFamily="34" charset="0"/>
              </a:rPr>
              <a:t>Surgery</a:t>
            </a:r>
          </a:p>
          <a:p>
            <a:r>
              <a:rPr lang="en-US" sz="2400" dirty="0">
                <a:latin typeface="Arial" panose="020B0604020202020204" pitchFamily="34" charset="0"/>
                <a:cs typeface="Arial" panose="020B0604020202020204" pitchFamily="34" charset="0"/>
              </a:rPr>
              <a:t>OB-GYN – Johnson City &amp; Elizabethton</a:t>
            </a:r>
          </a:p>
          <a:p>
            <a:r>
              <a:rPr lang="en-US" sz="2400" dirty="0">
                <a:latin typeface="Arial" panose="020B0604020202020204" pitchFamily="34" charset="0"/>
                <a:cs typeface="Arial" panose="020B0604020202020204" pitchFamily="34" charset="0"/>
              </a:rPr>
              <a:t>Pediatrics</a:t>
            </a:r>
          </a:p>
          <a:p>
            <a:r>
              <a:rPr lang="en-US" sz="2400" dirty="0">
                <a:latin typeface="Arial" panose="020B0604020202020204" pitchFamily="34" charset="0"/>
                <a:cs typeface="Arial" panose="020B0604020202020204" pitchFamily="34" charset="0"/>
              </a:rPr>
              <a:t>Genetics</a:t>
            </a:r>
          </a:p>
          <a:p>
            <a:r>
              <a:rPr lang="en-US" sz="2400" dirty="0">
                <a:latin typeface="Arial" panose="020B0604020202020204" pitchFamily="34" charset="0"/>
                <a:cs typeface="Arial" panose="020B0604020202020204" pitchFamily="34" charset="0"/>
              </a:rPr>
              <a:t>Cardiology</a:t>
            </a:r>
          </a:p>
          <a:p>
            <a:r>
              <a:rPr lang="en-US" sz="2400" dirty="0">
                <a:latin typeface="Arial" panose="020B0604020202020204" pitchFamily="34" charset="0"/>
                <a:cs typeface="Arial" panose="020B0604020202020204" pitchFamily="34" charset="0"/>
              </a:rPr>
              <a:t>Endocrinology</a:t>
            </a:r>
          </a:p>
          <a:p>
            <a:r>
              <a:rPr lang="en-US" sz="2400" dirty="0">
                <a:latin typeface="Arial" panose="020B0604020202020204" pitchFamily="34" charset="0"/>
                <a:cs typeface="Arial" panose="020B0604020202020204" pitchFamily="34" charset="0"/>
              </a:rPr>
              <a:t>Fertility</a:t>
            </a:r>
          </a:p>
          <a:p>
            <a:r>
              <a:rPr lang="en-US" sz="2400" dirty="0">
                <a:latin typeface="Arial" panose="020B0604020202020204" pitchFamily="34" charset="0"/>
                <a:cs typeface="Arial" panose="020B0604020202020204" pitchFamily="34" charset="0"/>
              </a:rPr>
              <a:t>Rheumatology</a:t>
            </a:r>
          </a:p>
          <a:p>
            <a:r>
              <a:rPr lang="en-US" sz="2400" dirty="0">
                <a:latin typeface="Arial" panose="020B0604020202020204" pitchFamily="34" charset="0"/>
                <a:cs typeface="Arial" panose="020B0604020202020204" pitchFamily="34" charset="0"/>
              </a:rPr>
              <a:t>Hematology</a:t>
            </a:r>
          </a:p>
          <a:p>
            <a:r>
              <a:rPr lang="en-US" sz="2400" dirty="0">
                <a:latin typeface="Arial" panose="020B0604020202020204" pitchFamily="34" charset="0"/>
                <a:cs typeface="Arial" panose="020B0604020202020204" pitchFamily="34" charset="0"/>
              </a:rPr>
              <a:t>Psychiatry</a:t>
            </a:r>
          </a:p>
          <a:p>
            <a:r>
              <a:rPr lang="en-US" sz="2400" dirty="0">
                <a:latin typeface="Arial" panose="020B0604020202020204" pitchFamily="34" charset="0"/>
                <a:cs typeface="Arial" panose="020B0604020202020204" pitchFamily="34" charset="0"/>
              </a:rPr>
              <a:t>Osteoporosis</a:t>
            </a:r>
          </a:p>
          <a:p>
            <a:r>
              <a:rPr lang="en-US" sz="2400" dirty="0">
                <a:latin typeface="Arial" panose="020B0604020202020204" pitchFamily="34" charset="0"/>
                <a:cs typeface="Arial" panose="020B0604020202020204" pitchFamily="34" charset="0"/>
              </a:rPr>
              <a:t>Sports Medicine at BucSports</a:t>
            </a:r>
          </a:p>
          <a:p>
            <a:r>
              <a:rPr lang="en-US" sz="2400" dirty="0">
                <a:latin typeface="Arial" panose="020B0604020202020204" pitchFamily="34" charset="0"/>
                <a:cs typeface="Arial" panose="020B0604020202020204" pitchFamily="34" charset="0"/>
              </a:rPr>
              <a:t>Family Medicine – Johnson City, Bristol &amp; Kingsport</a:t>
            </a:r>
          </a:p>
        </p:txBody>
      </p:sp>
    </p:spTree>
    <p:extLst>
      <p:ext uri="{BB962C8B-B14F-4D97-AF65-F5344CB8AC3E}">
        <p14:creationId xmlns:p14="http://schemas.microsoft.com/office/powerpoint/2010/main" val="837987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99"/>
                </a:solidFill>
              </a:rPr>
              <a:t>ETSU Health Clinics</a:t>
            </a:r>
          </a:p>
        </p:txBody>
      </p:sp>
      <p:sp>
        <p:nvSpPr>
          <p:cNvPr id="3" name="Content Placeholder 2"/>
          <p:cNvSpPr>
            <a:spLocks noGrp="1"/>
          </p:cNvSpPr>
          <p:nvPr>
            <p:ph idx="1"/>
          </p:nvPr>
        </p:nvSpPr>
        <p:spPr>
          <a:xfrm>
            <a:off x="457200" y="1447800"/>
            <a:ext cx="8229600" cy="5013960"/>
          </a:xfrm>
        </p:spPr>
        <p:txBody>
          <a:bodyPr>
            <a:normAutofit/>
          </a:bodyPr>
          <a:lstStyle/>
          <a:p>
            <a:r>
              <a:rPr lang="en-US" sz="2400" dirty="0">
                <a:latin typeface="Arial" panose="020B0604020202020204" pitchFamily="34" charset="0"/>
                <a:cs typeface="Arial" panose="020B0604020202020204" pitchFamily="34" charset="0"/>
              </a:rPr>
              <a:t>Speech Language Pathology at the Nave Center</a:t>
            </a:r>
          </a:p>
          <a:p>
            <a:r>
              <a:rPr lang="en-US" sz="2400" dirty="0">
                <a:latin typeface="Arial" panose="020B0604020202020204" pitchFamily="34" charset="0"/>
                <a:cs typeface="Arial" panose="020B0604020202020204" pitchFamily="34" charset="0"/>
              </a:rPr>
              <a:t>Audiology at the Nave Center</a:t>
            </a:r>
          </a:p>
          <a:p>
            <a:r>
              <a:rPr lang="en-US" sz="2400" dirty="0">
                <a:latin typeface="Arial" panose="020B0604020202020204" pitchFamily="34" charset="0"/>
                <a:cs typeface="Arial" panose="020B0604020202020204" pitchFamily="34" charset="0"/>
              </a:rPr>
              <a:t>Gary E. </a:t>
            </a:r>
            <a:r>
              <a:rPr lang="en-US" sz="2400" dirty="0" err="1">
                <a:latin typeface="Arial" panose="020B0604020202020204" pitchFamily="34" charset="0"/>
                <a:cs typeface="Arial" panose="020B0604020202020204" pitchFamily="34" charset="0"/>
              </a:rPr>
              <a:t>Shealy</a:t>
            </a:r>
            <a:r>
              <a:rPr lang="en-US" sz="2400" dirty="0">
                <a:latin typeface="Arial" panose="020B0604020202020204" pitchFamily="34" charset="0"/>
                <a:cs typeface="Arial" panose="020B0604020202020204" pitchFamily="34" charset="0"/>
              </a:rPr>
              <a:t> Memorial ALS Clinic</a:t>
            </a:r>
          </a:p>
          <a:p>
            <a:r>
              <a:rPr lang="en-US" sz="2400" dirty="0">
                <a:latin typeface="Arial" panose="020B0604020202020204" pitchFamily="34" charset="0"/>
                <a:cs typeface="Arial" panose="020B0604020202020204" pitchFamily="34" charset="0"/>
              </a:rPr>
              <a:t>NICU Follow-up Clinic at ETSU Pediatrics</a:t>
            </a:r>
          </a:p>
        </p:txBody>
      </p:sp>
    </p:spTree>
    <p:extLst>
      <p:ext uri="{BB962C8B-B14F-4D97-AF65-F5344CB8AC3E}">
        <p14:creationId xmlns:p14="http://schemas.microsoft.com/office/powerpoint/2010/main" val="69433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solidFill>
                  <a:srgbClr val="000099"/>
                </a:solidFill>
              </a:rPr>
              <a:t>My Current Session</a:t>
            </a:r>
          </a:p>
        </p:txBody>
      </p:sp>
      <p:sp>
        <p:nvSpPr>
          <p:cNvPr id="10" name="Content Placeholder 9">
            <a:extLst>
              <a:ext uri="{FF2B5EF4-FFF2-40B4-BE49-F238E27FC236}">
                <a16:creationId xmlns:a16="http://schemas.microsoft.com/office/drawing/2014/main" id="{2C4D02B5-C5EC-4151-9016-F6F5F84720E0}"/>
              </a:ext>
            </a:extLst>
          </p:cNvPr>
          <p:cNvSpPr txBox="1">
            <a:spLocks noGrp="1"/>
          </p:cNvSpPr>
          <p:nvPr>
            <p:ph idx="1"/>
          </p:nvPr>
        </p:nvSpPr>
        <p:spPr>
          <a:xfrm>
            <a:off x="420370" y="1146821"/>
            <a:ext cx="7772400" cy="904863"/>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r>
              <a:rPr lang="en-US" sz="2400" dirty="0"/>
              <a:t>Always log into the correct site or location. </a:t>
            </a:r>
          </a:p>
          <a:p>
            <a:r>
              <a:rPr lang="en-US" sz="2400" dirty="0"/>
              <a:t>You MUST select the correct location.	</a:t>
            </a:r>
          </a:p>
        </p:txBody>
      </p:sp>
      <p:cxnSp>
        <p:nvCxnSpPr>
          <p:cNvPr id="14" name="Straight Arrow Connector 13">
            <a:extLst>
              <a:ext uri="{FF2B5EF4-FFF2-40B4-BE49-F238E27FC236}">
                <a16:creationId xmlns:a16="http://schemas.microsoft.com/office/drawing/2014/main" id="{C201150D-C654-4758-9684-8ABA8183EC97}"/>
              </a:ext>
            </a:extLst>
          </p:cNvPr>
          <p:cNvCxnSpPr>
            <a:cxnSpLocks/>
          </p:cNvCxnSpPr>
          <p:nvPr/>
        </p:nvCxnSpPr>
        <p:spPr>
          <a:xfrm flipH="1" flipV="1">
            <a:off x="5069906" y="3017218"/>
            <a:ext cx="267546" cy="247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8669F1B-E506-4228-AEBF-31417D432127}"/>
              </a:ext>
            </a:extLst>
          </p:cNvPr>
          <p:cNvSpPr txBox="1"/>
          <p:nvPr/>
        </p:nvSpPr>
        <p:spPr>
          <a:xfrm>
            <a:off x="6305424" y="2289821"/>
            <a:ext cx="2206762" cy="954107"/>
          </a:xfrm>
          <a:prstGeom prst="rect">
            <a:avLst/>
          </a:prstGeom>
          <a:solidFill>
            <a:srgbClr val="47C3D3">
              <a:lumMod val="20000"/>
              <a:lumOff val="80000"/>
            </a:srgbClr>
          </a:solidFill>
          <a:ln>
            <a:solidFill>
              <a:srgbClr val="0065A4">
                <a:lumMod val="75000"/>
              </a:srgbClr>
            </a:solidFill>
          </a:ln>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srgbClr val="000000"/>
                </a:solidFill>
                <a:effectLst/>
                <a:uLnTx/>
                <a:uFillTx/>
                <a:latin typeface="Arial"/>
              </a:rPr>
              <a:t>Current Site shows site currently selected.</a:t>
            </a:r>
          </a:p>
          <a:p>
            <a:pPr marL="171450" marR="0" lvl="0" indent="-1714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srgbClr val="000000"/>
                </a:solidFill>
                <a:effectLst/>
                <a:uLnTx/>
                <a:uFillTx/>
                <a:latin typeface="Arial"/>
              </a:rPr>
              <a:t>You can make a site your Default.</a:t>
            </a:r>
          </a:p>
        </p:txBody>
      </p:sp>
      <p:pic>
        <p:nvPicPr>
          <p:cNvPr id="17" name="Picture 16">
            <a:extLst>
              <a:ext uri="{FF2B5EF4-FFF2-40B4-BE49-F238E27FC236}">
                <a16:creationId xmlns:a16="http://schemas.microsoft.com/office/drawing/2014/main" id="{3B4B804C-15E9-4FD7-92AD-003957BC7D44}"/>
              </a:ext>
            </a:extLst>
          </p:cNvPr>
          <p:cNvPicPr>
            <a:picLocks noChangeAspect="1"/>
          </p:cNvPicPr>
          <p:nvPr/>
        </p:nvPicPr>
        <p:blipFill>
          <a:blip r:embed="rId2"/>
          <a:stretch>
            <a:fillRect/>
          </a:stretch>
        </p:blipFill>
        <p:spPr>
          <a:xfrm>
            <a:off x="631814" y="2051684"/>
            <a:ext cx="4773084" cy="4561830"/>
          </a:xfrm>
          <a:prstGeom prst="rect">
            <a:avLst/>
          </a:prstGeom>
        </p:spPr>
      </p:pic>
      <p:sp>
        <p:nvSpPr>
          <p:cNvPr id="18" name="TextBox 17">
            <a:extLst>
              <a:ext uri="{FF2B5EF4-FFF2-40B4-BE49-F238E27FC236}">
                <a16:creationId xmlns:a16="http://schemas.microsoft.com/office/drawing/2014/main" id="{D005C0D6-B044-4576-AD3B-BDDB972DF84D}"/>
              </a:ext>
            </a:extLst>
          </p:cNvPr>
          <p:cNvSpPr txBox="1"/>
          <p:nvPr/>
        </p:nvSpPr>
        <p:spPr>
          <a:xfrm>
            <a:off x="5791200" y="4007480"/>
            <a:ext cx="1511721" cy="1169551"/>
          </a:xfrm>
          <a:prstGeom prst="rect">
            <a:avLst/>
          </a:prstGeom>
          <a:solidFill>
            <a:srgbClr val="47C3D3">
              <a:lumMod val="20000"/>
              <a:lumOff val="80000"/>
            </a:srgbClr>
          </a:solidFill>
          <a:ln>
            <a:solidFill>
              <a:srgbClr val="0065A4">
                <a:lumMod val="75000"/>
              </a:srgbClr>
            </a:solidFill>
          </a:ln>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srgbClr val="000000"/>
                </a:solidFill>
                <a:effectLst/>
                <a:uLnTx/>
                <a:uFillTx/>
                <a:latin typeface="Arial"/>
              </a:rPr>
              <a:t>Use your Search box to look for a new site or location.</a:t>
            </a:r>
          </a:p>
        </p:txBody>
      </p:sp>
      <p:cxnSp>
        <p:nvCxnSpPr>
          <p:cNvPr id="19" name="Straight Arrow Connector 18">
            <a:extLst>
              <a:ext uri="{FF2B5EF4-FFF2-40B4-BE49-F238E27FC236}">
                <a16:creationId xmlns:a16="http://schemas.microsoft.com/office/drawing/2014/main" id="{67EFE2BE-81EB-4AC7-9E3E-7E25F14FC6E4}"/>
              </a:ext>
            </a:extLst>
          </p:cNvPr>
          <p:cNvCxnSpPr>
            <a:cxnSpLocks/>
          </p:cNvCxnSpPr>
          <p:nvPr/>
        </p:nvCxnSpPr>
        <p:spPr>
          <a:xfrm flipH="1" flipV="1">
            <a:off x="4953001" y="3301048"/>
            <a:ext cx="1131924" cy="706432"/>
          </a:xfrm>
          <a:prstGeom prst="straightConnector1">
            <a:avLst/>
          </a:prstGeom>
          <a:noFill/>
          <a:ln w="38100" cap="flat" cmpd="sng" algn="ctr">
            <a:solidFill>
              <a:srgbClr val="FF0000"/>
            </a:solidFill>
            <a:prstDash val="solid"/>
            <a:miter lim="800000"/>
            <a:tailEnd type="triangle"/>
          </a:ln>
          <a:effectLst/>
        </p:spPr>
      </p:cxnSp>
      <p:cxnSp>
        <p:nvCxnSpPr>
          <p:cNvPr id="16" name="Straight Arrow Connector 15">
            <a:extLst>
              <a:ext uri="{FF2B5EF4-FFF2-40B4-BE49-F238E27FC236}">
                <a16:creationId xmlns:a16="http://schemas.microsoft.com/office/drawing/2014/main" id="{26409CE9-FF92-4B07-96D6-F98AABDF82A1}"/>
              </a:ext>
            </a:extLst>
          </p:cNvPr>
          <p:cNvCxnSpPr>
            <a:cxnSpLocks/>
          </p:cNvCxnSpPr>
          <p:nvPr/>
        </p:nvCxnSpPr>
        <p:spPr>
          <a:xfrm flipH="1">
            <a:off x="5203680" y="2405390"/>
            <a:ext cx="1044720" cy="261610"/>
          </a:xfrm>
          <a:prstGeom prst="straightConnector1">
            <a:avLst/>
          </a:prstGeom>
          <a:noFill/>
          <a:ln w="381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3205154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rPr>
              <a:t>Quillen ETSU Physicians</a:t>
            </a:r>
          </a:p>
        </p:txBody>
      </p:sp>
      <p:sp>
        <p:nvSpPr>
          <p:cNvPr id="5" name="Rectangle 4"/>
          <p:cNvSpPr/>
          <p:nvPr/>
        </p:nvSpPr>
        <p:spPr>
          <a:xfrm>
            <a:off x="685800" y="5029200"/>
            <a:ext cx="7848600" cy="1676400"/>
          </a:xfrm>
          <a:prstGeom prst="rect">
            <a:avLst/>
          </a:prstGeom>
          <a:solidFill>
            <a:srgbClr val="000099">
              <a:alpha val="1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latin typeface="Arial" panose="020B0604020202020204" pitchFamily="34" charset="0"/>
                <a:cs typeface="Arial" panose="020B0604020202020204" pitchFamily="34" charset="0"/>
              </a:rPr>
              <a:t>The Clinical Education Building (CEB) at 325 N. State of Franklin Rd.</a:t>
            </a:r>
          </a:p>
          <a:p>
            <a:pPr algn="ctr"/>
            <a:r>
              <a:rPr lang="en-US" sz="1400" b="1" dirty="0">
                <a:solidFill>
                  <a:schemeClr val="tx1"/>
                </a:solidFill>
                <a:latin typeface="Arial" panose="020B0604020202020204" pitchFamily="34" charset="0"/>
                <a:cs typeface="Arial" panose="020B0604020202020204" pitchFamily="34" charset="0"/>
              </a:rPr>
              <a:t>  </a:t>
            </a:r>
          </a:p>
          <a:p>
            <a:pPr algn="ctr"/>
            <a:r>
              <a:rPr lang="en-US" sz="1400" b="1" dirty="0">
                <a:solidFill>
                  <a:schemeClr val="tx1"/>
                </a:solidFill>
                <a:latin typeface="Arial" panose="020B0604020202020204" pitchFamily="34" charset="0"/>
                <a:cs typeface="Arial" panose="020B0604020202020204" pitchFamily="34" charset="0"/>
              </a:rPr>
              <a:t>Surgery – Third Floor</a:t>
            </a:r>
          </a:p>
          <a:p>
            <a:pPr algn="ctr"/>
            <a:r>
              <a:rPr lang="en-US" sz="1400" b="1" dirty="0">
                <a:solidFill>
                  <a:schemeClr val="tx1"/>
                </a:solidFill>
                <a:latin typeface="Arial" panose="020B0604020202020204" pitchFamily="34" charset="0"/>
                <a:cs typeface="Arial" panose="020B0604020202020204" pitchFamily="34" charset="0"/>
              </a:rPr>
              <a:t>Internal Medicine and Endocrinology – Second Floor </a:t>
            </a:r>
          </a:p>
          <a:p>
            <a:pPr algn="ctr"/>
            <a:r>
              <a:rPr lang="en-US" sz="1400" b="1" dirty="0">
                <a:solidFill>
                  <a:schemeClr val="tx1"/>
                </a:solidFill>
                <a:latin typeface="Arial" panose="020B0604020202020204" pitchFamily="34" charset="0"/>
                <a:cs typeface="Arial" panose="020B0604020202020204" pitchFamily="34" charset="0"/>
              </a:rPr>
              <a:t>Lab – Second Floor</a:t>
            </a:r>
          </a:p>
          <a:p>
            <a:pPr algn="ctr"/>
            <a:r>
              <a:rPr lang="en-US" sz="1400" b="1" dirty="0">
                <a:solidFill>
                  <a:schemeClr val="tx1"/>
                </a:solidFill>
                <a:latin typeface="Arial" panose="020B0604020202020204" pitchFamily="34" charset="0"/>
                <a:cs typeface="Arial" panose="020B0604020202020204" pitchFamily="34" charset="0"/>
              </a:rPr>
              <a:t>OB-GYN – First Floor</a:t>
            </a:r>
          </a:p>
          <a:p>
            <a:pPr algn="ctr"/>
            <a:r>
              <a:rPr lang="en-US" sz="1400" b="1" dirty="0">
                <a:solidFill>
                  <a:schemeClr val="tx1"/>
                </a:solidFill>
                <a:latin typeface="Arial" panose="020B0604020202020204" pitchFamily="34" charset="0"/>
                <a:cs typeface="Arial" panose="020B0604020202020204" pitchFamily="34" charset="0"/>
              </a:rPr>
              <a:t>Pediatrics and Genetics – Ground Floor</a:t>
            </a:r>
          </a:p>
        </p:txBody>
      </p:sp>
      <p:pic>
        <p:nvPicPr>
          <p:cNvPr id="7" name="Picture 6">
            <a:extLst>
              <a:ext uri="{FF2B5EF4-FFF2-40B4-BE49-F238E27FC236}">
                <a16:creationId xmlns:a16="http://schemas.microsoft.com/office/drawing/2014/main" id="{C0070021-ACC7-42D3-99A8-E3179213482B}"/>
              </a:ext>
            </a:extLst>
          </p:cNvPr>
          <p:cNvPicPr>
            <a:picLocks noChangeAspect="1"/>
          </p:cNvPicPr>
          <p:nvPr/>
        </p:nvPicPr>
        <p:blipFill>
          <a:blip r:embed="rId2"/>
          <a:stretch>
            <a:fillRect/>
          </a:stretch>
        </p:blipFill>
        <p:spPr>
          <a:xfrm>
            <a:off x="1373666" y="1219200"/>
            <a:ext cx="6396667" cy="3719609"/>
          </a:xfrm>
          <a:prstGeom prst="rect">
            <a:avLst/>
          </a:prstGeom>
        </p:spPr>
      </p:pic>
    </p:spTree>
    <p:extLst>
      <p:ext uri="{BB962C8B-B14F-4D97-AF65-F5344CB8AC3E}">
        <p14:creationId xmlns:p14="http://schemas.microsoft.com/office/powerpoint/2010/main" val="2538771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solidFill>
                  <a:srgbClr val="000099"/>
                </a:solidFill>
              </a:rPr>
              <a:t>CEB 2</a:t>
            </a:r>
          </a:p>
        </p:txBody>
      </p:sp>
      <p:pic>
        <p:nvPicPr>
          <p:cNvPr id="8194" name="Picture 2" descr="Quillen ETSU He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95400"/>
            <a:ext cx="8031893"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4724400"/>
            <a:ext cx="7696200" cy="914400"/>
          </a:xfrm>
          <a:prstGeom prst="rect">
            <a:avLst/>
          </a:prstGeom>
          <a:solidFill>
            <a:srgbClr val="000099">
              <a:alpha val="1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latin typeface="Arial" panose="020B0604020202020204" pitchFamily="34" charset="0"/>
                <a:cs typeface="Arial" panose="020B0604020202020204" pitchFamily="34" charset="0"/>
              </a:rPr>
              <a:t>Located behind the main Clinical Education Building (CEB) is CEB2. </a:t>
            </a:r>
          </a:p>
          <a:p>
            <a:pPr algn="ctr"/>
            <a:r>
              <a:rPr lang="en-US" sz="1400" b="1" dirty="0">
                <a:solidFill>
                  <a:schemeClr val="tx1"/>
                </a:solidFill>
                <a:latin typeface="Arial" panose="020B0604020202020204" pitchFamily="34" charset="0"/>
                <a:cs typeface="Arial" panose="020B0604020202020204" pitchFamily="34" charset="0"/>
              </a:rPr>
              <a:t>This building is home to Cardiology.</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908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sz="2400" dirty="0">
                <a:solidFill>
                  <a:srgbClr val="000099"/>
                </a:solidFill>
              </a:rPr>
              <a:t>Other Specialties and Locations</a:t>
            </a:r>
          </a:p>
        </p:txBody>
      </p:sp>
      <p:sp>
        <p:nvSpPr>
          <p:cNvPr id="3" name="TextBox 2"/>
          <p:cNvSpPr txBox="1"/>
          <p:nvPr/>
        </p:nvSpPr>
        <p:spPr>
          <a:xfrm>
            <a:off x="304800" y="685800"/>
            <a:ext cx="8077200" cy="6370975"/>
          </a:xfrm>
          <a:prstGeom prst="rect">
            <a:avLst/>
          </a:prstGeom>
          <a:noFill/>
        </p:spPr>
        <p:txBody>
          <a:bodyPr wrap="square" rtlCol="0">
            <a:spAutoFit/>
          </a:bodyPr>
          <a:lstStyle/>
          <a:p>
            <a:r>
              <a:rPr lang="en-US" sz="1600" b="1" dirty="0">
                <a:solidFill>
                  <a:schemeClr val="tx1">
                    <a:lumMod val="85000"/>
                  </a:schemeClr>
                </a:solidFill>
                <a:latin typeface="+mj-lt"/>
              </a:rPr>
              <a:t>Psychiatry</a:t>
            </a:r>
            <a:r>
              <a:rPr lang="en-US" sz="1600" dirty="0">
                <a:solidFill>
                  <a:schemeClr val="tx1">
                    <a:lumMod val="85000"/>
                  </a:schemeClr>
                </a:solidFill>
                <a:latin typeface="+mj-lt"/>
              </a:rPr>
              <a:t> – Located on the VA campus (Building 52)  </a:t>
            </a:r>
          </a:p>
          <a:p>
            <a:endParaRPr lang="en-US" sz="1600" b="1" dirty="0">
              <a:solidFill>
                <a:schemeClr val="tx1">
                  <a:lumMod val="85000"/>
                </a:schemeClr>
              </a:solidFill>
              <a:latin typeface="+mj-lt"/>
            </a:endParaRPr>
          </a:p>
          <a:p>
            <a:r>
              <a:rPr lang="en-US" sz="1600" b="1" dirty="0">
                <a:solidFill>
                  <a:schemeClr val="tx1">
                    <a:lumMod val="85000"/>
                  </a:schemeClr>
                </a:solidFill>
                <a:latin typeface="+mj-lt"/>
              </a:rPr>
              <a:t>Behavioral Health</a:t>
            </a:r>
            <a:r>
              <a:rPr lang="en-US" sz="1600" dirty="0">
                <a:solidFill>
                  <a:schemeClr val="tx1">
                    <a:lumMod val="85000"/>
                  </a:schemeClr>
                </a:solidFill>
                <a:latin typeface="+mj-lt"/>
              </a:rPr>
              <a:t>– integrated into Internal Medicine, OB-Gyn, Pediatrics, and Family Medicine</a:t>
            </a:r>
          </a:p>
          <a:p>
            <a:endParaRPr lang="en-US" sz="1600" dirty="0">
              <a:solidFill>
                <a:schemeClr val="tx1">
                  <a:lumMod val="85000"/>
                </a:schemeClr>
              </a:solidFill>
              <a:latin typeface="+mj-lt"/>
            </a:endParaRPr>
          </a:p>
          <a:p>
            <a:r>
              <a:rPr lang="en-US" sz="1600" b="1" dirty="0">
                <a:solidFill>
                  <a:schemeClr val="tx1">
                    <a:lumMod val="85000"/>
                  </a:schemeClr>
                </a:solidFill>
                <a:latin typeface="+mj-lt"/>
              </a:rPr>
              <a:t>Addiction Care</a:t>
            </a:r>
            <a:r>
              <a:rPr lang="en-US" sz="1600" dirty="0">
                <a:solidFill>
                  <a:schemeClr val="tx1">
                    <a:lumMod val="85000"/>
                  </a:schemeClr>
                </a:solidFill>
                <a:latin typeface="+mj-lt"/>
              </a:rPr>
              <a:t> – integrated into Family Medicine and OB-Gyn.</a:t>
            </a:r>
          </a:p>
          <a:p>
            <a:endParaRPr lang="en-US" sz="1600" dirty="0">
              <a:solidFill>
                <a:schemeClr val="tx1">
                  <a:lumMod val="85000"/>
                </a:schemeClr>
              </a:solidFill>
              <a:latin typeface="+mj-lt"/>
            </a:endParaRPr>
          </a:p>
          <a:p>
            <a:r>
              <a:rPr lang="en-US" sz="1600" b="1" dirty="0">
                <a:solidFill>
                  <a:schemeClr val="tx1">
                    <a:lumMod val="85000"/>
                  </a:schemeClr>
                </a:solidFill>
                <a:latin typeface="+mj-lt"/>
              </a:rPr>
              <a:t>Fertility &amp; Urogynecology -Women’s Services - </a:t>
            </a:r>
            <a:r>
              <a:rPr lang="en-US" sz="1600" dirty="0">
                <a:solidFill>
                  <a:schemeClr val="tx1">
                    <a:lumMod val="85000"/>
                  </a:schemeClr>
                </a:solidFill>
                <a:latin typeface="+mj-lt"/>
              </a:rPr>
              <a:t>Located at 1319 Sunset Drive, Suite 103, Johnson City</a:t>
            </a:r>
          </a:p>
          <a:p>
            <a:endParaRPr lang="en-US" sz="1600" dirty="0">
              <a:solidFill>
                <a:schemeClr val="tx1">
                  <a:lumMod val="85000"/>
                </a:schemeClr>
              </a:solidFill>
              <a:latin typeface="+mj-lt"/>
            </a:endParaRPr>
          </a:p>
          <a:p>
            <a:r>
              <a:rPr lang="en-US" sz="1600" b="1" dirty="0">
                <a:solidFill>
                  <a:schemeClr val="tx1">
                    <a:lumMod val="85000"/>
                  </a:schemeClr>
                </a:solidFill>
                <a:latin typeface="+mj-lt"/>
              </a:rPr>
              <a:t>Elizabethton OB/GYN – </a:t>
            </a:r>
            <a:r>
              <a:rPr lang="en-US" sz="1600" dirty="0">
                <a:solidFill>
                  <a:schemeClr val="tx1">
                    <a:lumMod val="85000"/>
                  </a:schemeClr>
                </a:solidFill>
                <a:latin typeface="+mj-lt"/>
              </a:rPr>
              <a:t>1505 West Elk Avenue, Suite 1, Elizabethton</a:t>
            </a:r>
          </a:p>
          <a:p>
            <a:endParaRPr lang="en-US" sz="1600" dirty="0">
              <a:solidFill>
                <a:schemeClr val="tx1">
                  <a:lumMod val="85000"/>
                </a:schemeClr>
              </a:solidFill>
              <a:latin typeface="+mj-lt"/>
            </a:endParaRPr>
          </a:p>
          <a:p>
            <a:r>
              <a:rPr lang="en-US" sz="1600" b="1" dirty="0">
                <a:solidFill>
                  <a:schemeClr val="tx1">
                    <a:lumMod val="85000"/>
                  </a:schemeClr>
                </a:solidFill>
                <a:latin typeface="+mj-lt"/>
              </a:rPr>
              <a:t>Osteoporosis Center – </a:t>
            </a:r>
            <a:r>
              <a:rPr lang="en-US" sz="1600" dirty="0">
                <a:solidFill>
                  <a:schemeClr val="tx1">
                    <a:lumMod val="85000"/>
                  </a:schemeClr>
                </a:solidFill>
                <a:latin typeface="+mj-lt"/>
              </a:rPr>
              <a:t>Located in the ETSU Innovation Lab – 2109 West Market Street, Room 143, Johnson City</a:t>
            </a:r>
          </a:p>
          <a:p>
            <a:endParaRPr lang="en-US" sz="1600" dirty="0">
              <a:solidFill>
                <a:schemeClr val="tx1">
                  <a:lumMod val="85000"/>
                </a:schemeClr>
              </a:solidFill>
              <a:latin typeface="+mj-lt"/>
            </a:endParaRPr>
          </a:p>
          <a:p>
            <a:r>
              <a:rPr lang="en-US" sz="1600" b="1" dirty="0">
                <a:solidFill>
                  <a:schemeClr val="tx1">
                    <a:lumMod val="85000"/>
                  </a:schemeClr>
                </a:solidFill>
                <a:latin typeface="+mj-lt"/>
              </a:rPr>
              <a:t>BucSports – </a:t>
            </a:r>
            <a:r>
              <a:rPr lang="en-US" sz="1600" dirty="0">
                <a:solidFill>
                  <a:schemeClr val="tx1">
                    <a:lumMod val="85000"/>
                  </a:schemeClr>
                </a:solidFill>
                <a:latin typeface="+mj-lt"/>
              </a:rPr>
              <a:t>Orthopedic and Sports Medicine – ETSU Mini-Dome, John Bell Dr, Johnson City</a:t>
            </a:r>
          </a:p>
          <a:p>
            <a:endParaRPr lang="en-US" sz="1600" dirty="0">
              <a:solidFill>
                <a:schemeClr val="tx1">
                  <a:lumMod val="85000"/>
                </a:schemeClr>
              </a:solidFill>
              <a:latin typeface="Calibri" panose="020F0502020204030204" pitchFamily="34" charset="0"/>
              <a:cs typeface="Calibri" panose="020F0502020204030204" pitchFamily="34" charset="0"/>
            </a:endParaRPr>
          </a:p>
          <a:p>
            <a:r>
              <a:rPr lang="en-US" sz="1600" b="1" dirty="0">
                <a:solidFill>
                  <a:schemeClr val="tx1">
                    <a:lumMod val="85000"/>
                  </a:schemeClr>
                </a:solidFill>
                <a:latin typeface="+mj-lt"/>
              </a:rPr>
              <a:t>Infectious Diseases </a:t>
            </a:r>
            <a:r>
              <a:rPr lang="en-US" sz="1600" dirty="0">
                <a:solidFill>
                  <a:schemeClr val="tx1">
                    <a:lumMod val="85000"/>
                  </a:schemeClr>
                </a:solidFill>
                <a:latin typeface="+mj-lt"/>
              </a:rPr>
              <a:t>– 615 North State of Franklin, Johnson City</a:t>
            </a:r>
          </a:p>
          <a:p>
            <a:endParaRPr lang="en-US" sz="1600" dirty="0">
              <a:solidFill>
                <a:schemeClr val="tx1">
                  <a:lumMod val="85000"/>
                </a:schemeClr>
              </a:solidFill>
              <a:latin typeface="+mj-lt"/>
            </a:endParaRPr>
          </a:p>
          <a:p>
            <a:r>
              <a:rPr lang="en-US" sz="1600" b="1" dirty="0">
                <a:solidFill>
                  <a:schemeClr val="tx1">
                    <a:lumMod val="85000"/>
                  </a:schemeClr>
                </a:solidFill>
                <a:latin typeface="+mj-lt"/>
              </a:rPr>
              <a:t>Nave Center</a:t>
            </a:r>
            <a:r>
              <a:rPr lang="en-US" sz="1600" dirty="0">
                <a:solidFill>
                  <a:schemeClr val="tx1">
                    <a:lumMod val="85000"/>
                  </a:schemeClr>
                </a:solidFill>
                <a:latin typeface="+mj-lt"/>
              </a:rPr>
              <a:t>– 1000 Jason Witten Way, Elizabethton</a:t>
            </a:r>
            <a:br>
              <a:rPr lang="en-US" dirty="0">
                <a:solidFill>
                  <a:schemeClr val="tx1">
                    <a:lumMod val="85000"/>
                  </a:schemeClr>
                </a:solidFill>
                <a:latin typeface="+mj-lt"/>
              </a:rPr>
            </a:br>
            <a:endParaRPr lang="en-US" dirty="0">
              <a:solidFill>
                <a:schemeClr val="tx1">
                  <a:lumMod val="85000"/>
                </a:schemeClr>
              </a:solidFill>
              <a:latin typeface="+mj-lt"/>
            </a:endParaRPr>
          </a:p>
          <a:p>
            <a:endParaRPr lang="en-US" dirty="0">
              <a:solidFill>
                <a:schemeClr val="tx1">
                  <a:lumMod val="85000"/>
                </a:schemeClr>
              </a:solidFill>
              <a:latin typeface="+mj-lt"/>
            </a:endParaRPr>
          </a:p>
          <a:p>
            <a:endParaRPr lang="en-US" dirty="0">
              <a:solidFill>
                <a:schemeClr val="tx1">
                  <a:lumMod val="85000"/>
                </a:schemeClr>
              </a:solidFill>
              <a:latin typeface="+mj-lt"/>
            </a:endParaRPr>
          </a:p>
          <a:p>
            <a:endParaRPr lang="en-US" b="1" dirty="0">
              <a:solidFill>
                <a:schemeClr val="tx1">
                  <a:lumMod val="85000"/>
                </a:schemeClr>
              </a:solidFill>
              <a:latin typeface="+mj-lt"/>
            </a:endParaRPr>
          </a:p>
        </p:txBody>
      </p:sp>
    </p:spTree>
    <p:extLst>
      <p:ext uri="{BB962C8B-B14F-4D97-AF65-F5344CB8AC3E}">
        <p14:creationId xmlns:p14="http://schemas.microsoft.com/office/powerpoint/2010/main" val="1798066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a:solidFill>
                  <a:srgbClr val="000099"/>
                </a:solidFill>
              </a:rPr>
              <a:t>Family Medicine</a:t>
            </a:r>
          </a:p>
        </p:txBody>
      </p:sp>
      <p:pic>
        <p:nvPicPr>
          <p:cNvPr id="10242" name="Picture 2" descr="https://www.etsu.edu/com/familymed/clinics/pictures/jcClinic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95" y="1295400"/>
            <a:ext cx="2412365" cy="140541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etsu.edu/com/familymed/pictures/bristolfamc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295" y="2971800"/>
            <a:ext cx="2435225" cy="16234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04855" y="2362200"/>
            <a:ext cx="4648200" cy="2639494"/>
          </a:xfrm>
          <a:prstGeom prst="rect">
            <a:avLst/>
          </a:prstGeom>
          <a:solidFill>
            <a:srgbClr val="000099">
              <a:alpha val="18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latin typeface="+mj-lt"/>
                <a:cs typeface="Arial" panose="020B0604020202020204" pitchFamily="34" charset="0"/>
              </a:rPr>
              <a:t>ETSU Family Medicine has three locations – Johnson City, Bristol, and Kingsport </a:t>
            </a:r>
          </a:p>
        </p:txBody>
      </p:sp>
      <p:sp>
        <p:nvSpPr>
          <p:cNvPr id="5" name="TextBox 4"/>
          <p:cNvSpPr txBox="1"/>
          <p:nvPr/>
        </p:nvSpPr>
        <p:spPr>
          <a:xfrm>
            <a:off x="2819400" y="1752600"/>
            <a:ext cx="1371600" cy="646331"/>
          </a:xfrm>
          <a:prstGeom prst="rect">
            <a:avLst/>
          </a:prstGeom>
          <a:noFill/>
        </p:spPr>
        <p:txBody>
          <a:bodyPr wrap="square" rtlCol="0">
            <a:spAutoFit/>
          </a:bodyPr>
          <a:lstStyle/>
          <a:p>
            <a:r>
              <a:rPr lang="en-US" dirty="0">
                <a:solidFill>
                  <a:schemeClr val="tx1">
                    <a:lumMod val="95000"/>
                  </a:schemeClr>
                </a:solidFill>
                <a:latin typeface="+mj-lt"/>
              </a:rPr>
              <a:t>Johnson City</a:t>
            </a:r>
          </a:p>
        </p:txBody>
      </p:sp>
      <p:sp>
        <p:nvSpPr>
          <p:cNvPr id="9" name="TextBox 8"/>
          <p:cNvSpPr txBox="1"/>
          <p:nvPr/>
        </p:nvSpPr>
        <p:spPr>
          <a:xfrm>
            <a:off x="2819400" y="3652736"/>
            <a:ext cx="1371600" cy="369332"/>
          </a:xfrm>
          <a:prstGeom prst="rect">
            <a:avLst/>
          </a:prstGeom>
          <a:noFill/>
        </p:spPr>
        <p:txBody>
          <a:bodyPr wrap="square" rtlCol="0">
            <a:spAutoFit/>
          </a:bodyPr>
          <a:lstStyle/>
          <a:p>
            <a:r>
              <a:rPr lang="en-US" dirty="0">
                <a:solidFill>
                  <a:schemeClr val="tx1">
                    <a:lumMod val="95000"/>
                  </a:schemeClr>
                </a:solidFill>
                <a:latin typeface="+mj-lt"/>
              </a:rPr>
              <a:t>Bristol</a:t>
            </a:r>
          </a:p>
        </p:txBody>
      </p:sp>
      <p:sp>
        <p:nvSpPr>
          <p:cNvPr id="10" name="TextBox 9"/>
          <p:cNvSpPr txBox="1"/>
          <p:nvPr/>
        </p:nvSpPr>
        <p:spPr>
          <a:xfrm>
            <a:off x="2819400" y="5429340"/>
            <a:ext cx="1371600" cy="369332"/>
          </a:xfrm>
          <a:prstGeom prst="rect">
            <a:avLst/>
          </a:prstGeom>
          <a:noFill/>
        </p:spPr>
        <p:txBody>
          <a:bodyPr wrap="square" rtlCol="0">
            <a:spAutoFit/>
          </a:bodyPr>
          <a:lstStyle/>
          <a:p>
            <a:r>
              <a:rPr lang="en-US" dirty="0">
                <a:solidFill>
                  <a:schemeClr val="tx1">
                    <a:lumMod val="95000"/>
                  </a:schemeClr>
                </a:solidFill>
                <a:latin typeface="+mj-lt"/>
              </a:rPr>
              <a:t>Kingsport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35" y="4736041"/>
            <a:ext cx="241998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83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1DECDF-9F44-4853-8FBD-88CFBADF3E1A}"/>
              </a:ext>
            </a:extLst>
          </p:cNvPr>
          <p:cNvPicPr>
            <a:picLocks noChangeAspect="1"/>
          </p:cNvPicPr>
          <p:nvPr/>
        </p:nvPicPr>
        <p:blipFill>
          <a:blip r:embed="rId3"/>
          <a:stretch>
            <a:fillRect/>
          </a:stretch>
        </p:blipFill>
        <p:spPr>
          <a:xfrm>
            <a:off x="182851" y="715962"/>
            <a:ext cx="8403496" cy="4498260"/>
          </a:xfrm>
          <a:prstGeom prst="rect">
            <a:avLst/>
          </a:prstGeom>
        </p:spPr>
      </p:pic>
      <p:sp>
        <p:nvSpPr>
          <p:cNvPr id="2" name="Title 1"/>
          <p:cNvSpPr>
            <a:spLocks noGrp="1"/>
          </p:cNvSpPr>
          <p:nvPr>
            <p:ph type="title"/>
          </p:nvPr>
        </p:nvSpPr>
        <p:spPr>
          <a:xfrm>
            <a:off x="472656" y="152400"/>
            <a:ext cx="8229600" cy="563562"/>
          </a:xfrm>
        </p:spPr>
        <p:txBody>
          <a:bodyPr>
            <a:noAutofit/>
          </a:bodyPr>
          <a:lstStyle/>
          <a:p>
            <a:r>
              <a:rPr lang="en-US" sz="3600" dirty="0">
                <a:solidFill>
                  <a:srgbClr val="000099"/>
                </a:solidFill>
              </a:rPr>
              <a:t>Schedule</a:t>
            </a:r>
          </a:p>
        </p:txBody>
      </p:sp>
      <p:sp>
        <p:nvSpPr>
          <p:cNvPr id="4" name="Rectangle 3"/>
          <p:cNvSpPr/>
          <p:nvPr/>
        </p:nvSpPr>
        <p:spPr>
          <a:xfrm>
            <a:off x="1296404" y="2020203"/>
            <a:ext cx="1499985" cy="2140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V="1">
            <a:off x="1905000" y="2308366"/>
            <a:ext cx="357903" cy="206234"/>
          </a:xfrm>
          <a:prstGeom prst="ellipse">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2234244"/>
            <a:ext cx="4548752" cy="315592"/>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06412" y="2295528"/>
            <a:ext cx="311799" cy="183491"/>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0231" y="3383696"/>
            <a:ext cx="714759" cy="27390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flipV="1">
            <a:off x="4370662" y="2479019"/>
            <a:ext cx="2631698" cy="98733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468325" y="2560766"/>
            <a:ext cx="11624" cy="105286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a:off x="2667000" y="1609985"/>
            <a:ext cx="1261448" cy="48536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H="1" flipV="1">
            <a:off x="2262903" y="2514600"/>
            <a:ext cx="1133860" cy="146186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300285" y="3537168"/>
            <a:ext cx="3124200" cy="878589"/>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latin typeface="Arial" panose="020B0604020202020204" pitchFamily="34" charset="0"/>
                <a:cs typeface="Arial" panose="020B0604020202020204" pitchFamily="34" charset="0"/>
              </a:rPr>
              <a:t>Click on days of the week or the calendar icon to navigate to another date</a:t>
            </a:r>
          </a:p>
        </p:txBody>
      </p:sp>
      <p:sp>
        <p:nvSpPr>
          <p:cNvPr id="29" name="Rounded Rectangle 28"/>
          <p:cNvSpPr/>
          <p:nvPr/>
        </p:nvSpPr>
        <p:spPr>
          <a:xfrm>
            <a:off x="6781800" y="3370997"/>
            <a:ext cx="1968441" cy="875155"/>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latin typeface="Arial" panose="020B0604020202020204" pitchFamily="34" charset="0"/>
                <a:cs typeface="Arial" panose="020B0604020202020204" pitchFamily="34" charset="0"/>
              </a:rPr>
              <a:t>Jumps forward/backward a week at a time</a:t>
            </a:r>
          </a:p>
        </p:txBody>
      </p:sp>
      <p:sp>
        <p:nvSpPr>
          <p:cNvPr id="30" name="Rounded Rectangle 29"/>
          <p:cNvSpPr/>
          <p:nvPr/>
        </p:nvSpPr>
        <p:spPr>
          <a:xfrm>
            <a:off x="3989408" y="1287080"/>
            <a:ext cx="4229100" cy="711680"/>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latin typeface="Arial" panose="020B0604020202020204" pitchFamily="34" charset="0"/>
                <a:cs typeface="Arial" panose="020B0604020202020204" pitchFamily="34" charset="0"/>
              </a:rPr>
              <a:t>The magnifying glass allows you to pull up another provider’s schedule</a:t>
            </a:r>
          </a:p>
        </p:txBody>
      </p:sp>
      <p:sp>
        <p:nvSpPr>
          <p:cNvPr id="3" name="TextBox 2"/>
          <p:cNvSpPr txBox="1"/>
          <p:nvPr/>
        </p:nvSpPr>
        <p:spPr>
          <a:xfrm>
            <a:off x="270231" y="5382905"/>
            <a:ext cx="8521328" cy="1246495"/>
          </a:xfrm>
          <a:prstGeom prst="rect">
            <a:avLst/>
          </a:prstGeom>
          <a:noFill/>
        </p:spPr>
        <p:txBody>
          <a:bodyPr wrap="square" rtlCol="0">
            <a:spAutoFit/>
          </a:bodyPr>
          <a:lstStyle/>
          <a:p>
            <a:r>
              <a:rPr lang="en-US" sz="1600" dirty="0">
                <a:solidFill>
                  <a:schemeClr val="tx1">
                    <a:lumMod val="85000"/>
                  </a:schemeClr>
                </a:solidFill>
                <a:latin typeface="Arial" panose="020B0604020202020204" pitchFamily="34" charset="0"/>
                <a:cs typeface="Arial" panose="020B0604020202020204" pitchFamily="34" charset="0"/>
              </a:rPr>
              <a:t>When you first log in, you will land on the Schedule. You can pull in other providers’ schedules by clicking on magnifying glass and searching by last name.  The schedule defaults to the current date, but you can navigate to other dates by clicking on the days of the week, the calendar icon, or using the arrows to jump forward/backward a week at a time.  </a:t>
            </a:r>
          </a:p>
          <a:p>
            <a:endParaRPr lang="en-US" sz="1100" dirty="0">
              <a:solidFill>
                <a:schemeClr val="bg1"/>
              </a:solidFill>
              <a:latin typeface="+mj-lt"/>
            </a:endParaRPr>
          </a:p>
        </p:txBody>
      </p:sp>
    </p:spTree>
    <p:extLst>
      <p:ext uri="{BB962C8B-B14F-4D97-AF65-F5344CB8AC3E}">
        <p14:creationId xmlns:p14="http://schemas.microsoft.com/office/powerpoint/2010/main" val="111883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B6E0-C3F1-4F8C-AD2E-FE307CE63F48}"/>
              </a:ext>
            </a:extLst>
          </p:cNvPr>
          <p:cNvSpPr>
            <a:spLocks noGrp="1"/>
          </p:cNvSpPr>
          <p:nvPr>
            <p:ph type="title"/>
          </p:nvPr>
        </p:nvSpPr>
        <p:spPr/>
        <p:txBody>
          <a:bodyPr/>
          <a:lstStyle/>
          <a:p>
            <a:r>
              <a:rPr lang="en-US" dirty="0"/>
              <a:t>Action Bar</a:t>
            </a:r>
          </a:p>
        </p:txBody>
      </p:sp>
      <p:sp>
        <p:nvSpPr>
          <p:cNvPr id="5" name="Text Placeholder 9">
            <a:extLst>
              <a:ext uri="{FF2B5EF4-FFF2-40B4-BE49-F238E27FC236}">
                <a16:creationId xmlns:a16="http://schemas.microsoft.com/office/drawing/2014/main" id="{0B271D5C-F6BF-4C1B-A7AC-7B289DC64F44}"/>
              </a:ext>
            </a:extLst>
          </p:cNvPr>
          <p:cNvSpPr txBox="1">
            <a:spLocks/>
          </p:cNvSpPr>
          <p:nvPr/>
        </p:nvSpPr>
        <p:spPr>
          <a:xfrm>
            <a:off x="46831" y="1078500"/>
            <a:ext cx="8503444" cy="1137983"/>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000" dirty="0"/>
              <a:t>The action bar is a menu-based navigational tool you use to access workspaces in Allscripts TouchWorks® EHR that are available to you. It is located on the left. </a:t>
            </a:r>
          </a:p>
          <a:p>
            <a:r>
              <a:rPr lang="en-US" sz="2000" dirty="0"/>
              <a:t>You can minimize           or maximize        .         </a:t>
            </a:r>
          </a:p>
          <a:p>
            <a:endParaRPr lang="en-US" dirty="0"/>
          </a:p>
        </p:txBody>
      </p:sp>
      <p:sp>
        <p:nvSpPr>
          <p:cNvPr id="6" name="Slide Number Placeholder 1">
            <a:extLst>
              <a:ext uri="{FF2B5EF4-FFF2-40B4-BE49-F238E27FC236}">
                <a16:creationId xmlns:a16="http://schemas.microsoft.com/office/drawing/2014/main" id="{EC49D36C-3846-4ED9-8AF3-71E25D83239C}"/>
              </a:ext>
            </a:extLst>
          </p:cNvPr>
          <p:cNvSpPr>
            <a:spLocks noGrp="1"/>
          </p:cNvSpPr>
          <p:nvPr>
            <p:ph type="sldNum" sz="quarter" idx="12"/>
          </p:nvPr>
        </p:nvSpPr>
        <p:spPr>
          <a:xfrm>
            <a:off x="8601075" y="6952659"/>
            <a:ext cx="304800" cy="365125"/>
          </a:xfrm>
        </p:spPr>
        <p:txBody>
          <a:bodyPr/>
          <a:lstStyle/>
          <a:p>
            <a:fld id="{C263D6C4-4840-40CC-AC84-17E24B3B7BDE}" type="slidenum">
              <a:rPr lang="en-US" smtClean="0"/>
              <a:pPr/>
              <a:t>7</a:t>
            </a:fld>
            <a:endParaRPr lang="en-US" dirty="0"/>
          </a:p>
        </p:txBody>
      </p:sp>
      <p:pic>
        <p:nvPicPr>
          <p:cNvPr id="7" name="Picture 6">
            <a:extLst>
              <a:ext uri="{FF2B5EF4-FFF2-40B4-BE49-F238E27FC236}">
                <a16:creationId xmlns:a16="http://schemas.microsoft.com/office/drawing/2014/main" id="{F02FF51E-EA9E-45E2-92D8-A150181D9D01}"/>
              </a:ext>
            </a:extLst>
          </p:cNvPr>
          <p:cNvPicPr>
            <a:picLocks noChangeAspect="1"/>
          </p:cNvPicPr>
          <p:nvPr/>
        </p:nvPicPr>
        <p:blipFill>
          <a:blip r:embed="rId2"/>
          <a:stretch>
            <a:fillRect/>
          </a:stretch>
        </p:blipFill>
        <p:spPr>
          <a:xfrm rot="10800000">
            <a:off x="3008389" y="2205540"/>
            <a:ext cx="285750" cy="178594"/>
          </a:xfrm>
          <a:prstGeom prst="rect">
            <a:avLst/>
          </a:prstGeom>
        </p:spPr>
      </p:pic>
      <p:pic>
        <p:nvPicPr>
          <p:cNvPr id="8" name="Picture 7">
            <a:extLst>
              <a:ext uri="{FF2B5EF4-FFF2-40B4-BE49-F238E27FC236}">
                <a16:creationId xmlns:a16="http://schemas.microsoft.com/office/drawing/2014/main" id="{888E389C-1600-4D19-8187-2AA3F33E2822}"/>
              </a:ext>
            </a:extLst>
          </p:cNvPr>
          <p:cNvPicPr>
            <a:picLocks noChangeAspect="1"/>
          </p:cNvPicPr>
          <p:nvPr/>
        </p:nvPicPr>
        <p:blipFill>
          <a:blip r:embed="rId2"/>
          <a:stretch>
            <a:fillRect/>
          </a:stretch>
        </p:blipFill>
        <p:spPr>
          <a:xfrm>
            <a:off x="4945856" y="2154104"/>
            <a:ext cx="285751" cy="178594"/>
          </a:xfrm>
          <a:prstGeom prst="rect">
            <a:avLst/>
          </a:prstGeom>
        </p:spPr>
      </p:pic>
      <p:pic>
        <p:nvPicPr>
          <p:cNvPr id="9" name="Picture 8">
            <a:extLst>
              <a:ext uri="{FF2B5EF4-FFF2-40B4-BE49-F238E27FC236}">
                <a16:creationId xmlns:a16="http://schemas.microsoft.com/office/drawing/2014/main" id="{1AA5D9D6-E2C7-46FB-84B4-6EA822FB980D}"/>
              </a:ext>
            </a:extLst>
          </p:cNvPr>
          <p:cNvPicPr>
            <a:picLocks noChangeAspect="1"/>
          </p:cNvPicPr>
          <p:nvPr/>
        </p:nvPicPr>
        <p:blipFill>
          <a:blip r:embed="rId3"/>
          <a:stretch>
            <a:fillRect/>
          </a:stretch>
        </p:blipFill>
        <p:spPr>
          <a:xfrm>
            <a:off x="395213" y="2689865"/>
            <a:ext cx="8353573" cy="3788038"/>
          </a:xfrm>
          <a:prstGeom prst="rect">
            <a:avLst/>
          </a:prstGeom>
        </p:spPr>
      </p:pic>
      <p:sp>
        <p:nvSpPr>
          <p:cNvPr id="10" name="Rectangle 9">
            <a:extLst>
              <a:ext uri="{FF2B5EF4-FFF2-40B4-BE49-F238E27FC236}">
                <a16:creationId xmlns:a16="http://schemas.microsoft.com/office/drawing/2014/main" id="{1430CBFE-1909-4BA9-8D5A-7334AAA7B46B}"/>
              </a:ext>
            </a:extLst>
          </p:cNvPr>
          <p:cNvSpPr/>
          <p:nvPr/>
        </p:nvSpPr>
        <p:spPr>
          <a:xfrm>
            <a:off x="395213" y="2808286"/>
            <a:ext cx="708933" cy="267958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endParaRPr>
          </a:p>
        </p:txBody>
      </p:sp>
      <p:sp>
        <p:nvSpPr>
          <p:cNvPr id="11" name="TextBox 10">
            <a:extLst>
              <a:ext uri="{FF2B5EF4-FFF2-40B4-BE49-F238E27FC236}">
                <a16:creationId xmlns:a16="http://schemas.microsoft.com/office/drawing/2014/main" id="{0A80B043-B733-427A-8D1A-D4149C749929}"/>
              </a:ext>
            </a:extLst>
          </p:cNvPr>
          <p:cNvSpPr txBox="1"/>
          <p:nvPr/>
        </p:nvSpPr>
        <p:spPr>
          <a:xfrm>
            <a:off x="5105400" y="4952408"/>
            <a:ext cx="3028950" cy="1200329"/>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r>
              <a:rPr lang="en-US" dirty="0"/>
              <a:t>              The push pin icon will “pin” a menu into place throughout Touchworks.</a:t>
            </a:r>
          </a:p>
        </p:txBody>
      </p:sp>
      <p:pic>
        <p:nvPicPr>
          <p:cNvPr id="12" name="Picture 11">
            <a:extLst>
              <a:ext uri="{FF2B5EF4-FFF2-40B4-BE49-F238E27FC236}">
                <a16:creationId xmlns:a16="http://schemas.microsoft.com/office/drawing/2014/main" id="{E323F44D-ECAA-43EF-BE41-BF417EC2C434}"/>
              </a:ext>
            </a:extLst>
          </p:cNvPr>
          <p:cNvPicPr>
            <a:picLocks noChangeAspect="1"/>
          </p:cNvPicPr>
          <p:nvPr/>
        </p:nvPicPr>
        <p:blipFill>
          <a:blip r:embed="rId4"/>
          <a:stretch>
            <a:fillRect/>
          </a:stretch>
        </p:blipFill>
        <p:spPr>
          <a:xfrm>
            <a:off x="5255419" y="4952408"/>
            <a:ext cx="285751" cy="195944"/>
          </a:xfrm>
          <a:prstGeom prst="rect">
            <a:avLst/>
          </a:prstGeom>
        </p:spPr>
      </p:pic>
      <p:sp>
        <p:nvSpPr>
          <p:cNvPr id="13" name="TextBox 12">
            <a:extLst>
              <a:ext uri="{FF2B5EF4-FFF2-40B4-BE49-F238E27FC236}">
                <a16:creationId xmlns:a16="http://schemas.microsoft.com/office/drawing/2014/main" id="{5B48C1D4-979C-4F8C-99C1-7C8DC14D3A73}"/>
              </a:ext>
            </a:extLst>
          </p:cNvPr>
          <p:cNvSpPr txBox="1"/>
          <p:nvPr/>
        </p:nvSpPr>
        <p:spPr>
          <a:xfrm>
            <a:off x="1304925" y="5895383"/>
            <a:ext cx="3432329" cy="584775"/>
          </a:xfrm>
          <a:prstGeom prst="rect">
            <a:avLst/>
          </a:prstGeom>
          <a:noFill/>
        </p:spPr>
        <p:txBody>
          <a:bodyPr wrap="square">
            <a:spAutoFit/>
          </a:bodyPr>
          <a:lstStyle/>
          <a:p>
            <a:pPr marL="214313" indent="-214313">
              <a:buFont typeface="Courier New" panose="02070309020205020404" pitchFamily="49" charset="0"/>
              <a:buChar char="o"/>
            </a:pPr>
            <a:r>
              <a:rPr lang="en-US" sz="1600" dirty="0"/>
              <a:t>You can access all pages in the Site Map. </a:t>
            </a:r>
          </a:p>
        </p:txBody>
      </p:sp>
      <p:cxnSp>
        <p:nvCxnSpPr>
          <p:cNvPr id="14" name="Straight Arrow Connector 13">
            <a:extLst>
              <a:ext uri="{FF2B5EF4-FFF2-40B4-BE49-F238E27FC236}">
                <a16:creationId xmlns:a16="http://schemas.microsoft.com/office/drawing/2014/main" id="{46118CB6-3E9A-4952-96AB-E095F2B9208A}"/>
              </a:ext>
            </a:extLst>
          </p:cNvPr>
          <p:cNvCxnSpPr>
            <a:cxnSpLocks/>
          </p:cNvCxnSpPr>
          <p:nvPr/>
        </p:nvCxnSpPr>
        <p:spPr>
          <a:xfrm flipH="1">
            <a:off x="762001" y="5961251"/>
            <a:ext cx="685799" cy="2871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9C69-24C2-485B-993C-A1A4209EB890}"/>
              </a:ext>
            </a:extLst>
          </p:cNvPr>
          <p:cNvSpPr>
            <a:spLocks noGrp="1"/>
          </p:cNvSpPr>
          <p:nvPr>
            <p:ph type="title"/>
          </p:nvPr>
        </p:nvSpPr>
        <p:spPr/>
        <p:txBody>
          <a:bodyPr/>
          <a:lstStyle/>
          <a:p>
            <a:r>
              <a:rPr lang="en-US" dirty="0"/>
              <a:t>Site Map</a:t>
            </a:r>
          </a:p>
        </p:txBody>
      </p:sp>
      <p:sp>
        <p:nvSpPr>
          <p:cNvPr id="3" name="Content Placeholder 2">
            <a:extLst>
              <a:ext uri="{FF2B5EF4-FFF2-40B4-BE49-F238E27FC236}">
                <a16:creationId xmlns:a16="http://schemas.microsoft.com/office/drawing/2014/main" id="{05D96F46-924D-47B0-A6C8-845542AAB112}"/>
              </a:ext>
            </a:extLst>
          </p:cNvPr>
          <p:cNvSpPr>
            <a:spLocks noGrp="1"/>
          </p:cNvSpPr>
          <p:nvPr>
            <p:ph idx="1"/>
          </p:nvPr>
        </p:nvSpPr>
        <p:spPr>
          <a:xfrm>
            <a:off x="457200" y="1600200"/>
            <a:ext cx="8229600" cy="1066800"/>
          </a:xfrm>
        </p:spPr>
        <p:txBody>
          <a:bodyPr/>
          <a:lstStyle/>
          <a:p>
            <a:r>
              <a:rPr lang="en-US" sz="1800" dirty="0"/>
              <a:t>The Site Map  shows you the pages you have available. We recommend only showing the workspaces you use daily. You can also navigate to your pages from here. </a:t>
            </a:r>
          </a:p>
          <a:p>
            <a:pPr marL="137160" indent="0">
              <a:buNone/>
            </a:pPr>
            <a:endParaRPr lang="en-US" dirty="0"/>
          </a:p>
        </p:txBody>
      </p:sp>
      <p:pic>
        <p:nvPicPr>
          <p:cNvPr id="4" name="Picture 3">
            <a:extLst>
              <a:ext uri="{FF2B5EF4-FFF2-40B4-BE49-F238E27FC236}">
                <a16:creationId xmlns:a16="http://schemas.microsoft.com/office/drawing/2014/main" id="{7F3EB9A0-04B2-43ED-8A98-C36801B53EEE}"/>
              </a:ext>
            </a:extLst>
          </p:cNvPr>
          <p:cNvPicPr>
            <a:picLocks noChangeAspect="1"/>
          </p:cNvPicPr>
          <p:nvPr/>
        </p:nvPicPr>
        <p:blipFill>
          <a:blip r:embed="rId2"/>
          <a:stretch>
            <a:fillRect/>
          </a:stretch>
        </p:blipFill>
        <p:spPr>
          <a:xfrm>
            <a:off x="1066800" y="2667000"/>
            <a:ext cx="7428389" cy="3710219"/>
          </a:xfrm>
          <a:prstGeom prst="rect">
            <a:avLst/>
          </a:prstGeom>
        </p:spPr>
      </p:pic>
      <p:sp>
        <p:nvSpPr>
          <p:cNvPr id="5" name="TextBox 4">
            <a:extLst>
              <a:ext uri="{FF2B5EF4-FFF2-40B4-BE49-F238E27FC236}">
                <a16:creationId xmlns:a16="http://schemas.microsoft.com/office/drawing/2014/main" id="{44BC4CDE-1D1D-4E93-8580-3A12030BFFED}"/>
              </a:ext>
            </a:extLst>
          </p:cNvPr>
          <p:cNvSpPr txBox="1"/>
          <p:nvPr/>
        </p:nvSpPr>
        <p:spPr>
          <a:xfrm>
            <a:off x="4192548" y="4906171"/>
            <a:ext cx="3028950" cy="1477328"/>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pPr marL="128588" indent="-128588">
              <a:buFont typeface="Courier New" panose="02070309020205020404" pitchFamily="49" charset="0"/>
              <a:buChar char="o"/>
            </a:pPr>
            <a:r>
              <a:rPr lang="en-US" dirty="0"/>
              <a:t>External links like CSMD, EHR website, Opioid Documents will be located in the</a:t>
            </a:r>
            <a:r>
              <a:rPr lang="en-US" b="1" dirty="0"/>
              <a:t> HELP </a:t>
            </a:r>
            <a:r>
              <a:rPr lang="en-US" dirty="0"/>
              <a:t>section on the Site Map.</a:t>
            </a:r>
          </a:p>
        </p:txBody>
      </p:sp>
    </p:spTree>
    <p:extLst>
      <p:ext uri="{BB962C8B-B14F-4D97-AF65-F5344CB8AC3E}">
        <p14:creationId xmlns:p14="http://schemas.microsoft.com/office/powerpoint/2010/main" val="22824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03DF-F31F-4FCF-AAE8-057E16C3F49E}"/>
              </a:ext>
            </a:extLst>
          </p:cNvPr>
          <p:cNvSpPr>
            <a:spLocks noGrp="1"/>
          </p:cNvSpPr>
          <p:nvPr>
            <p:ph type="title"/>
          </p:nvPr>
        </p:nvSpPr>
        <p:spPr/>
        <p:txBody>
          <a:bodyPr/>
          <a:lstStyle/>
          <a:p>
            <a:r>
              <a:rPr lang="en-US" dirty="0"/>
              <a:t>Hiding and Showing Pages</a:t>
            </a:r>
          </a:p>
        </p:txBody>
      </p:sp>
      <p:pic>
        <p:nvPicPr>
          <p:cNvPr id="4" name="Picture 3">
            <a:extLst>
              <a:ext uri="{FF2B5EF4-FFF2-40B4-BE49-F238E27FC236}">
                <a16:creationId xmlns:a16="http://schemas.microsoft.com/office/drawing/2014/main" id="{8EBFD6C7-38AE-48DF-94F0-9C88D9B33E69}"/>
              </a:ext>
            </a:extLst>
          </p:cNvPr>
          <p:cNvPicPr>
            <a:picLocks noChangeAspect="1"/>
          </p:cNvPicPr>
          <p:nvPr/>
        </p:nvPicPr>
        <p:blipFill>
          <a:blip r:embed="rId2"/>
          <a:stretch>
            <a:fillRect/>
          </a:stretch>
        </p:blipFill>
        <p:spPr>
          <a:xfrm>
            <a:off x="252185" y="1219200"/>
            <a:ext cx="8708664" cy="4419600"/>
          </a:xfrm>
          <a:prstGeom prst="rect">
            <a:avLst/>
          </a:prstGeom>
        </p:spPr>
      </p:pic>
      <p:sp>
        <p:nvSpPr>
          <p:cNvPr id="5" name="Slide Number Placeholder 1">
            <a:extLst>
              <a:ext uri="{FF2B5EF4-FFF2-40B4-BE49-F238E27FC236}">
                <a16:creationId xmlns:a16="http://schemas.microsoft.com/office/drawing/2014/main" id="{A7AADB81-A61F-40E0-9E82-CBFF13FD3569}"/>
              </a:ext>
            </a:extLst>
          </p:cNvPr>
          <p:cNvSpPr>
            <a:spLocks noGrp="1"/>
          </p:cNvSpPr>
          <p:nvPr>
            <p:ph type="sldNum" sz="quarter" idx="12"/>
          </p:nvPr>
        </p:nvSpPr>
        <p:spPr>
          <a:xfrm>
            <a:off x="8356600" y="5868183"/>
            <a:ext cx="316236" cy="391133"/>
          </a:xfrm>
        </p:spPr>
        <p:txBody>
          <a:bodyPr/>
          <a:lstStyle/>
          <a:p>
            <a:fld id="{C263D6C4-4840-40CC-AC84-17E24B3B7BDE}" type="slidenum">
              <a:rPr lang="en-US" smtClean="0"/>
              <a:pPr/>
              <a:t>9</a:t>
            </a:fld>
            <a:endParaRPr lang="en-US" dirty="0"/>
          </a:p>
        </p:txBody>
      </p:sp>
      <p:sp>
        <p:nvSpPr>
          <p:cNvPr id="6" name="TextBox 5">
            <a:extLst>
              <a:ext uri="{FF2B5EF4-FFF2-40B4-BE49-F238E27FC236}">
                <a16:creationId xmlns:a16="http://schemas.microsoft.com/office/drawing/2014/main" id="{60533411-1FFB-4635-A081-3718035EEFBE}"/>
              </a:ext>
            </a:extLst>
          </p:cNvPr>
          <p:cNvSpPr txBox="1"/>
          <p:nvPr/>
        </p:nvSpPr>
        <p:spPr>
          <a:xfrm>
            <a:off x="3579536" y="3875604"/>
            <a:ext cx="3142598" cy="1754326"/>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pPr marL="128588" indent="-128588">
              <a:buFont typeface="Courier New" panose="02070309020205020404" pitchFamily="49" charset="0"/>
              <a:buChar char="o"/>
            </a:pPr>
            <a:r>
              <a:rPr lang="en-US" dirty="0"/>
              <a:t>To show a page in the Action Bar, Click the options icon              and select </a:t>
            </a:r>
            <a:r>
              <a:rPr lang="en-US" b="1" dirty="0"/>
              <a:t>Show in Menu.</a:t>
            </a:r>
          </a:p>
          <a:p>
            <a:pPr marL="128588" indent="-128588">
              <a:buFont typeface="Courier New" panose="02070309020205020404" pitchFamily="49" charset="0"/>
              <a:buChar char="o"/>
            </a:pPr>
            <a:endParaRPr lang="en-US" b="1" dirty="0"/>
          </a:p>
          <a:p>
            <a:pPr marL="128588" indent="-128588">
              <a:buFont typeface="Courier New" panose="02070309020205020404" pitchFamily="49" charset="0"/>
              <a:buChar char="o"/>
            </a:pPr>
            <a:r>
              <a:rPr lang="en-US" dirty="0"/>
              <a:t>You can hide pages too.</a:t>
            </a:r>
          </a:p>
        </p:txBody>
      </p:sp>
      <p:cxnSp>
        <p:nvCxnSpPr>
          <p:cNvPr id="7" name="Straight Arrow Connector 6">
            <a:extLst>
              <a:ext uri="{FF2B5EF4-FFF2-40B4-BE49-F238E27FC236}">
                <a16:creationId xmlns:a16="http://schemas.microsoft.com/office/drawing/2014/main" id="{36F485C9-D5B0-4B3B-8068-3D0DE0DCBB6B}"/>
              </a:ext>
            </a:extLst>
          </p:cNvPr>
          <p:cNvCxnSpPr>
            <a:cxnSpLocks/>
          </p:cNvCxnSpPr>
          <p:nvPr/>
        </p:nvCxnSpPr>
        <p:spPr>
          <a:xfrm flipH="1" flipV="1">
            <a:off x="2209801" y="2204853"/>
            <a:ext cx="1083527" cy="2844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74EE237-0C17-4FA8-8B9D-E833B6AFBA9B}"/>
              </a:ext>
            </a:extLst>
          </p:cNvPr>
          <p:cNvSpPr txBox="1"/>
          <p:nvPr/>
        </p:nvSpPr>
        <p:spPr>
          <a:xfrm>
            <a:off x="3293328" y="2073975"/>
            <a:ext cx="3232885" cy="1454244"/>
          </a:xfrm>
          <a:prstGeom prst="rect">
            <a:avLst/>
          </a:prstGeom>
          <a:solidFill>
            <a:schemeClr val="accent2">
              <a:lumMod val="20000"/>
              <a:lumOff val="80000"/>
            </a:schemeClr>
          </a:solidFill>
          <a:ln>
            <a:solidFill>
              <a:schemeClr val="accent1">
                <a:lumMod val="75000"/>
              </a:schemeClr>
            </a:solidFill>
          </a:ln>
        </p:spPr>
        <p:txBody>
          <a:bodyPr wrap="square" lIns="68580" tIns="34290" rIns="68580" bIns="34290" rtlCol="0" anchor="t">
            <a:spAutoFit/>
          </a:bodyPr>
          <a:lstStyle/>
          <a:p>
            <a:pPr marL="128588" indent="-128588">
              <a:buFont typeface="Courier New" panose="02070309020205020404" pitchFamily="49" charset="0"/>
              <a:buChar char="o"/>
            </a:pPr>
            <a:r>
              <a:rPr lang="en-US" dirty="0"/>
              <a:t>The hidden from menu            icon is displayed next to hidden pages. These pages aren’t shown in the Action Bar</a:t>
            </a:r>
            <a:r>
              <a:rPr lang="en-US" sz="900" dirty="0"/>
              <a:t>.</a:t>
            </a:r>
          </a:p>
        </p:txBody>
      </p:sp>
      <p:pic>
        <p:nvPicPr>
          <p:cNvPr id="9" name="Picture 8">
            <a:extLst>
              <a:ext uri="{FF2B5EF4-FFF2-40B4-BE49-F238E27FC236}">
                <a16:creationId xmlns:a16="http://schemas.microsoft.com/office/drawing/2014/main" id="{FDDAF306-64F8-44EE-AFB7-510D9C0DDB41}"/>
              </a:ext>
            </a:extLst>
          </p:cNvPr>
          <p:cNvPicPr>
            <a:picLocks noChangeAspect="1"/>
          </p:cNvPicPr>
          <p:nvPr/>
        </p:nvPicPr>
        <p:blipFill>
          <a:blip r:embed="rId3"/>
          <a:stretch>
            <a:fillRect/>
          </a:stretch>
        </p:blipFill>
        <p:spPr>
          <a:xfrm>
            <a:off x="4155156" y="2472933"/>
            <a:ext cx="293930" cy="199113"/>
          </a:xfrm>
          <a:prstGeom prst="rect">
            <a:avLst/>
          </a:prstGeom>
        </p:spPr>
      </p:pic>
      <p:pic>
        <p:nvPicPr>
          <p:cNvPr id="10" name="Picture 9">
            <a:extLst>
              <a:ext uri="{FF2B5EF4-FFF2-40B4-BE49-F238E27FC236}">
                <a16:creationId xmlns:a16="http://schemas.microsoft.com/office/drawing/2014/main" id="{6BC34531-E12E-48A1-826A-B2478C35FD8B}"/>
              </a:ext>
            </a:extLst>
          </p:cNvPr>
          <p:cNvPicPr>
            <a:picLocks noChangeAspect="1"/>
          </p:cNvPicPr>
          <p:nvPr/>
        </p:nvPicPr>
        <p:blipFill>
          <a:blip r:embed="rId4"/>
          <a:stretch>
            <a:fillRect/>
          </a:stretch>
        </p:blipFill>
        <p:spPr>
          <a:xfrm>
            <a:off x="5334000" y="4479037"/>
            <a:ext cx="117304" cy="243406"/>
          </a:xfrm>
          <a:prstGeom prst="rect">
            <a:avLst/>
          </a:prstGeom>
        </p:spPr>
      </p:pic>
    </p:spTree>
    <p:extLst>
      <p:ext uri="{BB962C8B-B14F-4D97-AF65-F5344CB8AC3E}">
        <p14:creationId xmlns:p14="http://schemas.microsoft.com/office/powerpoint/2010/main" val="4246675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2015 Training Modules">
      <a:dk1>
        <a:sysClr val="windowText" lastClr="000000"/>
      </a:dk1>
      <a:lt1>
        <a:sysClr val="window" lastClr="FFFFFF"/>
      </a:lt1>
      <a:dk2>
        <a:srgbClr val="140A62"/>
      </a:dk2>
      <a:lt2>
        <a:srgbClr val="140A62"/>
      </a:lt2>
      <a:accent1>
        <a:srgbClr val="DC9F0B"/>
      </a:accent1>
      <a:accent2>
        <a:srgbClr val="140A62"/>
      </a:accent2>
      <a:accent3>
        <a:srgbClr val="5BD078"/>
      </a:accent3>
      <a:accent4>
        <a:srgbClr val="A5D028"/>
      </a:accent4>
      <a:accent5>
        <a:srgbClr val="F5C040"/>
      </a:accent5>
      <a:accent6>
        <a:srgbClr val="05E0DB"/>
      </a:accent6>
      <a:hlink>
        <a:srgbClr val="0080FF"/>
      </a:hlink>
      <a:folHlink>
        <a:srgbClr val="5EAE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solidFill>
          <a:schemeClr val="bg1">
            <a:lumMod val="65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41275">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100" dirty="0" smtClean="0">
            <a:solidFill>
              <a:schemeClr val="bg1"/>
            </a:solidFill>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4786</TotalTime>
  <Words>3869</Words>
  <Application>Microsoft Office PowerPoint</Application>
  <PresentationFormat>On-screen Show (4:3)</PresentationFormat>
  <Paragraphs>337</Paragraphs>
  <Slides>53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Book Antiqua</vt:lpstr>
      <vt:lpstr>Calibri</vt:lpstr>
      <vt:lpstr>Courier New</vt:lpstr>
      <vt:lpstr>David</vt:lpstr>
      <vt:lpstr>Georgia</vt:lpstr>
      <vt:lpstr>Lucida Sans</vt:lpstr>
      <vt:lpstr>Rockwell</vt:lpstr>
      <vt:lpstr>Wingdings</vt:lpstr>
      <vt:lpstr>Wingdings 2</vt:lpstr>
      <vt:lpstr>Wingdings 3</vt:lpstr>
      <vt:lpstr>Apex</vt:lpstr>
      <vt:lpstr>Quillen ETSU Physicians</vt:lpstr>
      <vt:lpstr>Logging In</vt:lpstr>
      <vt:lpstr>Logging In from Home</vt:lpstr>
      <vt:lpstr>Logging In</vt:lpstr>
      <vt:lpstr>My Current Session</vt:lpstr>
      <vt:lpstr>Schedule</vt:lpstr>
      <vt:lpstr>Action Bar</vt:lpstr>
      <vt:lpstr>Site Map</vt:lpstr>
      <vt:lpstr>Hiding and Showing Pages</vt:lpstr>
      <vt:lpstr>Search for a Patient </vt:lpstr>
      <vt:lpstr>Schedule</vt:lpstr>
      <vt:lpstr>Chart</vt:lpstr>
      <vt:lpstr>Viewing the Chart</vt:lpstr>
      <vt:lpstr>Viewing the Chart</vt:lpstr>
      <vt:lpstr>Charting </vt:lpstr>
      <vt:lpstr>The ACI</vt:lpstr>
      <vt:lpstr>Adding Active Problems</vt:lpstr>
      <vt:lpstr>Adding History Items</vt:lpstr>
      <vt:lpstr>Saving (Committing)</vt:lpstr>
      <vt:lpstr>Saving (Committing)</vt:lpstr>
      <vt:lpstr>Favorites and Quick lists</vt:lpstr>
      <vt:lpstr>Starting A Note</vt:lpstr>
      <vt:lpstr>Starting A Note</vt:lpstr>
      <vt:lpstr>Notes</vt:lpstr>
      <vt:lpstr>Notes - Autopopulation</vt:lpstr>
      <vt:lpstr>Notes – Hiding Autopopulated Items</vt:lpstr>
      <vt:lpstr>Notes - Signing</vt:lpstr>
      <vt:lpstr>Notes – Co-Sign Note Task</vt:lpstr>
      <vt:lpstr>Notes – Co-Sign Note Task</vt:lpstr>
      <vt:lpstr>Doc Sign</vt:lpstr>
      <vt:lpstr>Tasks</vt:lpstr>
      <vt:lpstr>Tasking</vt:lpstr>
      <vt:lpstr>Tasking</vt:lpstr>
      <vt:lpstr>Tasking</vt:lpstr>
      <vt:lpstr>Tasks Filters</vt:lpstr>
      <vt:lpstr>Creating a New Task</vt:lpstr>
      <vt:lpstr>Completing Tasks</vt:lpstr>
      <vt:lpstr>PowerPoint Presentation</vt:lpstr>
      <vt:lpstr>PowerPoint Presentation</vt:lpstr>
      <vt:lpstr>PowerPoint Presentation</vt:lpstr>
      <vt:lpstr>PowerPoint Presentation</vt:lpstr>
      <vt:lpstr>PowerPoint Presentation</vt:lpstr>
      <vt:lpstr>PowerPoint Presentation</vt:lpstr>
      <vt:lpstr>Appointments</vt:lpstr>
      <vt:lpstr>Quality Measures</vt:lpstr>
      <vt:lpstr>Takeaways</vt:lpstr>
      <vt:lpstr>Remote Access</vt:lpstr>
      <vt:lpstr>Quillen ETSU Physicians Clinics</vt:lpstr>
      <vt:lpstr>ETSU Health Clinics</vt:lpstr>
      <vt:lpstr>Quillen ETSU Physicians</vt:lpstr>
      <vt:lpstr>CEB 2</vt:lpstr>
      <vt:lpstr>Other Specialties and Locations</vt:lpstr>
      <vt:lpstr>Family Medicine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Livingston, Amanda N</dc:creator>
  <cp:lastModifiedBy>Livingston, Amanda N.</cp:lastModifiedBy>
  <cp:revision>225</cp:revision>
  <dcterms:created xsi:type="dcterms:W3CDTF">2015-05-07T18:04:31Z</dcterms:created>
  <dcterms:modified xsi:type="dcterms:W3CDTF">2021-06-10T20:24:44Z</dcterms:modified>
</cp:coreProperties>
</file>