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45"/>
  </p:notesMasterIdLst>
  <p:sldIdLst>
    <p:sldId id="305" r:id="rId2"/>
    <p:sldId id="306" r:id="rId3"/>
    <p:sldId id="295" r:id="rId4"/>
    <p:sldId id="296" r:id="rId5"/>
    <p:sldId id="310" r:id="rId6"/>
    <p:sldId id="311" r:id="rId7"/>
    <p:sldId id="258" r:id="rId8"/>
    <p:sldId id="273" r:id="rId9"/>
    <p:sldId id="263" r:id="rId10"/>
    <p:sldId id="292" r:id="rId11"/>
    <p:sldId id="264" r:id="rId12"/>
    <p:sldId id="293" r:id="rId13"/>
    <p:sldId id="297" r:id="rId14"/>
    <p:sldId id="267" r:id="rId15"/>
    <p:sldId id="268" r:id="rId16"/>
    <p:sldId id="269" r:id="rId17"/>
    <p:sldId id="266" r:id="rId18"/>
    <p:sldId id="270" r:id="rId19"/>
    <p:sldId id="272" r:id="rId20"/>
    <p:sldId id="301" r:id="rId21"/>
    <p:sldId id="312" r:id="rId22"/>
    <p:sldId id="313" r:id="rId23"/>
    <p:sldId id="307" r:id="rId24"/>
    <p:sldId id="314" r:id="rId25"/>
    <p:sldId id="274" r:id="rId26"/>
    <p:sldId id="275" r:id="rId27"/>
    <p:sldId id="300" r:id="rId28"/>
    <p:sldId id="276" r:id="rId29"/>
    <p:sldId id="277" r:id="rId30"/>
    <p:sldId id="308" r:id="rId31"/>
    <p:sldId id="278" r:id="rId32"/>
    <p:sldId id="302" r:id="rId33"/>
    <p:sldId id="279" r:id="rId34"/>
    <p:sldId id="303" r:id="rId35"/>
    <p:sldId id="315" r:id="rId36"/>
    <p:sldId id="316" r:id="rId37"/>
    <p:sldId id="284" r:id="rId38"/>
    <p:sldId id="282" r:id="rId39"/>
    <p:sldId id="287" r:id="rId40"/>
    <p:sldId id="288" r:id="rId41"/>
    <p:sldId id="289" r:id="rId42"/>
    <p:sldId id="290" r:id="rId43"/>
    <p:sldId id="26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6461A"/>
    <a:srgbClr val="B7551F"/>
    <a:srgbClr val="0D03D3"/>
    <a:srgbClr val="E0F947"/>
    <a:srgbClr val="3D62D7"/>
    <a:srgbClr val="00FFFF"/>
    <a:srgbClr val="3BE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93" autoAdjust="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B7901-4432-4BE5-AF31-6772D613A255}" type="datetimeFigureOut">
              <a:rPr lang="en-US" smtClean="0"/>
              <a:pPr/>
              <a:t>05/21/2021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1F737-C897-4A88-B583-70FB476EC73B}" type="slidenum">
              <a:rPr lang="en-US" smtClean="0"/>
              <a:pPr/>
              <a:t>‹#›</a:t>
            </a:fld>
            <a:endParaRPr lang="en-US"/>
          </a:p>
        </p:txBody>
      </p:sp>
    </p:spTree>
    <p:extLst>
      <p:ext uri="{BB962C8B-B14F-4D97-AF65-F5344CB8AC3E}">
        <p14:creationId xmlns:p14="http://schemas.microsoft.com/office/powerpoint/2010/main" val="35847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26B12F5B-CF10-4D90-BC7A-65968629D53A}" type="datetime1">
              <a:rPr lang="en-US" smtClean="0"/>
              <a:pPr/>
              <a:t>05/21/2021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BD48555-08CD-42B1-A1E7-3562337112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98919C-4231-4961-9DA4-67418B3B5942}" type="datetime1">
              <a:rPr lang="en-US" smtClean="0"/>
              <a:pPr/>
              <a:t>05/21/2021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BC8534-02B3-4182-B033-D941C2B8D3B6}" type="datetime1">
              <a:rPr lang="en-US" smtClean="0"/>
              <a:pPr/>
              <a:t>05/21/2021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B8B1CB7A-C0F7-4BE8-A0FD-F9416A9E49E7}" type="datetime1">
              <a:rPr lang="en-US" smtClean="0"/>
              <a:pPr/>
              <a:t>05/21/2021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BD48555-08CD-42B1-A1E7-3562337112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4B737F34-5A16-4FBA-95EA-F5CA7A5D5D68}" type="datetime1">
              <a:rPr lang="en-US" smtClean="0"/>
              <a:pPr/>
              <a:t>05/21/2021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BD48555-08CD-42B1-A1E7-3562337112B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0A377DB-0DDF-4358-A9E3-D3E2C96CBC42}" type="datetime1">
              <a:rPr lang="en-US" smtClean="0"/>
              <a:pPr/>
              <a:t>05/21/2021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ED4430D5-BC3E-4BAD-9062-C4EC023CBC84}" type="datetime1">
              <a:rPr lang="en-US" smtClean="0"/>
              <a:pPr/>
              <a:t>05/21/2021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BD48555-08CD-42B1-A1E7-3562337112B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FD465D7-9820-4B41-A822-07E98E218A08}" type="datetime1">
              <a:rPr lang="en-US" smtClean="0"/>
              <a:pPr/>
              <a:t>05/21/2021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4D9B48-A2AA-4F77-8156-1215B7D8061B}" type="datetime1">
              <a:rPr lang="en-US" smtClean="0"/>
              <a:pPr/>
              <a:t>05/21/2021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F69E7D1F-DC20-4767-94D9-772BF6C702FB}" type="datetime1">
              <a:rPr lang="en-US" smtClean="0"/>
              <a:pPr/>
              <a:t>05/21/2021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4D09D555-C406-4351-A033-C8151713A0A7}" type="datetime1">
              <a:rPr lang="en-US" smtClean="0"/>
              <a:pPr/>
              <a:t>05/21/2021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BD48555-08CD-42B1-A1E7-3562337112B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21CA4F7-F9D0-48C7-AE12-5F2C271753BD}" type="datetime1">
              <a:rPr lang="en-US" smtClean="0"/>
              <a:pPr/>
              <a:t>05/21/2021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BD48555-08CD-42B1-A1E7-3562337112B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2121" y="1286077"/>
            <a:ext cx="4379976" cy="1447800"/>
          </a:xfrm>
        </p:spPr>
        <p:txBody>
          <a:bodyPr/>
          <a:lstStyle/>
          <a:p>
            <a:pPr algn="ctr"/>
            <a:r>
              <a:rPr lang="en-US" dirty="0">
                <a:solidFill>
                  <a:schemeClr val="accent6">
                    <a:lumMod val="50000"/>
                  </a:schemeClr>
                </a:solidFill>
                <a:latin typeface="Rockwell" panose="02060603020205020403" pitchFamily="18" charset="0"/>
                <a:cs typeface="David" panose="020E0502060401010101" pitchFamily="34" charset="-79"/>
              </a:rPr>
              <a:t>Quillen ETSU Physicians</a:t>
            </a:r>
          </a:p>
        </p:txBody>
      </p:sp>
      <p:sp>
        <p:nvSpPr>
          <p:cNvPr id="5" name="TextBox 4"/>
          <p:cNvSpPr txBox="1"/>
          <p:nvPr/>
        </p:nvSpPr>
        <p:spPr>
          <a:xfrm>
            <a:off x="685800" y="5334000"/>
            <a:ext cx="3657600" cy="584775"/>
          </a:xfrm>
          <a:prstGeom prst="rect">
            <a:avLst/>
          </a:prstGeom>
          <a:noFill/>
        </p:spPr>
        <p:txBody>
          <a:bodyPr wrap="square" rtlCol="0">
            <a:spAutoFit/>
          </a:bodyPr>
          <a:lstStyle/>
          <a:p>
            <a:r>
              <a:rPr lang="en-US" sz="1600" dirty="0"/>
              <a:t>Quillen </a:t>
            </a:r>
            <a:r>
              <a:rPr lang="en-US" sz="1600" b="1" dirty="0"/>
              <a:t>EHR</a:t>
            </a:r>
            <a:r>
              <a:rPr lang="en-US" sz="1600" dirty="0"/>
              <a:t> Team</a:t>
            </a:r>
          </a:p>
          <a:p>
            <a:r>
              <a:rPr lang="en-US" sz="1600" dirty="0"/>
              <a:t>Phone: </a:t>
            </a:r>
            <a:r>
              <a:rPr lang="en-US" sz="1600" dirty="0">
                <a:solidFill>
                  <a:srgbClr val="FF0000"/>
                </a:solidFill>
              </a:rPr>
              <a:t>(423) 282-6122, </a:t>
            </a:r>
            <a:r>
              <a:rPr lang="en-US" sz="1600">
                <a:solidFill>
                  <a:srgbClr val="FF0000"/>
                </a:solidFill>
              </a:rPr>
              <a:t>Option 1</a:t>
            </a:r>
            <a:endParaRPr lang="en-US" sz="1600" dirty="0">
              <a:solidFill>
                <a:srgbClr val="FF0000"/>
              </a:solidFill>
            </a:endParaRPr>
          </a:p>
        </p:txBody>
      </p:sp>
      <p:sp>
        <p:nvSpPr>
          <p:cNvPr id="4" name="Rectangle 3"/>
          <p:cNvSpPr/>
          <p:nvPr/>
        </p:nvSpPr>
        <p:spPr>
          <a:xfrm>
            <a:off x="683525" y="4495800"/>
            <a:ext cx="3200400" cy="707886"/>
          </a:xfrm>
          <a:prstGeom prst="rect">
            <a:avLst/>
          </a:prstGeom>
          <a:noFill/>
        </p:spPr>
        <p:txBody>
          <a:bodyPr wrap="square" lIns="91440" tIns="45720" rIns="91440" bIns="45720">
            <a:spAutoFit/>
          </a:bodyPr>
          <a:lstStyle/>
          <a:p>
            <a:r>
              <a:rPr lang="en-US" sz="2000" b="1" dirty="0">
                <a:ln w="0"/>
                <a:effectLst>
                  <a:outerShdw blurRad="38100" dist="19050" dir="2700000" algn="tl" rotWithShape="0">
                    <a:schemeClr val="dk1">
                      <a:alpha val="40000"/>
                    </a:schemeClr>
                  </a:outerShdw>
                </a:effectLst>
              </a:rPr>
              <a:t>Provider Training Module</a:t>
            </a:r>
          </a:p>
          <a:p>
            <a:r>
              <a:rPr lang="en-US" sz="2000" dirty="0" err="1">
                <a:ln w="0"/>
                <a:effectLst>
                  <a:outerShdw blurRad="38100" dist="19050" dir="2700000" algn="tl" rotWithShape="0">
                    <a:schemeClr val="dk1">
                      <a:alpha val="40000"/>
                    </a:schemeClr>
                  </a:outerShdw>
                </a:effectLst>
              </a:rPr>
              <a:t>Allscripts</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Touchworks</a:t>
            </a:r>
            <a:r>
              <a:rPr lang="en-US" sz="2000" dirty="0">
                <a:ln w="0"/>
                <a:effectLst>
                  <a:outerShdw blurRad="38100" dist="19050" dir="2700000" algn="tl" rotWithShape="0">
                    <a:schemeClr val="dk1">
                      <a:alpha val="40000"/>
                    </a:schemeClr>
                  </a:outerShdw>
                </a:effectLst>
              </a:rPr>
              <a:t> EHR</a:t>
            </a:r>
          </a:p>
        </p:txBody>
      </p:sp>
      <p:sp>
        <p:nvSpPr>
          <p:cNvPr id="9" name="TextBox 8"/>
          <p:cNvSpPr txBox="1"/>
          <p:nvPr/>
        </p:nvSpPr>
        <p:spPr>
          <a:xfrm>
            <a:off x="7427976" y="5564832"/>
            <a:ext cx="1371600" cy="369332"/>
          </a:xfrm>
          <a:prstGeom prst="rect">
            <a:avLst/>
          </a:prstGeom>
          <a:noFill/>
        </p:spPr>
        <p:txBody>
          <a:bodyPr wrap="square" rtlCol="0">
            <a:spAutoFit/>
          </a:bodyPr>
          <a:lstStyle/>
          <a:p>
            <a:r>
              <a:rPr lang="en-US" dirty="0"/>
              <a:t>May 2021</a:t>
            </a:r>
          </a:p>
        </p:txBody>
      </p:sp>
      <p:pic>
        <p:nvPicPr>
          <p:cNvPr id="7" name="Picture 6"/>
          <p:cNvPicPr/>
          <p:nvPr/>
        </p:nvPicPr>
        <p:blipFill>
          <a:blip r:embed="rId2" cstate="print"/>
          <a:srcRect l="1995" t="13846" r="84446" b="74872"/>
          <a:stretch>
            <a:fillRect/>
          </a:stretch>
        </p:blipFill>
        <p:spPr bwMode="auto">
          <a:xfrm>
            <a:off x="2819400" y="152400"/>
            <a:ext cx="3505200" cy="809625"/>
          </a:xfrm>
          <a:prstGeom prst="rect">
            <a:avLst/>
          </a:prstGeom>
          <a:noFill/>
          <a:ln w="9525">
            <a:noFill/>
            <a:miter lim="800000"/>
            <a:headEnd/>
            <a:tailEnd/>
          </a:ln>
        </p:spPr>
      </p:pic>
      <p:sp>
        <p:nvSpPr>
          <p:cNvPr id="8" name="TextBox 7"/>
          <p:cNvSpPr txBox="1"/>
          <p:nvPr/>
        </p:nvSpPr>
        <p:spPr>
          <a:xfrm>
            <a:off x="1219200" y="3183190"/>
            <a:ext cx="7275576" cy="523220"/>
          </a:xfrm>
          <a:prstGeom prst="rect">
            <a:avLst/>
          </a:prstGeom>
          <a:solidFill>
            <a:srgbClr val="F2AD48"/>
          </a:solidFill>
          <a:effectLst/>
          <a:scene3d>
            <a:camera prst="orthographicFront"/>
            <a:lightRig rig="threePt" dir="t"/>
          </a:scene3d>
          <a:sp3d>
            <a:bevelT/>
          </a:sp3d>
        </p:spPr>
        <p:txBody>
          <a:bodyPr wrap="square" rtlCol="0">
            <a:spAutoFit/>
          </a:bodyPr>
          <a:lstStyle/>
          <a:p>
            <a:r>
              <a:rPr lang="en-US" sz="2800" b="1" dirty="0">
                <a:solidFill>
                  <a:schemeClr val="accent2">
                    <a:lumMod val="50000"/>
                  </a:schemeClr>
                </a:solidFill>
              </a:rPr>
              <a:t>Module 1</a:t>
            </a:r>
            <a:r>
              <a:rPr lang="en-US" sz="2800" dirty="0">
                <a:solidFill>
                  <a:schemeClr val="accent2">
                    <a:lumMod val="50000"/>
                  </a:schemeClr>
                </a:solidFill>
              </a:rPr>
              <a:t>:</a:t>
            </a:r>
            <a:r>
              <a:rPr lang="en-US" sz="2800" dirty="0"/>
              <a:t>  </a:t>
            </a:r>
            <a:r>
              <a:rPr lang="en-US" sz="2800" b="1" dirty="0"/>
              <a:t>Daily Schedule &amp; Clinical Desktop</a:t>
            </a:r>
          </a:p>
        </p:txBody>
      </p:sp>
    </p:spTree>
    <p:extLst>
      <p:ext uri="{BB962C8B-B14F-4D97-AF65-F5344CB8AC3E}">
        <p14:creationId xmlns:p14="http://schemas.microsoft.com/office/powerpoint/2010/main" val="1483012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48555-08CD-42B1-A1E7-3562337112B9}" type="slidenum">
              <a:rPr lang="en-US" smtClean="0"/>
              <a:pPr/>
              <a:t>10</a:t>
            </a:fld>
            <a:endParaRPr lang="en-US"/>
          </a:p>
        </p:txBody>
      </p:sp>
      <p:sp>
        <p:nvSpPr>
          <p:cNvPr id="8" name="TextBox 7"/>
          <p:cNvSpPr txBox="1"/>
          <p:nvPr/>
        </p:nvSpPr>
        <p:spPr>
          <a:xfrm>
            <a:off x="762000" y="4111823"/>
            <a:ext cx="6858000" cy="307777"/>
          </a:xfrm>
          <a:prstGeom prst="rect">
            <a:avLst/>
          </a:prstGeom>
          <a:noFill/>
        </p:spPr>
        <p:txBody>
          <a:bodyPr wrap="square" rtlCol="0">
            <a:spAutoFit/>
          </a:bodyPr>
          <a:lstStyle/>
          <a:p>
            <a:pPr>
              <a:buNone/>
            </a:pPr>
            <a:r>
              <a:rPr lang="en-US" sz="1400" b="1" dirty="0"/>
              <a:t>N Column</a:t>
            </a:r>
            <a:r>
              <a:rPr lang="en-US" sz="1400" dirty="0"/>
              <a:t> Finished Note icon: Note has been </a:t>
            </a:r>
            <a:r>
              <a:rPr lang="en-US" sz="1400" u="sng" dirty="0"/>
              <a:t>finalized</a:t>
            </a:r>
            <a:r>
              <a:rPr lang="en-US" sz="1400" dirty="0"/>
              <a:t> by the attending MD</a:t>
            </a:r>
          </a:p>
        </p:txBody>
      </p:sp>
      <p:sp>
        <p:nvSpPr>
          <p:cNvPr id="9" name="TextBox 8"/>
          <p:cNvSpPr txBox="1"/>
          <p:nvPr/>
        </p:nvSpPr>
        <p:spPr>
          <a:xfrm>
            <a:off x="762000" y="3657600"/>
            <a:ext cx="6858000" cy="307777"/>
          </a:xfrm>
          <a:prstGeom prst="rect">
            <a:avLst/>
          </a:prstGeom>
          <a:noFill/>
        </p:spPr>
        <p:txBody>
          <a:bodyPr wrap="square" rtlCol="0">
            <a:spAutoFit/>
          </a:bodyPr>
          <a:lstStyle/>
          <a:p>
            <a:pPr>
              <a:buNone/>
            </a:pPr>
            <a:r>
              <a:rPr lang="en-US" sz="1400" b="1" dirty="0"/>
              <a:t>N Column</a:t>
            </a:r>
            <a:r>
              <a:rPr lang="en-US" sz="1400" dirty="0"/>
              <a:t>  Note icon:  This indicates that a note has been </a:t>
            </a:r>
            <a:r>
              <a:rPr lang="en-US" sz="1400" u="sng" dirty="0"/>
              <a:t>started</a:t>
            </a:r>
            <a:r>
              <a:rPr lang="en-US" sz="1400" dirty="0"/>
              <a:t> on the patient </a:t>
            </a:r>
          </a:p>
        </p:txBody>
      </p:sp>
      <p:sp>
        <p:nvSpPr>
          <p:cNvPr id="12" name="TextBox 11"/>
          <p:cNvSpPr txBox="1"/>
          <p:nvPr/>
        </p:nvSpPr>
        <p:spPr>
          <a:xfrm>
            <a:off x="774700" y="4546600"/>
            <a:ext cx="8001000" cy="307777"/>
          </a:xfrm>
          <a:prstGeom prst="rect">
            <a:avLst/>
          </a:prstGeom>
          <a:noFill/>
        </p:spPr>
        <p:txBody>
          <a:bodyPr wrap="square" rtlCol="0">
            <a:spAutoFit/>
          </a:bodyPr>
          <a:lstStyle/>
          <a:p>
            <a:pPr>
              <a:buNone/>
            </a:pPr>
            <a:r>
              <a:rPr lang="en-US" sz="1400" b="1" dirty="0"/>
              <a:t>TC Column </a:t>
            </a:r>
            <a:r>
              <a:rPr lang="en-US" sz="1400" dirty="0"/>
              <a:t> Transition of Care: Check if patient is transitioning to your care from another setting</a:t>
            </a:r>
          </a:p>
        </p:txBody>
      </p:sp>
      <p:sp>
        <p:nvSpPr>
          <p:cNvPr id="15" name="TextBox 14"/>
          <p:cNvSpPr txBox="1"/>
          <p:nvPr/>
        </p:nvSpPr>
        <p:spPr>
          <a:xfrm>
            <a:off x="1066800" y="5026223"/>
            <a:ext cx="7543800" cy="307777"/>
          </a:xfrm>
          <a:prstGeom prst="rect">
            <a:avLst/>
          </a:prstGeom>
          <a:noFill/>
        </p:spPr>
        <p:txBody>
          <a:bodyPr wrap="square" rtlCol="0">
            <a:spAutoFit/>
          </a:bodyPr>
          <a:lstStyle/>
          <a:p>
            <a:pPr>
              <a:buNone/>
            </a:pPr>
            <a:r>
              <a:rPr lang="en-US" sz="1400" b="1" dirty="0"/>
              <a:t>CS Column</a:t>
            </a:r>
            <a:r>
              <a:rPr lang="en-US" sz="1400" dirty="0"/>
              <a:t>: Indicates whether or not a Clinical Summary has been printed for the patient</a:t>
            </a:r>
          </a:p>
        </p:txBody>
      </p:sp>
      <p:pic>
        <p:nvPicPr>
          <p:cNvPr id="16" name="Picture 15"/>
          <p:cNvPicPr/>
          <p:nvPr/>
        </p:nvPicPr>
        <p:blipFill>
          <a:blip r:embed="rId2" cstate="print"/>
          <a:srcRect l="4964" t="46957" r="93498" b="45926"/>
          <a:stretch>
            <a:fillRect/>
          </a:stretch>
        </p:blipFill>
        <p:spPr bwMode="auto">
          <a:xfrm>
            <a:off x="372862" y="5486400"/>
            <a:ext cx="401838" cy="523220"/>
          </a:xfrm>
          <a:prstGeom prst="rect">
            <a:avLst/>
          </a:prstGeom>
          <a:noFill/>
          <a:ln w="9525">
            <a:noFill/>
            <a:miter lim="800000"/>
            <a:headEnd/>
            <a:tailEnd/>
          </a:ln>
        </p:spPr>
      </p:pic>
      <p:sp>
        <p:nvSpPr>
          <p:cNvPr id="17" name="TextBox 16"/>
          <p:cNvSpPr txBox="1"/>
          <p:nvPr/>
        </p:nvSpPr>
        <p:spPr>
          <a:xfrm>
            <a:off x="838200" y="5410200"/>
            <a:ext cx="7543800" cy="307777"/>
          </a:xfrm>
          <a:prstGeom prst="rect">
            <a:avLst/>
          </a:prstGeom>
          <a:noFill/>
        </p:spPr>
        <p:txBody>
          <a:bodyPr wrap="square" rtlCol="0">
            <a:spAutoFit/>
          </a:bodyPr>
          <a:lstStyle/>
          <a:p>
            <a:pPr>
              <a:buNone/>
            </a:pPr>
            <a:r>
              <a:rPr lang="en-US" sz="1400" b="1" dirty="0"/>
              <a:t>A Column </a:t>
            </a:r>
            <a:r>
              <a:rPr lang="en-US" sz="1400" dirty="0"/>
              <a:t> Arrival Status: </a:t>
            </a:r>
            <a:r>
              <a:rPr lang="en-US" sz="1400" b="1" dirty="0"/>
              <a:t>NSH</a:t>
            </a:r>
            <a:r>
              <a:rPr lang="en-US" sz="1400" dirty="0"/>
              <a:t> – No Show   </a:t>
            </a:r>
            <a:r>
              <a:rPr lang="en-US" sz="1400" b="1" dirty="0"/>
              <a:t>ARR</a:t>
            </a:r>
            <a:r>
              <a:rPr lang="en-US" sz="1400" dirty="0"/>
              <a:t> – Arrived   </a:t>
            </a:r>
            <a:r>
              <a:rPr lang="en-US" sz="1400" b="1" dirty="0"/>
              <a:t>Pen</a:t>
            </a:r>
            <a:r>
              <a:rPr lang="en-US" sz="1400" dirty="0"/>
              <a:t> – Pending    </a:t>
            </a:r>
            <a:r>
              <a:rPr lang="en-US" sz="1400" b="1" dirty="0"/>
              <a:t>Can</a:t>
            </a:r>
            <a:r>
              <a:rPr lang="en-US" sz="1400" dirty="0"/>
              <a:t> - Cancelled</a:t>
            </a:r>
          </a:p>
        </p:txBody>
      </p:sp>
      <p:sp>
        <p:nvSpPr>
          <p:cNvPr id="22" name="TextBox 21"/>
          <p:cNvSpPr txBox="1"/>
          <p:nvPr/>
        </p:nvSpPr>
        <p:spPr>
          <a:xfrm>
            <a:off x="2057400" y="5867400"/>
            <a:ext cx="6705600" cy="523220"/>
          </a:xfrm>
          <a:prstGeom prst="rect">
            <a:avLst/>
          </a:prstGeom>
          <a:noFill/>
        </p:spPr>
        <p:txBody>
          <a:bodyPr wrap="square" rtlCol="0">
            <a:spAutoFit/>
          </a:bodyPr>
          <a:lstStyle/>
          <a:p>
            <a:pPr>
              <a:buNone/>
            </a:pPr>
            <a:r>
              <a:rPr lang="en-US" sz="1400" b="1" dirty="0"/>
              <a:t>Pt Loc</a:t>
            </a:r>
            <a:r>
              <a:rPr lang="en-US" sz="1400" dirty="0"/>
              <a:t>:  Patient Location. This tracks the patient’s location throughout the visit.  </a:t>
            </a:r>
          </a:p>
          <a:p>
            <a:pPr>
              <a:buNone/>
            </a:pPr>
            <a:r>
              <a:rPr lang="en-US" sz="1400" b="1" dirty="0"/>
              <a:t>Pt Status</a:t>
            </a:r>
            <a:r>
              <a:rPr lang="en-US" sz="1400" dirty="0"/>
              <a:t>:  This indicates the patient’s status throughout the visit.  </a:t>
            </a:r>
          </a:p>
        </p:txBody>
      </p:sp>
      <p:sp>
        <p:nvSpPr>
          <p:cNvPr id="23" name="Title 1"/>
          <p:cNvSpPr>
            <a:spLocks noGrp="1"/>
          </p:cNvSpPr>
          <p:nvPr>
            <p:ph type="title"/>
          </p:nvPr>
        </p:nvSpPr>
        <p:spPr>
          <a:xfrm>
            <a:off x="304800" y="381000"/>
            <a:ext cx="6781800" cy="457200"/>
          </a:xfrm>
        </p:spPr>
        <p:txBody>
          <a:bodyPr>
            <a:normAutofit fontScale="90000"/>
          </a:bodyPr>
          <a:lstStyle/>
          <a:p>
            <a:r>
              <a:rPr lang="en-US" dirty="0"/>
              <a:t>Schedule icons</a:t>
            </a:r>
          </a:p>
        </p:txBody>
      </p:sp>
      <p:pic>
        <p:nvPicPr>
          <p:cNvPr id="6" name="Picture 5">
            <a:extLst>
              <a:ext uri="{FF2B5EF4-FFF2-40B4-BE49-F238E27FC236}">
                <a16:creationId xmlns:a16="http://schemas.microsoft.com/office/drawing/2014/main" id="{3CE7538D-4F20-41A4-A875-27CBED48722A}"/>
              </a:ext>
            </a:extLst>
          </p:cNvPr>
          <p:cNvPicPr>
            <a:picLocks noChangeAspect="1"/>
          </p:cNvPicPr>
          <p:nvPr/>
        </p:nvPicPr>
        <p:blipFill>
          <a:blip r:embed="rId3"/>
          <a:stretch>
            <a:fillRect/>
          </a:stretch>
        </p:blipFill>
        <p:spPr>
          <a:xfrm>
            <a:off x="133751" y="1211862"/>
            <a:ext cx="8978830" cy="2199075"/>
          </a:xfrm>
          <a:prstGeom prst="rect">
            <a:avLst/>
          </a:prstGeom>
        </p:spPr>
      </p:pic>
      <p:pic>
        <p:nvPicPr>
          <p:cNvPr id="13" name="Picture 12">
            <a:extLst>
              <a:ext uri="{FF2B5EF4-FFF2-40B4-BE49-F238E27FC236}">
                <a16:creationId xmlns:a16="http://schemas.microsoft.com/office/drawing/2014/main" id="{BA23651C-32A7-439A-89A8-C54D4229F0C2}"/>
              </a:ext>
            </a:extLst>
          </p:cNvPr>
          <p:cNvPicPr>
            <a:picLocks noChangeAspect="1"/>
          </p:cNvPicPr>
          <p:nvPr/>
        </p:nvPicPr>
        <p:blipFill>
          <a:blip r:embed="rId4"/>
          <a:stretch>
            <a:fillRect/>
          </a:stretch>
        </p:blipFill>
        <p:spPr>
          <a:xfrm>
            <a:off x="438150" y="4058112"/>
            <a:ext cx="293708" cy="361487"/>
          </a:xfrm>
          <a:prstGeom prst="rect">
            <a:avLst/>
          </a:prstGeom>
        </p:spPr>
      </p:pic>
      <p:pic>
        <p:nvPicPr>
          <p:cNvPr id="20" name="Picture 19">
            <a:extLst>
              <a:ext uri="{FF2B5EF4-FFF2-40B4-BE49-F238E27FC236}">
                <a16:creationId xmlns:a16="http://schemas.microsoft.com/office/drawing/2014/main" id="{049FCA47-79B8-4172-871A-1924A7B04CD1}"/>
              </a:ext>
            </a:extLst>
          </p:cNvPr>
          <p:cNvPicPr>
            <a:picLocks noChangeAspect="1"/>
          </p:cNvPicPr>
          <p:nvPr/>
        </p:nvPicPr>
        <p:blipFill>
          <a:blip r:embed="rId5"/>
          <a:stretch>
            <a:fillRect/>
          </a:stretch>
        </p:blipFill>
        <p:spPr>
          <a:xfrm>
            <a:off x="395287" y="3649563"/>
            <a:ext cx="304800" cy="323850"/>
          </a:xfrm>
          <a:prstGeom prst="rect">
            <a:avLst/>
          </a:prstGeom>
        </p:spPr>
      </p:pic>
      <p:pic>
        <p:nvPicPr>
          <p:cNvPr id="25" name="Picture 24">
            <a:extLst>
              <a:ext uri="{FF2B5EF4-FFF2-40B4-BE49-F238E27FC236}">
                <a16:creationId xmlns:a16="http://schemas.microsoft.com/office/drawing/2014/main" id="{37F89525-3165-4928-8E8F-03604305C0B1}"/>
              </a:ext>
            </a:extLst>
          </p:cNvPr>
          <p:cNvPicPr>
            <a:picLocks noChangeAspect="1"/>
          </p:cNvPicPr>
          <p:nvPr/>
        </p:nvPicPr>
        <p:blipFill>
          <a:blip r:embed="rId6"/>
          <a:stretch>
            <a:fillRect/>
          </a:stretch>
        </p:blipFill>
        <p:spPr>
          <a:xfrm>
            <a:off x="308238" y="4546601"/>
            <a:ext cx="386440" cy="270508"/>
          </a:xfrm>
          <a:prstGeom prst="rect">
            <a:avLst/>
          </a:prstGeom>
        </p:spPr>
      </p:pic>
      <p:pic>
        <p:nvPicPr>
          <p:cNvPr id="27" name="Picture 26">
            <a:extLst>
              <a:ext uri="{FF2B5EF4-FFF2-40B4-BE49-F238E27FC236}">
                <a16:creationId xmlns:a16="http://schemas.microsoft.com/office/drawing/2014/main" id="{8442E453-D047-4C31-A175-CC2098A446E7}"/>
              </a:ext>
            </a:extLst>
          </p:cNvPr>
          <p:cNvPicPr>
            <a:picLocks noChangeAspect="1"/>
          </p:cNvPicPr>
          <p:nvPr/>
        </p:nvPicPr>
        <p:blipFill>
          <a:blip r:embed="rId7"/>
          <a:stretch>
            <a:fillRect/>
          </a:stretch>
        </p:blipFill>
        <p:spPr>
          <a:xfrm>
            <a:off x="356711" y="4915854"/>
            <a:ext cx="289494" cy="463190"/>
          </a:xfrm>
          <a:prstGeom prst="rect">
            <a:avLst/>
          </a:prstGeom>
        </p:spPr>
      </p:pic>
      <p:pic>
        <p:nvPicPr>
          <p:cNvPr id="29" name="Picture 28">
            <a:extLst>
              <a:ext uri="{FF2B5EF4-FFF2-40B4-BE49-F238E27FC236}">
                <a16:creationId xmlns:a16="http://schemas.microsoft.com/office/drawing/2014/main" id="{F70A3FE2-A677-492E-B0D7-FA84498B2E22}"/>
              </a:ext>
            </a:extLst>
          </p:cNvPr>
          <p:cNvPicPr>
            <a:picLocks noChangeAspect="1"/>
          </p:cNvPicPr>
          <p:nvPr/>
        </p:nvPicPr>
        <p:blipFill>
          <a:blip r:embed="rId8"/>
          <a:stretch>
            <a:fillRect/>
          </a:stretch>
        </p:blipFill>
        <p:spPr>
          <a:xfrm>
            <a:off x="723152" y="4967534"/>
            <a:ext cx="343648" cy="319102"/>
          </a:xfrm>
          <a:prstGeom prst="rect">
            <a:avLst/>
          </a:prstGeom>
        </p:spPr>
      </p:pic>
      <p:pic>
        <p:nvPicPr>
          <p:cNvPr id="31" name="Picture 30">
            <a:extLst>
              <a:ext uri="{FF2B5EF4-FFF2-40B4-BE49-F238E27FC236}">
                <a16:creationId xmlns:a16="http://schemas.microsoft.com/office/drawing/2014/main" id="{70BC24A8-AFF8-41A5-874C-4BAF46BC36CC}"/>
              </a:ext>
            </a:extLst>
          </p:cNvPr>
          <p:cNvPicPr>
            <a:picLocks noChangeAspect="1"/>
          </p:cNvPicPr>
          <p:nvPr/>
        </p:nvPicPr>
        <p:blipFill>
          <a:blip r:embed="rId9"/>
          <a:stretch>
            <a:fillRect/>
          </a:stretch>
        </p:blipFill>
        <p:spPr>
          <a:xfrm>
            <a:off x="179680" y="6253289"/>
            <a:ext cx="1895475" cy="2571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17C3F-504D-4AA0-A357-53B57B638506}"/>
              </a:ext>
            </a:extLst>
          </p:cNvPr>
          <p:cNvPicPr>
            <a:picLocks noChangeAspect="1"/>
          </p:cNvPicPr>
          <p:nvPr/>
        </p:nvPicPr>
        <p:blipFill>
          <a:blip r:embed="rId2"/>
          <a:stretch>
            <a:fillRect/>
          </a:stretch>
        </p:blipFill>
        <p:spPr>
          <a:xfrm>
            <a:off x="253952" y="2616846"/>
            <a:ext cx="8737648" cy="1574154"/>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11</a:t>
            </a:fld>
            <a:endParaRPr lang="en-US"/>
          </a:p>
        </p:txBody>
      </p:sp>
      <p:sp>
        <p:nvSpPr>
          <p:cNvPr id="2" name="Rectangle 1"/>
          <p:cNvSpPr/>
          <p:nvPr/>
        </p:nvSpPr>
        <p:spPr>
          <a:xfrm>
            <a:off x="250904" y="2587417"/>
            <a:ext cx="8737648" cy="384383"/>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04800" y="381000"/>
            <a:ext cx="8686800" cy="838200"/>
          </a:xfrm>
        </p:spPr>
        <p:txBody>
          <a:bodyPr/>
          <a:lstStyle/>
          <a:p>
            <a:r>
              <a:rPr lang="en-US" dirty="0"/>
              <a:t>Patient Banner</a:t>
            </a:r>
          </a:p>
        </p:txBody>
      </p:sp>
      <p:sp>
        <p:nvSpPr>
          <p:cNvPr id="9" name="TextBox 8"/>
          <p:cNvSpPr txBox="1"/>
          <p:nvPr/>
        </p:nvSpPr>
        <p:spPr>
          <a:xfrm>
            <a:off x="381000" y="1295400"/>
            <a:ext cx="8382000" cy="1077218"/>
          </a:xfrm>
          <a:prstGeom prst="rect">
            <a:avLst/>
          </a:prstGeom>
          <a:noFill/>
        </p:spPr>
        <p:txBody>
          <a:bodyPr wrap="square" rtlCol="0">
            <a:spAutoFit/>
          </a:bodyPr>
          <a:lstStyle/>
          <a:p>
            <a:r>
              <a:rPr lang="en-US" sz="1600" dirty="0"/>
              <a:t>A </a:t>
            </a:r>
            <a:r>
              <a:rPr lang="en-US" sz="1600" u="sng" dirty="0"/>
              <a:t>single</a:t>
            </a:r>
            <a:r>
              <a:rPr lang="en-US" sz="1600" dirty="0"/>
              <a:t> click on the patient’s name from the Schedule will pull them into the Patient Banner. If the patient’s name is in the Banner, that indicates that you are documenting on that patient’s electronic chart, so make a habit of checking the banner when charting to ensure you are working on the correct patient.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111901-8C32-44F7-9707-3867952BA95C}"/>
              </a:ext>
            </a:extLst>
          </p:cNvPr>
          <p:cNvPicPr>
            <a:picLocks noChangeAspect="1"/>
          </p:cNvPicPr>
          <p:nvPr/>
        </p:nvPicPr>
        <p:blipFill>
          <a:blip r:embed="rId2"/>
          <a:stretch>
            <a:fillRect/>
          </a:stretch>
        </p:blipFill>
        <p:spPr>
          <a:xfrm>
            <a:off x="2667000" y="2149243"/>
            <a:ext cx="5334000" cy="2533650"/>
          </a:xfrm>
          <a:prstGeom prst="rect">
            <a:avLst/>
          </a:prstGeom>
        </p:spPr>
      </p:pic>
      <p:pic>
        <p:nvPicPr>
          <p:cNvPr id="5" name="Picture 4">
            <a:extLst>
              <a:ext uri="{FF2B5EF4-FFF2-40B4-BE49-F238E27FC236}">
                <a16:creationId xmlns:a16="http://schemas.microsoft.com/office/drawing/2014/main" id="{9C564D3D-9564-4B73-8633-38FF3ED3A251}"/>
              </a:ext>
            </a:extLst>
          </p:cNvPr>
          <p:cNvPicPr>
            <a:picLocks noChangeAspect="1"/>
          </p:cNvPicPr>
          <p:nvPr/>
        </p:nvPicPr>
        <p:blipFill>
          <a:blip r:embed="rId3"/>
          <a:stretch>
            <a:fillRect/>
          </a:stretch>
        </p:blipFill>
        <p:spPr>
          <a:xfrm>
            <a:off x="239110" y="2415398"/>
            <a:ext cx="1694793" cy="114300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12</a:t>
            </a:fld>
            <a:endParaRPr lang="en-US"/>
          </a:p>
        </p:txBody>
      </p:sp>
      <p:sp>
        <p:nvSpPr>
          <p:cNvPr id="11" name="TextBox 10"/>
          <p:cNvSpPr txBox="1"/>
          <p:nvPr/>
        </p:nvSpPr>
        <p:spPr>
          <a:xfrm>
            <a:off x="609600" y="1219200"/>
            <a:ext cx="8077200" cy="830997"/>
          </a:xfrm>
          <a:prstGeom prst="rect">
            <a:avLst/>
          </a:prstGeom>
          <a:noFill/>
        </p:spPr>
        <p:txBody>
          <a:bodyPr wrap="square" rtlCol="0">
            <a:spAutoFit/>
          </a:bodyPr>
          <a:lstStyle/>
          <a:p>
            <a:r>
              <a:rPr lang="en-US" sz="1600" dirty="0"/>
              <a:t>You can also manually pull a patient into context.  In the Patient Banner, click the magnifying glass. In the Search for Patient box, type the patient’s LAST NAME, FIRST NAME or date of birth.  Highlight the correct patient’s name, and then click OK.  </a:t>
            </a:r>
          </a:p>
        </p:txBody>
      </p:sp>
      <p:sp>
        <p:nvSpPr>
          <p:cNvPr id="12" name="Oval 11"/>
          <p:cNvSpPr/>
          <p:nvPr/>
        </p:nvSpPr>
        <p:spPr>
          <a:xfrm>
            <a:off x="228600" y="2155901"/>
            <a:ext cx="1524000" cy="157789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971800" y="2412716"/>
            <a:ext cx="3962400" cy="364788"/>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lded Corner 17"/>
          <p:cNvSpPr/>
          <p:nvPr/>
        </p:nvSpPr>
        <p:spPr>
          <a:xfrm>
            <a:off x="457200" y="5410200"/>
            <a:ext cx="8305800" cy="762000"/>
          </a:xfrm>
          <a:prstGeom prst="foldedCorner">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a:p>
            <a:r>
              <a:rPr lang="en-US" sz="1400" b="1" dirty="0">
                <a:solidFill>
                  <a:schemeClr val="tx1"/>
                </a:solidFill>
              </a:rPr>
              <a:t>Tip:  </a:t>
            </a:r>
            <a:r>
              <a:rPr lang="en-US" sz="1400" dirty="0">
                <a:solidFill>
                  <a:schemeClr val="tx1"/>
                </a:solidFill>
              </a:rPr>
              <a:t>When searching, you don’t have to type the entire name. You can type “Super, </a:t>
            </a:r>
            <a:r>
              <a:rPr lang="en-US" sz="1400" dirty="0" err="1">
                <a:solidFill>
                  <a:schemeClr val="tx1"/>
                </a:solidFill>
              </a:rPr>
              <a:t>Gr</a:t>
            </a:r>
            <a:r>
              <a:rPr lang="en-US" sz="1400" dirty="0">
                <a:solidFill>
                  <a:schemeClr val="tx1"/>
                </a:solidFill>
              </a:rPr>
              <a:t>,” for </a:t>
            </a:r>
            <a:r>
              <a:rPr lang="en-US" sz="1400" dirty="0" err="1">
                <a:solidFill>
                  <a:schemeClr val="tx1"/>
                </a:solidFill>
              </a:rPr>
              <a:t>Superuser</a:t>
            </a:r>
            <a:r>
              <a:rPr lang="en-US" sz="1400" dirty="0">
                <a:solidFill>
                  <a:schemeClr val="tx1"/>
                </a:solidFill>
              </a:rPr>
              <a:t>, Grover.  You can also search by other parameters, such as DOB, phone number, etc. </a:t>
            </a:r>
          </a:p>
        </p:txBody>
      </p:sp>
      <p:sp>
        <p:nvSpPr>
          <p:cNvPr id="19" name="Title 1"/>
          <p:cNvSpPr>
            <a:spLocks noGrp="1"/>
          </p:cNvSpPr>
          <p:nvPr>
            <p:ph type="title"/>
          </p:nvPr>
        </p:nvSpPr>
        <p:spPr>
          <a:xfrm>
            <a:off x="304800" y="381000"/>
            <a:ext cx="8686800" cy="838200"/>
          </a:xfrm>
        </p:spPr>
        <p:txBody>
          <a:bodyPr/>
          <a:lstStyle/>
          <a:p>
            <a:r>
              <a:rPr lang="en-US" dirty="0"/>
              <a:t>Patient Banner - searching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BBB850-FD3A-4AA3-9801-E4F1C825D6E3}"/>
              </a:ext>
            </a:extLst>
          </p:cNvPr>
          <p:cNvPicPr>
            <a:picLocks noChangeAspect="1"/>
          </p:cNvPicPr>
          <p:nvPr/>
        </p:nvPicPr>
        <p:blipFill>
          <a:blip r:embed="rId2"/>
          <a:stretch>
            <a:fillRect/>
          </a:stretch>
        </p:blipFill>
        <p:spPr>
          <a:xfrm>
            <a:off x="495300" y="2459789"/>
            <a:ext cx="8153400" cy="192405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13</a:t>
            </a:fld>
            <a:endParaRPr lang="en-US"/>
          </a:p>
        </p:txBody>
      </p:sp>
      <p:sp>
        <p:nvSpPr>
          <p:cNvPr id="9" name="TextBox 8"/>
          <p:cNvSpPr txBox="1"/>
          <p:nvPr/>
        </p:nvSpPr>
        <p:spPr>
          <a:xfrm>
            <a:off x="6477000" y="4603667"/>
            <a:ext cx="1905000" cy="1477328"/>
          </a:xfrm>
          <a:prstGeom prst="rect">
            <a:avLst/>
          </a:prstGeom>
          <a:noFill/>
        </p:spPr>
        <p:txBody>
          <a:bodyPr wrap="square" rtlCol="0">
            <a:spAutoFit/>
          </a:bodyPr>
          <a:lstStyle/>
          <a:p>
            <a:r>
              <a:rPr lang="en-US" b="1" dirty="0"/>
              <a:t>To read an FYI, click on the yellow FYI button on the Patient Banner.  </a:t>
            </a:r>
          </a:p>
        </p:txBody>
      </p:sp>
      <p:sp>
        <p:nvSpPr>
          <p:cNvPr id="10" name="Oval 9"/>
          <p:cNvSpPr/>
          <p:nvPr/>
        </p:nvSpPr>
        <p:spPr>
          <a:xfrm>
            <a:off x="7677150" y="2838667"/>
            <a:ext cx="1066800" cy="304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
          </p:nvPr>
        </p:nvSpPr>
        <p:spPr>
          <a:xfrm>
            <a:off x="609600" y="1295400"/>
            <a:ext cx="7924800" cy="1219200"/>
          </a:xfrm>
        </p:spPr>
        <p:txBody>
          <a:bodyPr>
            <a:normAutofit/>
          </a:bodyPr>
          <a:lstStyle/>
          <a:p>
            <a:pPr>
              <a:buNone/>
            </a:pPr>
            <a:r>
              <a:rPr lang="en-US" sz="1200" dirty="0"/>
              <a:t>	</a:t>
            </a:r>
          </a:p>
          <a:p>
            <a:pPr>
              <a:buNone/>
            </a:pPr>
            <a:endParaRPr lang="en-US" sz="1200" dirty="0"/>
          </a:p>
          <a:p>
            <a:pPr>
              <a:buNone/>
            </a:pPr>
            <a:endParaRPr lang="en-US" sz="1200" dirty="0"/>
          </a:p>
          <a:p>
            <a:pPr>
              <a:buNone/>
            </a:pPr>
            <a:endParaRPr lang="en-US" sz="1200" b="1" dirty="0"/>
          </a:p>
        </p:txBody>
      </p:sp>
      <p:cxnSp>
        <p:nvCxnSpPr>
          <p:cNvPr id="8" name="Straight Arrow Connector 7"/>
          <p:cNvCxnSpPr>
            <a:cxnSpLocks/>
          </p:cNvCxnSpPr>
          <p:nvPr/>
        </p:nvCxnSpPr>
        <p:spPr>
          <a:xfrm flipV="1">
            <a:off x="7677150" y="3196648"/>
            <a:ext cx="420025" cy="13530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Folded Corner 11"/>
          <p:cNvSpPr/>
          <p:nvPr/>
        </p:nvSpPr>
        <p:spPr>
          <a:xfrm>
            <a:off x="1524000" y="5486400"/>
            <a:ext cx="4343400" cy="685800"/>
          </a:xfrm>
          <a:prstGeom prst="foldedCorner">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Tip</a:t>
            </a:r>
            <a:r>
              <a:rPr lang="en-US" sz="1400" dirty="0">
                <a:solidFill>
                  <a:schemeClr val="tx1"/>
                </a:solidFill>
              </a:rPr>
              <a:t>:  If the icon on the patient banner is yellow, there is an available FYI.  If it is grayed out, the field is empty. </a:t>
            </a:r>
          </a:p>
        </p:txBody>
      </p:sp>
      <p:sp>
        <p:nvSpPr>
          <p:cNvPr id="14" name="Title 1"/>
          <p:cNvSpPr>
            <a:spLocks noGrp="1"/>
          </p:cNvSpPr>
          <p:nvPr>
            <p:ph type="title"/>
          </p:nvPr>
        </p:nvSpPr>
        <p:spPr>
          <a:xfrm>
            <a:off x="304800" y="381000"/>
            <a:ext cx="8686800" cy="838200"/>
          </a:xfrm>
        </p:spPr>
        <p:txBody>
          <a:bodyPr/>
          <a:lstStyle/>
          <a:p>
            <a:r>
              <a:rPr lang="en-US" dirty="0"/>
              <a:t>Patient Banner – </a:t>
            </a:r>
            <a:r>
              <a:rPr lang="en-US" dirty="0" err="1"/>
              <a:t>fyi</a:t>
            </a:r>
            <a:r>
              <a:rPr lang="en-US" dirty="0"/>
              <a:t> icon</a:t>
            </a:r>
          </a:p>
        </p:txBody>
      </p:sp>
      <p:sp>
        <p:nvSpPr>
          <p:cNvPr id="17" name="Rectangle 16"/>
          <p:cNvSpPr/>
          <p:nvPr/>
        </p:nvSpPr>
        <p:spPr>
          <a:xfrm>
            <a:off x="457200" y="1295400"/>
            <a:ext cx="8382000" cy="1323439"/>
          </a:xfrm>
          <a:prstGeom prst="rect">
            <a:avLst/>
          </a:prstGeom>
        </p:spPr>
        <p:txBody>
          <a:bodyPr wrap="square">
            <a:spAutoFit/>
          </a:bodyPr>
          <a:lstStyle/>
          <a:p>
            <a:pPr>
              <a:buNone/>
            </a:pPr>
            <a:r>
              <a:rPr lang="en-US" sz="1600" dirty="0"/>
              <a:t>All of the patient’s demographic information can be accessed from the Patient Banner.  The age, sex, allergies, phone number, etc., are visible whenever the patient’s name is in context.</a:t>
            </a:r>
          </a:p>
          <a:p>
            <a:pPr>
              <a:buNone/>
            </a:pPr>
            <a:r>
              <a:rPr lang="en-US" sz="1600" dirty="0"/>
              <a:t>The FYI box on the patient banner is similar to a “sticky note” on a paper chart. It is used to document information that is </a:t>
            </a:r>
            <a:r>
              <a:rPr lang="en-US" sz="1600" u="sng" dirty="0"/>
              <a:t>not </a:t>
            </a:r>
            <a:r>
              <a:rPr lang="en-US" sz="1600" dirty="0"/>
              <a:t>clinically relevant and is typically used by the front desk staff; however, anyone can read the information in the FYI field.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E4984AF-76E8-4308-992D-33386722856D}"/>
              </a:ext>
            </a:extLst>
          </p:cNvPr>
          <p:cNvPicPr>
            <a:picLocks noChangeAspect="1"/>
          </p:cNvPicPr>
          <p:nvPr/>
        </p:nvPicPr>
        <p:blipFill>
          <a:blip r:embed="rId2"/>
          <a:stretch>
            <a:fillRect/>
          </a:stretch>
        </p:blipFill>
        <p:spPr>
          <a:xfrm>
            <a:off x="144965" y="4003649"/>
            <a:ext cx="8930269" cy="1406551"/>
          </a:xfrm>
          <a:prstGeom prst="rect">
            <a:avLst/>
          </a:prstGeom>
        </p:spPr>
      </p:pic>
      <p:pic>
        <p:nvPicPr>
          <p:cNvPr id="10" name="Picture 9">
            <a:extLst>
              <a:ext uri="{FF2B5EF4-FFF2-40B4-BE49-F238E27FC236}">
                <a16:creationId xmlns:a16="http://schemas.microsoft.com/office/drawing/2014/main" id="{68FE8249-B86F-4880-AC8D-5BE032C5DD6F}"/>
              </a:ext>
            </a:extLst>
          </p:cNvPr>
          <p:cNvPicPr>
            <a:picLocks noChangeAspect="1"/>
          </p:cNvPicPr>
          <p:nvPr/>
        </p:nvPicPr>
        <p:blipFill>
          <a:blip r:embed="rId3"/>
          <a:stretch>
            <a:fillRect/>
          </a:stretch>
        </p:blipFill>
        <p:spPr>
          <a:xfrm>
            <a:off x="762000" y="1881180"/>
            <a:ext cx="6590042" cy="738664"/>
          </a:xfrm>
          <a:prstGeom prst="rect">
            <a:avLst/>
          </a:prstGeom>
        </p:spPr>
      </p:pic>
      <p:sp>
        <p:nvSpPr>
          <p:cNvPr id="3" name="Content Placeholder 2"/>
          <p:cNvSpPr>
            <a:spLocks noGrp="1"/>
          </p:cNvSpPr>
          <p:nvPr>
            <p:ph idx="1"/>
          </p:nvPr>
        </p:nvSpPr>
        <p:spPr>
          <a:xfrm>
            <a:off x="304800" y="1295400"/>
            <a:ext cx="8610600" cy="457200"/>
          </a:xfrm>
        </p:spPr>
        <p:txBody>
          <a:bodyPr>
            <a:normAutofit fontScale="62500" lnSpcReduction="20000"/>
          </a:bodyPr>
          <a:lstStyle/>
          <a:p>
            <a:pPr>
              <a:buNone/>
            </a:pPr>
            <a:r>
              <a:rPr lang="en-US" sz="1200" dirty="0"/>
              <a:t>	</a:t>
            </a:r>
            <a:endParaRPr lang="en-US" sz="2600" dirty="0"/>
          </a:p>
          <a:p>
            <a:pPr>
              <a:buNone/>
            </a:pPr>
            <a:r>
              <a:rPr lang="en-US" sz="2600" dirty="0">
                <a:solidFill>
                  <a:schemeClr val="tx1"/>
                </a:solidFill>
              </a:rPr>
              <a:t>	</a:t>
            </a:r>
            <a:r>
              <a:rPr lang="en-US" sz="2700" dirty="0">
                <a:solidFill>
                  <a:schemeClr val="tx1"/>
                </a:solidFill>
              </a:rPr>
              <a:t>Other patient information can be accessed by clicking on the        on the banner.  </a:t>
            </a:r>
            <a:endParaRPr lang="en-US" sz="2700" b="1" dirty="0"/>
          </a:p>
        </p:txBody>
      </p:sp>
      <p:sp>
        <p:nvSpPr>
          <p:cNvPr id="4" name="Slide Number Placeholder 3"/>
          <p:cNvSpPr>
            <a:spLocks noGrp="1"/>
          </p:cNvSpPr>
          <p:nvPr>
            <p:ph type="sldNum" sz="quarter" idx="12"/>
          </p:nvPr>
        </p:nvSpPr>
        <p:spPr/>
        <p:txBody>
          <a:bodyPr/>
          <a:lstStyle/>
          <a:p>
            <a:fld id="{3BD48555-08CD-42B1-A1E7-3562337112B9}" type="slidenum">
              <a:rPr lang="en-US" smtClean="0"/>
              <a:pPr/>
              <a:t>14</a:t>
            </a:fld>
            <a:endParaRPr lang="en-US"/>
          </a:p>
        </p:txBody>
      </p:sp>
      <p:sp>
        <p:nvSpPr>
          <p:cNvPr id="7" name="TextBox 6"/>
          <p:cNvSpPr txBox="1"/>
          <p:nvPr/>
        </p:nvSpPr>
        <p:spPr>
          <a:xfrm>
            <a:off x="990600" y="3048000"/>
            <a:ext cx="7924800" cy="738664"/>
          </a:xfrm>
          <a:prstGeom prst="rect">
            <a:avLst/>
          </a:prstGeom>
          <a:noFill/>
        </p:spPr>
        <p:txBody>
          <a:bodyPr wrap="square" rtlCol="0">
            <a:spAutoFit/>
          </a:bodyPr>
          <a:lstStyle/>
          <a:p>
            <a:r>
              <a:rPr lang="en-US" sz="1400" b="1" dirty="0">
                <a:solidFill>
                  <a:srgbClr val="0D03D3"/>
                </a:solidFill>
              </a:rPr>
              <a:t>Information icon:  </a:t>
            </a:r>
            <a:r>
              <a:rPr lang="en-US" sz="1400" b="1" dirty="0"/>
              <a:t>Clicking on this opens the Patient Profile Dialog box.  Information in this section includes the </a:t>
            </a:r>
            <a:r>
              <a:rPr lang="en-US" sz="1400" b="1" dirty="0">
                <a:solidFill>
                  <a:srgbClr val="0D03D3"/>
                </a:solidFill>
              </a:rPr>
              <a:t>FYI box</a:t>
            </a:r>
            <a:r>
              <a:rPr lang="en-US" sz="1400" b="1" dirty="0"/>
              <a:t>, </a:t>
            </a:r>
            <a:r>
              <a:rPr lang="en-US" sz="1400" b="1" dirty="0">
                <a:solidFill>
                  <a:srgbClr val="0D03D3"/>
                </a:solidFill>
              </a:rPr>
              <a:t>Chart Alerts</a:t>
            </a:r>
            <a:r>
              <a:rPr lang="en-US" sz="1400" b="1" dirty="0"/>
              <a:t>, demographics, emergency contact info, pharmacy info, and patient care team.  Hyperlinks at the top of the page will take you directly to each individual section. </a:t>
            </a:r>
          </a:p>
        </p:txBody>
      </p:sp>
      <p:sp>
        <p:nvSpPr>
          <p:cNvPr id="19" name="Oval 18"/>
          <p:cNvSpPr/>
          <p:nvPr/>
        </p:nvSpPr>
        <p:spPr>
          <a:xfrm>
            <a:off x="5410200" y="1981200"/>
            <a:ext cx="381000" cy="3164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4" name="Rectangle 23"/>
          <p:cNvSpPr/>
          <p:nvPr/>
        </p:nvSpPr>
        <p:spPr>
          <a:xfrm>
            <a:off x="144965" y="5183313"/>
            <a:ext cx="5722435" cy="220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304800" y="381000"/>
            <a:ext cx="8686800" cy="838200"/>
          </a:xfrm>
        </p:spPr>
        <p:txBody>
          <a:bodyPr/>
          <a:lstStyle/>
          <a:p>
            <a:r>
              <a:rPr lang="en-US" dirty="0"/>
              <a:t>Patient Banner – information icon</a:t>
            </a:r>
          </a:p>
        </p:txBody>
      </p:sp>
      <p:pic>
        <p:nvPicPr>
          <p:cNvPr id="5" name="Picture 4"/>
          <p:cNvPicPr>
            <a:picLocks noChangeAspect="1"/>
          </p:cNvPicPr>
          <p:nvPr/>
        </p:nvPicPr>
        <p:blipFill>
          <a:blip r:embed="rId4"/>
          <a:stretch>
            <a:fillRect/>
          </a:stretch>
        </p:blipFill>
        <p:spPr>
          <a:xfrm>
            <a:off x="6248400" y="1320490"/>
            <a:ext cx="362426" cy="362426"/>
          </a:xfrm>
          <a:prstGeom prst="rect">
            <a:avLst/>
          </a:prstGeom>
        </p:spPr>
      </p:pic>
      <p:pic>
        <p:nvPicPr>
          <p:cNvPr id="13" name="Picture 12">
            <a:extLst>
              <a:ext uri="{FF2B5EF4-FFF2-40B4-BE49-F238E27FC236}">
                <a16:creationId xmlns:a16="http://schemas.microsoft.com/office/drawing/2014/main" id="{EC688462-64D7-4A18-BDBA-636F3FF889DC}"/>
              </a:ext>
            </a:extLst>
          </p:cNvPr>
          <p:cNvPicPr>
            <a:picLocks noChangeAspect="1"/>
          </p:cNvPicPr>
          <p:nvPr/>
        </p:nvPicPr>
        <p:blipFill>
          <a:blip r:embed="rId5"/>
          <a:stretch>
            <a:fillRect/>
          </a:stretch>
        </p:blipFill>
        <p:spPr>
          <a:xfrm>
            <a:off x="546820" y="3079794"/>
            <a:ext cx="430359" cy="3709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F720A714-894A-4E89-A735-F5FDAA592219}"/>
              </a:ext>
            </a:extLst>
          </p:cNvPr>
          <p:cNvPicPr>
            <a:picLocks noGrp="1" noChangeAspect="1"/>
          </p:cNvPicPr>
          <p:nvPr>
            <p:ph idx="1"/>
          </p:nvPr>
        </p:nvPicPr>
        <p:blipFill>
          <a:blip r:embed="rId2"/>
          <a:stretch>
            <a:fillRect/>
          </a:stretch>
        </p:blipFill>
        <p:spPr>
          <a:xfrm>
            <a:off x="228600" y="1206746"/>
            <a:ext cx="4985649" cy="1028236"/>
          </a:xfrm>
        </p:spPr>
      </p:pic>
      <p:sp>
        <p:nvSpPr>
          <p:cNvPr id="4" name="Slide Number Placeholder 3"/>
          <p:cNvSpPr>
            <a:spLocks noGrp="1"/>
          </p:cNvSpPr>
          <p:nvPr>
            <p:ph type="sldNum" sz="quarter" idx="12"/>
          </p:nvPr>
        </p:nvSpPr>
        <p:spPr/>
        <p:txBody>
          <a:bodyPr/>
          <a:lstStyle/>
          <a:p>
            <a:fld id="{3BD48555-08CD-42B1-A1E7-3562337112B9}" type="slidenum">
              <a:rPr lang="en-US" smtClean="0"/>
              <a:pPr/>
              <a:t>15</a:t>
            </a:fld>
            <a:endParaRPr lang="en-US"/>
          </a:p>
        </p:txBody>
      </p:sp>
      <p:sp>
        <p:nvSpPr>
          <p:cNvPr id="7" name="TextBox 6"/>
          <p:cNvSpPr txBox="1"/>
          <p:nvPr/>
        </p:nvSpPr>
        <p:spPr>
          <a:xfrm>
            <a:off x="5181600" y="1447800"/>
            <a:ext cx="3581400" cy="1077218"/>
          </a:xfrm>
          <a:prstGeom prst="rect">
            <a:avLst/>
          </a:prstGeom>
          <a:noFill/>
        </p:spPr>
        <p:txBody>
          <a:bodyPr wrap="square" rtlCol="0">
            <a:spAutoFit/>
          </a:bodyPr>
          <a:lstStyle/>
          <a:p>
            <a:r>
              <a:rPr lang="en-US" sz="1600" b="1" dirty="0">
                <a:solidFill>
                  <a:srgbClr val="0D03D3"/>
                </a:solidFill>
              </a:rPr>
              <a:t>Chart Alerts </a:t>
            </a:r>
            <a:r>
              <a:rPr lang="en-US" sz="1600" b="1" dirty="0"/>
              <a:t>are used to document </a:t>
            </a:r>
            <a:r>
              <a:rPr lang="en-US" sz="1600" b="1" u="sng" dirty="0"/>
              <a:t>clinically relevant </a:t>
            </a:r>
            <a:r>
              <a:rPr lang="en-US" sz="1600" b="1" dirty="0"/>
              <a:t>information.  You can add alert by clicking on the         on the patient banner.</a:t>
            </a:r>
          </a:p>
        </p:txBody>
      </p:sp>
      <p:sp>
        <p:nvSpPr>
          <p:cNvPr id="10" name="Rectangle 9"/>
          <p:cNvSpPr/>
          <p:nvPr/>
        </p:nvSpPr>
        <p:spPr>
          <a:xfrm>
            <a:off x="228600" y="1117628"/>
            <a:ext cx="4876800" cy="1117354"/>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4902" y="3467100"/>
            <a:ext cx="2438400" cy="1815882"/>
          </a:xfrm>
          <a:prstGeom prst="rect">
            <a:avLst/>
          </a:prstGeom>
          <a:noFill/>
        </p:spPr>
        <p:txBody>
          <a:bodyPr wrap="square" rtlCol="0">
            <a:spAutoFit/>
          </a:bodyPr>
          <a:lstStyle/>
          <a:p>
            <a:r>
              <a:rPr lang="en-US" sz="1400" b="1" dirty="0"/>
              <a:t>Clicking the Add Alert button opens this window, which allows you to add multiple Chart Alerts. There are some available alerts which can just be checked, or you can free text an alert in the Ad Hoc Alert section.  </a:t>
            </a:r>
          </a:p>
        </p:txBody>
      </p:sp>
      <p:cxnSp>
        <p:nvCxnSpPr>
          <p:cNvPr id="18" name="Straight Arrow Connector 17"/>
          <p:cNvCxnSpPr>
            <a:cxnSpLocks/>
          </p:cNvCxnSpPr>
          <p:nvPr/>
        </p:nvCxnSpPr>
        <p:spPr>
          <a:xfrm>
            <a:off x="1993702" y="5080219"/>
            <a:ext cx="1509869" cy="381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228600" y="5867400"/>
            <a:ext cx="2654808" cy="838200"/>
          </a:xfrm>
          <a:prstGeom prst="rightArrow">
            <a:avLst/>
          </a:prstGeom>
          <a:solidFill>
            <a:srgbClr val="FFFF00"/>
          </a:solidFill>
          <a:ln>
            <a:noFill/>
          </a:ln>
          <a:effectLst>
            <a:innerShdw blurRad="63500" dist="50800" dir="54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The Chart Alerts will appear on the Patient Banner.</a:t>
            </a:r>
          </a:p>
        </p:txBody>
      </p:sp>
      <p:cxnSp>
        <p:nvCxnSpPr>
          <p:cNvPr id="20" name="Straight Arrow Connector 19"/>
          <p:cNvCxnSpPr>
            <a:cxnSpLocks/>
          </p:cNvCxnSpPr>
          <p:nvPr/>
        </p:nvCxnSpPr>
        <p:spPr>
          <a:xfrm>
            <a:off x="2374702" y="3848100"/>
            <a:ext cx="1128869"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304800" y="381000"/>
            <a:ext cx="8686800" cy="685800"/>
          </a:xfrm>
        </p:spPr>
        <p:txBody>
          <a:bodyPr/>
          <a:lstStyle/>
          <a:p>
            <a:r>
              <a:rPr lang="en-US" dirty="0"/>
              <a:t>information icon – chart alerts</a:t>
            </a:r>
          </a:p>
        </p:txBody>
      </p:sp>
      <p:pic>
        <p:nvPicPr>
          <p:cNvPr id="22" name="Picture 21"/>
          <p:cNvPicPr>
            <a:picLocks noChangeAspect="1"/>
          </p:cNvPicPr>
          <p:nvPr/>
        </p:nvPicPr>
        <p:blipFill>
          <a:blip r:embed="rId3"/>
          <a:stretch>
            <a:fillRect/>
          </a:stretch>
        </p:blipFill>
        <p:spPr>
          <a:xfrm>
            <a:off x="8006595" y="464597"/>
            <a:ext cx="446010" cy="446010"/>
          </a:xfrm>
          <a:prstGeom prst="rect">
            <a:avLst/>
          </a:prstGeom>
        </p:spPr>
      </p:pic>
      <p:pic>
        <p:nvPicPr>
          <p:cNvPr id="23" name="Picture 22">
            <a:extLst>
              <a:ext uri="{FF2B5EF4-FFF2-40B4-BE49-F238E27FC236}">
                <a16:creationId xmlns:a16="http://schemas.microsoft.com/office/drawing/2014/main" id="{AC642700-2701-4A53-A6E7-88856FA9A2C0}"/>
              </a:ext>
            </a:extLst>
          </p:cNvPr>
          <p:cNvPicPr>
            <a:picLocks noChangeAspect="1"/>
          </p:cNvPicPr>
          <p:nvPr/>
        </p:nvPicPr>
        <p:blipFill>
          <a:blip r:embed="rId3"/>
          <a:stretch>
            <a:fillRect/>
          </a:stretch>
        </p:blipFill>
        <p:spPr>
          <a:xfrm>
            <a:off x="7620000" y="1986409"/>
            <a:ext cx="293610" cy="293610"/>
          </a:xfrm>
          <a:prstGeom prst="rect">
            <a:avLst/>
          </a:prstGeom>
        </p:spPr>
      </p:pic>
      <p:pic>
        <p:nvPicPr>
          <p:cNvPr id="14" name="Picture 13">
            <a:extLst>
              <a:ext uri="{FF2B5EF4-FFF2-40B4-BE49-F238E27FC236}">
                <a16:creationId xmlns:a16="http://schemas.microsoft.com/office/drawing/2014/main" id="{0C83AAB8-4FC2-4014-832D-772548E3F5E8}"/>
              </a:ext>
            </a:extLst>
          </p:cNvPr>
          <p:cNvPicPr>
            <a:picLocks noChangeAspect="1"/>
          </p:cNvPicPr>
          <p:nvPr/>
        </p:nvPicPr>
        <p:blipFill>
          <a:blip r:embed="rId4"/>
          <a:stretch>
            <a:fillRect/>
          </a:stretch>
        </p:blipFill>
        <p:spPr>
          <a:xfrm>
            <a:off x="1155954" y="2879616"/>
            <a:ext cx="800100" cy="323850"/>
          </a:xfrm>
          <a:prstGeom prst="rect">
            <a:avLst/>
          </a:prstGeom>
        </p:spPr>
      </p:pic>
      <p:pic>
        <p:nvPicPr>
          <p:cNvPr id="25" name="Picture 24">
            <a:extLst>
              <a:ext uri="{FF2B5EF4-FFF2-40B4-BE49-F238E27FC236}">
                <a16:creationId xmlns:a16="http://schemas.microsoft.com/office/drawing/2014/main" id="{A9916C52-F4B1-44EA-9137-C50286245B26}"/>
              </a:ext>
            </a:extLst>
          </p:cNvPr>
          <p:cNvPicPr>
            <a:picLocks noChangeAspect="1"/>
          </p:cNvPicPr>
          <p:nvPr/>
        </p:nvPicPr>
        <p:blipFill>
          <a:blip r:embed="rId5"/>
          <a:stretch>
            <a:fillRect/>
          </a:stretch>
        </p:blipFill>
        <p:spPr>
          <a:xfrm>
            <a:off x="3503571" y="2541956"/>
            <a:ext cx="4607739" cy="3311634"/>
          </a:xfrm>
          <a:prstGeom prst="rect">
            <a:avLst/>
          </a:prstGeom>
        </p:spPr>
      </p:pic>
      <p:pic>
        <p:nvPicPr>
          <p:cNvPr id="29" name="Picture 28">
            <a:extLst>
              <a:ext uri="{FF2B5EF4-FFF2-40B4-BE49-F238E27FC236}">
                <a16:creationId xmlns:a16="http://schemas.microsoft.com/office/drawing/2014/main" id="{0C25F75B-6708-420B-B882-827C39BF7BAE}"/>
              </a:ext>
            </a:extLst>
          </p:cNvPr>
          <p:cNvPicPr>
            <a:picLocks noChangeAspect="1"/>
          </p:cNvPicPr>
          <p:nvPr/>
        </p:nvPicPr>
        <p:blipFill>
          <a:blip r:embed="rId6"/>
          <a:stretch>
            <a:fillRect/>
          </a:stretch>
        </p:blipFill>
        <p:spPr>
          <a:xfrm>
            <a:off x="3124200" y="6172200"/>
            <a:ext cx="3714750" cy="228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FC38B6-ECE1-4E9C-8093-7EEBFE4F8152}"/>
              </a:ext>
            </a:extLst>
          </p:cNvPr>
          <p:cNvPicPr>
            <a:picLocks noChangeAspect="1"/>
          </p:cNvPicPr>
          <p:nvPr/>
        </p:nvPicPr>
        <p:blipFill>
          <a:blip r:embed="rId2"/>
          <a:stretch>
            <a:fillRect/>
          </a:stretch>
        </p:blipFill>
        <p:spPr>
          <a:xfrm>
            <a:off x="196788" y="1939497"/>
            <a:ext cx="8902823" cy="1912206"/>
          </a:xfrm>
          <a:prstGeom prst="rect">
            <a:avLst/>
          </a:prstGeom>
        </p:spPr>
      </p:pic>
      <p:sp>
        <p:nvSpPr>
          <p:cNvPr id="3" name="Content Placeholder 2"/>
          <p:cNvSpPr>
            <a:spLocks noGrp="1"/>
          </p:cNvSpPr>
          <p:nvPr>
            <p:ph idx="1"/>
          </p:nvPr>
        </p:nvSpPr>
        <p:spPr>
          <a:xfrm>
            <a:off x="152400" y="1143000"/>
            <a:ext cx="8763000" cy="838200"/>
          </a:xfrm>
        </p:spPr>
        <p:txBody>
          <a:bodyPr>
            <a:normAutofit/>
          </a:bodyPr>
          <a:lstStyle/>
          <a:p>
            <a:pPr>
              <a:buNone/>
            </a:pPr>
            <a:r>
              <a:rPr lang="en-US" sz="1400" dirty="0"/>
              <a:t>	</a:t>
            </a:r>
            <a:r>
              <a:rPr lang="en-US" sz="1400" dirty="0">
                <a:solidFill>
                  <a:schemeClr val="tx1"/>
                </a:solidFill>
              </a:rPr>
              <a:t>The patient care team, which is also accessed through the Information Icon, allows you to add/delete and view other members of the patient’s care team.  You can add providers, healthcare agencies and even family members to the care team.  </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16</a:t>
            </a:fld>
            <a:endParaRPr lang="en-US"/>
          </a:p>
        </p:txBody>
      </p:sp>
      <p:sp>
        <p:nvSpPr>
          <p:cNvPr id="10" name="Rectangle 9"/>
          <p:cNvSpPr/>
          <p:nvPr/>
        </p:nvSpPr>
        <p:spPr>
          <a:xfrm>
            <a:off x="192349" y="1970706"/>
            <a:ext cx="2550851" cy="315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 y="4267200"/>
            <a:ext cx="2667000" cy="2246769"/>
          </a:xfrm>
          <a:prstGeom prst="rect">
            <a:avLst/>
          </a:prstGeom>
          <a:noFill/>
        </p:spPr>
        <p:txBody>
          <a:bodyPr wrap="square" rtlCol="0">
            <a:spAutoFit/>
          </a:bodyPr>
          <a:lstStyle/>
          <a:p>
            <a:r>
              <a:rPr lang="en-US" sz="1400" dirty="0"/>
              <a:t>Click on the </a:t>
            </a:r>
            <a:r>
              <a:rPr lang="en-US" sz="1400" b="1" dirty="0"/>
              <a:t>Add Provider/Agency </a:t>
            </a:r>
            <a:r>
              <a:rPr lang="en-US" sz="1400" dirty="0"/>
              <a:t>button.  You can search by last name or specialty.  Check the box next to the provider’s name to add it to the patient’s chart.  </a:t>
            </a:r>
          </a:p>
          <a:p>
            <a:endParaRPr lang="en-US" sz="1400" dirty="0"/>
          </a:p>
          <a:p>
            <a:r>
              <a:rPr lang="en-US" sz="1400" dirty="0"/>
              <a:t>To add a family member, click on the </a:t>
            </a:r>
            <a:r>
              <a:rPr lang="en-US" sz="1400" b="1" dirty="0"/>
              <a:t>Add Patient Caregiver/Resource </a:t>
            </a:r>
            <a:r>
              <a:rPr lang="en-US" sz="1400" dirty="0"/>
              <a:t>button and free text their name.  </a:t>
            </a:r>
          </a:p>
        </p:txBody>
      </p:sp>
      <p:sp>
        <p:nvSpPr>
          <p:cNvPr id="12" name="Title 1"/>
          <p:cNvSpPr>
            <a:spLocks noGrp="1"/>
          </p:cNvSpPr>
          <p:nvPr>
            <p:ph type="title"/>
          </p:nvPr>
        </p:nvSpPr>
        <p:spPr>
          <a:xfrm>
            <a:off x="304800" y="381000"/>
            <a:ext cx="8686800" cy="685800"/>
          </a:xfrm>
        </p:spPr>
        <p:txBody>
          <a:bodyPr/>
          <a:lstStyle/>
          <a:p>
            <a:r>
              <a:rPr lang="en-US" dirty="0"/>
              <a:t>information icon – patient care team</a:t>
            </a:r>
          </a:p>
        </p:txBody>
      </p:sp>
      <p:pic>
        <p:nvPicPr>
          <p:cNvPr id="8" name="Picture 7">
            <a:extLst>
              <a:ext uri="{FF2B5EF4-FFF2-40B4-BE49-F238E27FC236}">
                <a16:creationId xmlns:a16="http://schemas.microsoft.com/office/drawing/2014/main" id="{F5E8CB41-8991-46B6-9806-077E3CD3E296}"/>
              </a:ext>
            </a:extLst>
          </p:cNvPr>
          <p:cNvPicPr>
            <a:picLocks noChangeAspect="1"/>
          </p:cNvPicPr>
          <p:nvPr/>
        </p:nvPicPr>
        <p:blipFill>
          <a:blip r:embed="rId3"/>
          <a:stretch>
            <a:fillRect/>
          </a:stretch>
        </p:blipFill>
        <p:spPr>
          <a:xfrm>
            <a:off x="2910812" y="4038600"/>
            <a:ext cx="5840173" cy="243535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CA11CC-A9B3-403F-ADA5-D58E1705979C}"/>
              </a:ext>
            </a:extLst>
          </p:cNvPr>
          <p:cNvPicPr>
            <a:picLocks noChangeAspect="1"/>
          </p:cNvPicPr>
          <p:nvPr/>
        </p:nvPicPr>
        <p:blipFill>
          <a:blip r:embed="rId2"/>
          <a:stretch>
            <a:fillRect/>
          </a:stretch>
        </p:blipFill>
        <p:spPr>
          <a:xfrm>
            <a:off x="152399" y="1722018"/>
            <a:ext cx="8686801" cy="1859382"/>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17</a:t>
            </a:fld>
            <a:endParaRPr lang="en-US"/>
          </a:p>
        </p:txBody>
      </p:sp>
      <p:sp>
        <p:nvSpPr>
          <p:cNvPr id="20" name="TextBox 19"/>
          <p:cNvSpPr txBox="1"/>
          <p:nvPr/>
        </p:nvSpPr>
        <p:spPr>
          <a:xfrm>
            <a:off x="381000" y="1143000"/>
            <a:ext cx="8458200" cy="584775"/>
          </a:xfrm>
          <a:prstGeom prst="rect">
            <a:avLst/>
          </a:prstGeom>
          <a:noFill/>
        </p:spPr>
        <p:txBody>
          <a:bodyPr wrap="square" rtlCol="0">
            <a:spAutoFit/>
          </a:bodyPr>
          <a:lstStyle/>
          <a:p>
            <a:r>
              <a:rPr lang="en-US" sz="1600" b="1" dirty="0"/>
              <a:t>To look at the patient’s chart, from the Schedule tab, </a:t>
            </a:r>
            <a:r>
              <a:rPr lang="en-US" sz="1600" b="1" u="sng" dirty="0"/>
              <a:t>double click </a:t>
            </a:r>
            <a:r>
              <a:rPr lang="en-US" sz="1600" b="1" dirty="0"/>
              <a:t>their name on your schedule.  This will take you to the next tab, the Chart, which is their electronic  chart</a:t>
            </a:r>
            <a:r>
              <a:rPr lang="en-US" sz="1600" dirty="0"/>
              <a:t>.  </a:t>
            </a:r>
          </a:p>
        </p:txBody>
      </p:sp>
      <p:sp>
        <p:nvSpPr>
          <p:cNvPr id="10" name="Title 1"/>
          <p:cNvSpPr>
            <a:spLocks noGrp="1"/>
          </p:cNvSpPr>
          <p:nvPr>
            <p:ph type="title"/>
          </p:nvPr>
        </p:nvSpPr>
        <p:spPr>
          <a:xfrm>
            <a:off x="304800" y="381000"/>
            <a:ext cx="8686800" cy="533400"/>
          </a:xfrm>
        </p:spPr>
        <p:txBody>
          <a:bodyPr>
            <a:normAutofit fontScale="90000"/>
          </a:bodyPr>
          <a:lstStyle/>
          <a:p>
            <a:r>
              <a:rPr lang="en-US" dirty="0"/>
              <a:t>CHART</a:t>
            </a:r>
          </a:p>
        </p:txBody>
      </p:sp>
      <p:pic>
        <p:nvPicPr>
          <p:cNvPr id="8" name="Picture 7">
            <a:extLst>
              <a:ext uri="{FF2B5EF4-FFF2-40B4-BE49-F238E27FC236}">
                <a16:creationId xmlns:a16="http://schemas.microsoft.com/office/drawing/2014/main" id="{E1B84D3E-5264-4C5C-A2D4-699A868E4C91}"/>
              </a:ext>
            </a:extLst>
          </p:cNvPr>
          <p:cNvPicPr>
            <a:picLocks noChangeAspect="1"/>
          </p:cNvPicPr>
          <p:nvPr/>
        </p:nvPicPr>
        <p:blipFill>
          <a:blip r:embed="rId3"/>
          <a:stretch>
            <a:fillRect/>
          </a:stretch>
        </p:blipFill>
        <p:spPr>
          <a:xfrm>
            <a:off x="533400" y="3641014"/>
            <a:ext cx="6307930" cy="2979316"/>
          </a:xfrm>
          <a:prstGeom prst="rect">
            <a:avLst/>
          </a:prstGeom>
        </p:spPr>
      </p:pic>
      <p:sp>
        <p:nvSpPr>
          <p:cNvPr id="16" name="Oval 15"/>
          <p:cNvSpPr/>
          <p:nvPr/>
        </p:nvSpPr>
        <p:spPr>
          <a:xfrm>
            <a:off x="533400" y="4234768"/>
            <a:ext cx="685800" cy="3084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7" name="Folded Corner 16"/>
          <p:cNvSpPr/>
          <p:nvPr/>
        </p:nvSpPr>
        <p:spPr>
          <a:xfrm>
            <a:off x="6553200" y="4114800"/>
            <a:ext cx="2362200" cy="1981200"/>
          </a:xfrm>
          <a:prstGeom prst="foldedCorner">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a:p>
            <a:r>
              <a:rPr lang="en-US" sz="1400" b="1" dirty="0">
                <a:solidFill>
                  <a:schemeClr val="tx1"/>
                </a:solidFill>
              </a:rPr>
              <a:t>Tip</a:t>
            </a:r>
            <a:r>
              <a:rPr lang="en-US" sz="1400" dirty="0">
                <a:solidFill>
                  <a:schemeClr val="tx1"/>
                </a:solidFill>
              </a:rPr>
              <a:t>:  It’s important that you </a:t>
            </a:r>
            <a:r>
              <a:rPr lang="en-US" sz="1400" b="1" dirty="0">
                <a:solidFill>
                  <a:schemeClr val="tx1"/>
                </a:solidFill>
              </a:rPr>
              <a:t>ALWAYS</a:t>
            </a:r>
            <a:r>
              <a:rPr lang="en-US" sz="1400" dirty="0">
                <a:solidFill>
                  <a:schemeClr val="tx1"/>
                </a:solidFill>
              </a:rPr>
              <a:t> access the patient’s chart by double clicking from the </a:t>
            </a:r>
            <a:r>
              <a:rPr lang="en-US" sz="1400" b="1" dirty="0">
                <a:solidFill>
                  <a:schemeClr val="tx1"/>
                </a:solidFill>
              </a:rPr>
              <a:t>Schedule</a:t>
            </a:r>
            <a:r>
              <a:rPr lang="en-US" sz="1400" dirty="0">
                <a:solidFill>
                  <a:schemeClr val="tx1"/>
                </a:solidFill>
              </a:rPr>
              <a:t> (if they have an appointment), because this </a:t>
            </a:r>
            <a:r>
              <a:rPr lang="en-US" sz="1400" b="1" dirty="0">
                <a:solidFill>
                  <a:schemeClr val="tx1"/>
                </a:solidFill>
              </a:rPr>
              <a:t>links</a:t>
            </a:r>
            <a:r>
              <a:rPr lang="en-US" sz="1400" dirty="0">
                <a:solidFill>
                  <a:schemeClr val="tx1"/>
                </a:solidFill>
              </a:rPr>
              <a:t> the appointment date with your chart documentation.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0EA53A-62AE-425B-9A09-B6452CD9842E}"/>
              </a:ext>
            </a:extLst>
          </p:cNvPr>
          <p:cNvPicPr>
            <a:picLocks noChangeAspect="1"/>
          </p:cNvPicPr>
          <p:nvPr/>
        </p:nvPicPr>
        <p:blipFill>
          <a:blip r:embed="rId2"/>
          <a:stretch>
            <a:fillRect/>
          </a:stretch>
        </p:blipFill>
        <p:spPr>
          <a:xfrm>
            <a:off x="228600" y="2147393"/>
            <a:ext cx="8600243" cy="3223183"/>
          </a:xfrm>
          <a:prstGeom prst="rect">
            <a:avLst/>
          </a:prstGeom>
        </p:spPr>
      </p:pic>
      <p:sp>
        <p:nvSpPr>
          <p:cNvPr id="3" name="Content Placeholder 2"/>
          <p:cNvSpPr>
            <a:spLocks noGrp="1"/>
          </p:cNvSpPr>
          <p:nvPr>
            <p:ph idx="1"/>
          </p:nvPr>
        </p:nvSpPr>
        <p:spPr>
          <a:xfrm>
            <a:off x="152400" y="1143000"/>
            <a:ext cx="8763000" cy="609600"/>
          </a:xfrm>
        </p:spPr>
        <p:txBody>
          <a:bodyPr>
            <a:normAutofit/>
          </a:bodyPr>
          <a:lstStyle/>
          <a:p>
            <a:pPr>
              <a:buNone/>
            </a:pPr>
            <a:r>
              <a:rPr lang="en-US" sz="1600" b="1" dirty="0">
                <a:solidFill>
                  <a:schemeClr val="tx1"/>
                </a:solidFill>
              </a:rPr>
              <a:t>The chart has two main components.  Each component contains  different tabs, where you will access the patient’s information.</a:t>
            </a:r>
          </a:p>
          <a:p>
            <a:pPr>
              <a:buNone/>
            </a:pPr>
            <a:endParaRPr lang="en-US" sz="1800" b="1" dirty="0">
              <a:solidFill>
                <a:srgbClr val="0D03D3"/>
              </a:solidFill>
            </a:endParaRPr>
          </a:p>
        </p:txBody>
      </p:sp>
      <p:sp>
        <p:nvSpPr>
          <p:cNvPr id="4" name="Slide Number Placeholder 3"/>
          <p:cNvSpPr>
            <a:spLocks noGrp="1"/>
          </p:cNvSpPr>
          <p:nvPr>
            <p:ph type="sldNum" sz="quarter" idx="12"/>
          </p:nvPr>
        </p:nvSpPr>
        <p:spPr/>
        <p:txBody>
          <a:bodyPr/>
          <a:lstStyle/>
          <a:p>
            <a:fld id="{3BD48555-08CD-42B1-A1E7-3562337112B9}" type="slidenum">
              <a:rPr lang="en-US" smtClean="0"/>
              <a:pPr/>
              <a:t>18</a:t>
            </a:fld>
            <a:endParaRPr lang="en-US"/>
          </a:p>
        </p:txBody>
      </p:sp>
      <p:sp>
        <p:nvSpPr>
          <p:cNvPr id="7" name="TextBox 6"/>
          <p:cNvSpPr txBox="1"/>
          <p:nvPr/>
        </p:nvSpPr>
        <p:spPr>
          <a:xfrm>
            <a:off x="4611352" y="2609826"/>
            <a:ext cx="1484648" cy="307777"/>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b="1" dirty="0"/>
              <a:t>Clinical Toolbar</a:t>
            </a:r>
          </a:p>
        </p:txBody>
      </p:sp>
      <p:cxnSp>
        <p:nvCxnSpPr>
          <p:cNvPr id="9" name="Straight Arrow Connector 8"/>
          <p:cNvCxnSpPr/>
          <p:nvPr/>
        </p:nvCxnSpPr>
        <p:spPr>
          <a:xfrm flipH="1">
            <a:off x="3867776" y="2755415"/>
            <a:ext cx="6858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71600" y="4724400"/>
            <a:ext cx="1371600" cy="276999"/>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200" b="1" dirty="0"/>
              <a:t>Component 1</a:t>
            </a:r>
          </a:p>
        </p:txBody>
      </p:sp>
      <p:sp>
        <p:nvSpPr>
          <p:cNvPr id="15" name="TextBox 14"/>
          <p:cNvSpPr txBox="1"/>
          <p:nvPr/>
        </p:nvSpPr>
        <p:spPr>
          <a:xfrm>
            <a:off x="5791200" y="4724400"/>
            <a:ext cx="1371600" cy="276999"/>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200" b="1" dirty="0"/>
              <a:t>Component 2</a:t>
            </a:r>
          </a:p>
        </p:txBody>
      </p:sp>
      <p:sp>
        <p:nvSpPr>
          <p:cNvPr id="18" name="Rectangle 17"/>
          <p:cNvSpPr/>
          <p:nvPr/>
        </p:nvSpPr>
        <p:spPr>
          <a:xfrm>
            <a:off x="233039" y="2964203"/>
            <a:ext cx="3500761" cy="276999"/>
          </a:xfrm>
          <a:prstGeom prst="rect">
            <a:avLst/>
          </a:prstGeom>
          <a:noFill/>
          <a:ln w="53975">
            <a:solidFill>
              <a:srgbClr val="0D0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09999" y="2895036"/>
            <a:ext cx="5100961" cy="307778"/>
          </a:xfrm>
          <a:prstGeom prst="rect">
            <a:avLst/>
          </a:prstGeom>
          <a:noFill/>
          <a:ln w="50800">
            <a:solidFill>
              <a:srgbClr val="0D0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880369" y="2578805"/>
            <a:ext cx="2929631" cy="3597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304800" y="381000"/>
            <a:ext cx="8686800" cy="533400"/>
          </a:xfrm>
        </p:spPr>
        <p:txBody>
          <a:bodyPr>
            <a:normAutofit fontScale="90000"/>
          </a:bodyPr>
          <a:lstStyle/>
          <a:p>
            <a:r>
              <a:rPr lang="en-US" dirty="0"/>
              <a:t>Chart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A88AD1-5DBF-4922-AE69-A071D4A77E4E}"/>
              </a:ext>
            </a:extLst>
          </p:cNvPr>
          <p:cNvPicPr>
            <a:picLocks noChangeAspect="1"/>
          </p:cNvPicPr>
          <p:nvPr/>
        </p:nvPicPr>
        <p:blipFill>
          <a:blip r:embed="rId2"/>
          <a:stretch>
            <a:fillRect/>
          </a:stretch>
        </p:blipFill>
        <p:spPr>
          <a:xfrm>
            <a:off x="304800" y="1777356"/>
            <a:ext cx="8125522" cy="4675881"/>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19</a:t>
            </a:fld>
            <a:endParaRPr lang="en-US"/>
          </a:p>
        </p:txBody>
      </p:sp>
      <p:sp>
        <p:nvSpPr>
          <p:cNvPr id="19" name="Rectangle 18"/>
          <p:cNvSpPr/>
          <p:nvPr/>
        </p:nvSpPr>
        <p:spPr>
          <a:xfrm>
            <a:off x="362640" y="1842074"/>
            <a:ext cx="2075760" cy="824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lded Corner 19"/>
          <p:cNvSpPr/>
          <p:nvPr/>
        </p:nvSpPr>
        <p:spPr>
          <a:xfrm>
            <a:off x="5410200" y="4267200"/>
            <a:ext cx="2362200" cy="1981200"/>
          </a:xfrm>
          <a:prstGeom prst="foldedCorner">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a:p>
            <a:r>
              <a:rPr lang="en-US" sz="1400" b="1" dirty="0">
                <a:solidFill>
                  <a:schemeClr val="tx1"/>
                </a:solidFill>
              </a:rPr>
              <a:t>Tip</a:t>
            </a:r>
            <a:r>
              <a:rPr lang="en-US" sz="1400" dirty="0">
                <a:solidFill>
                  <a:schemeClr val="tx1"/>
                </a:solidFill>
              </a:rPr>
              <a:t>:  Each tab on the Clinical Desktop has a couple of different sort options which can be used to help you find information quickly.   </a:t>
            </a:r>
            <a:endParaRPr lang="en-US" sz="1400" dirty="0"/>
          </a:p>
        </p:txBody>
      </p:sp>
      <p:sp>
        <p:nvSpPr>
          <p:cNvPr id="21" name="TextBox 20"/>
          <p:cNvSpPr txBox="1"/>
          <p:nvPr/>
        </p:nvSpPr>
        <p:spPr>
          <a:xfrm>
            <a:off x="228600" y="1143000"/>
            <a:ext cx="8763000" cy="584775"/>
          </a:xfrm>
          <a:prstGeom prst="rect">
            <a:avLst/>
          </a:prstGeom>
          <a:noFill/>
        </p:spPr>
        <p:txBody>
          <a:bodyPr wrap="square" rtlCol="0">
            <a:spAutoFit/>
          </a:bodyPr>
          <a:lstStyle/>
          <a:p>
            <a:r>
              <a:rPr lang="en-US" sz="1600" b="1" dirty="0"/>
              <a:t>The first tab that you will see when you open the patient’s electronic chart is the </a:t>
            </a:r>
            <a:r>
              <a:rPr lang="en-US" sz="1600" b="1" i="1" dirty="0"/>
              <a:t>Problem</a:t>
            </a:r>
            <a:r>
              <a:rPr lang="en-US" sz="1600" b="1" dirty="0"/>
              <a:t> tab.  This is where all of the patient’s active problems, past medical history, social history, etc. will appear.  </a:t>
            </a:r>
          </a:p>
        </p:txBody>
      </p:sp>
      <p:sp>
        <p:nvSpPr>
          <p:cNvPr id="10" name="Title 1"/>
          <p:cNvSpPr>
            <a:spLocks noGrp="1"/>
          </p:cNvSpPr>
          <p:nvPr>
            <p:ph type="title"/>
          </p:nvPr>
        </p:nvSpPr>
        <p:spPr>
          <a:xfrm>
            <a:off x="304800" y="381000"/>
            <a:ext cx="8686800" cy="533400"/>
          </a:xfrm>
        </p:spPr>
        <p:txBody>
          <a:bodyPr>
            <a:normAutofit fontScale="90000"/>
          </a:bodyPr>
          <a:lstStyle/>
          <a:p>
            <a:r>
              <a:rPr lang="en-US" dirty="0"/>
              <a:t>Problem tab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48555-08CD-42B1-A1E7-3562337112B9}" type="slidenum">
              <a:rPr lang="en-US" smtClean="0"/>
              <a:pPr/>
              <a:t>2</a:t>
            </a:fld>
            <a:endParaRPr lang="en-US"/>
          </a:p>
        </p:txBody>
      </p:sp>
      <p:sp>
        <p:nvSpPr>
          <p:cNvPr id="7" name="Title 1"/>
          <p:cNvSpPr>
            <a:spLocks noGrp="1"/>
          </p:cNvSpPr>
          <p:nvPr>
            <p:ph type="title"/>
          </p:nvPr>
        </p:nvSpPr>
        <p:spPr>
          <a:xfrm>
            <a:off x="228600" y="457200"/>
            <a:ext cx="8686800" cy="838200"/>
          </a:xfrm>
        </p:spPr>
        <p:txBody>
          <a:bodyPr/>
          <a:lstStyle/>
          <a:p>
            <a:r>
              <a:rPr lang="en-US" dirty="0"/>
              <a:t>Module instructions</a:t>
            </a:r>
          </a:p>
        </p:txBody>
      </p:sp>
      <p:sp>
        <p:nvSpPr>
          <p:cNvPr id="8" name="Content Placeholder 5"/>
          <p:cNvSpPr>
            <a:spLocks noGrp="1"/>
          </p:cNvSpPr>
          <p:nvPr>
            <p:ph idx="1"/>
          </p:nvPr>
        </p:nvSpPr>
        <p:spPr>
          <a:xfrm>
            <a:off x="304800" y="1371600"/>
            <a:ext cx="8686800" cy="5102352"/>
          </a:xfrm>
        </p:spPr>
        <p:txBody>
          <a:bodyPr>
            <a:normAutofit fontScale="85000" lnSpcReduction="20000"/>
          </a:bodyPr>
          <a:lstStyle/>
          <a:p>
            <a:pPr marL="0" indent="0">
              <a:buClr>
                <a:schemeClr val="tx1"/>
              </a:buClr>
              <a:buNone/>
            </a:pPr>
            <a:r>
              <a:rPr lang="en-US" sz="2800" dirty="0">
                <a:solidFill>
                  <a:schemeClr val="bg2">
                    <a:lumMod val="10000"/>
                  </a:schemeClr>
                </a:solidFill>
              </a:rPr>
              <a:t>There are a total of 5 modules that need to be completed prior to the on-site training.  It is REQUIRED that you complete all of the modules PRIOR to training. </a:t>
            </a:r>
          </a:p>
          <a:p>
            <a:pPr marL="0" indent="0">
              <a:buClr>
                <a:schemeClr val="tx1"/>
              </a:buClr>
              <a:buNone/>
            </a:pPr>
            <a:endParaRPr lang="en-US" sz="2800" dirty="0">
              <a:solidFill>
                <a:schemeClr val="bg2">
                  <a:lumMod val="10000"/>
                </a:schemeClr>
              </a:solidFill>
            </a:endParaRPr>
          </a:p>
          <a:p>
            <a:pPr marL="0" indent="0">
              <a:buClr>
                <a:schemeClr val="tx1"/>
              </a:buClr>
              <a:buNone/>
            </a:pPr>
            <a:r>
              <a:rPr lang="en-US" sz="2800" dirty="0">
                <a:solidFill>
                  <a:schemeClr val="bg2">
                    <a:lumMod val="10000"/>
                  </a:schemeClr>
                </a:solidFill>
              </a:rPr>
              <a:t>These modules are intended to serve two purposes:  as an introduction to the system, and as a reference.  The modules are very detailed.  As such, we don’t expect you to retain all of the information in the slides before training; however, we encourage you to print the PDFs, as you will be able to refer back to them as you begin to use the system.   </a:t>
            </a:r>
          </a:p>
          <a:p>
            <a:pPr marL="0" indent="0">
              <a:buClr>
                <a:schemeClr val="tx1"/>
              </a:buClr>
              <a:buNone/>
            </a:pPr>
            <a:endParaRPr lang="en-US" sz="2800" dirty="0">
              <a:solidFill>
                <a:schemeClr val="bg2">
                  <a:lumMod val="10000"/>
                </a:schemeClr>
              </a:solidFill>
            </a:endParaRPr>
          </a:p>
          <a:p>
            <a:pPr marL="0" indent="0">
              <a:buClr>
                <a:schemeClr val="tx1"/>
              </a:buClr>
              <a:buNone/>
            </a:pPr>
            <a:r>
              <a:rPr lang="en-US" sz="2800" dirty="0">
                <a:solidFill>
                  <a:schemeClr val="bg2">
                    <a:lumMod val="10000"/>
                  </a:schemeClr>
                </a:solidFill>
              </a:rPr>
              <a:t>Training will consist mainly of mock practice sessions, so a basic knowledge of the system prior to training is </a:t>
            </a:r>
            <a:r>
              <a:rPr lang="en-US" sz="2800" u="sng" dirty="0">
                <a:solidFill>
                  <a:schemeClr val="bg2">
                    <a:lumMod val="10000"/>
                  </a:schemeClr>
                </a:solidFill>
              </a:rPr>
              <a:t>essential</a:t>
            </a:r>
            <a:r>
              <a:rPr lang="en-US" sz="2800" dirty="0">
                <a:solidFill>
                  <a:schemeClr val="bg2">
                    <a:lumMod val="10000"/>
                  </a:schemeClr>
                </a:solidFill>
              </a:rPr>
              <a:t>. If you have any problems completing these modules, please contact the EHR team. (Contact info is on Slide 1 of each module).  </a:t>
            </a:r>
          </a:p>
          <a:p>
            <a:pPr>
              <a:buNone/>
            </a:pPr>
            <a:endParaRPr lang="en-US" dirty="0"/>
          </a:p>
        </p:txBody>
      </p:sp>
    </p:spTree>
    <p:extLst>
      <p:ext uri="{BB962C8B-B14F-4D97-AF65-F5344CB8AC3E}">
        <p14:creationId xmlns:p14="http://schemas.microsoft.com/office/powerpoint/2010/main" val="3371654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07820A-5124-45AC-8C75-101AAF1607FF}"/>
              </a:ext>
            </a:extLst>
          </p:cNvPr>
          <p:cNvPicPr>
            <a:picLocks noChangeAspect="1"/>
          </p:cNvPicPr>
          <p:nvPr/>
        </p:nvPicPr>
        <p:blipFill>
          <a:blip r:embed="rId2"/>
          <a:stretch>
            <a:fillRect/>
          </a:stretch>
        </p:blipFill>
        <p:spPr>
          <a:xfrm>
            <a:off x="281126" y="1119946"/>
            <a:ext cx="8493092" cy="5116528"/>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20</a:t>
            </a:fld>
            <a:endParaRPr lang="en-US"/>
          </a:p>
        </p:txBody>
      </p:sp>
      <p:sp>
        <p:nvSpPr>
          <p:cNvPr id="7" name="Rectangle 6"/>
          <p:cNvSpPr/>
          <p:nvPr/>
        </p:nvSpPr>
        <p:spPr>
          <a:xfrm>
            <a:off x="228600" y="1752600"/>
            <a:ext cx="913462" cy="390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24400" y="1524000"/>
            <a:ext cx="3886200" cy="1352715"/>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The Problem tab is where you will be able to view all of the patient’s active problems (diagnoses), past medical, social, family and surgical histories. </a:t>
            </a:r>
          </a:p>
        </p:txBody>
      </p:sp>
      <p:sp>
        <p:nvSpPr>
          <p:cNvPr id="10" name="Folded Corner 9"/>
          <p:cNvSpPr/>
          <p:nvPr/>
        </p:nvSpPr>
        <p:spPr>
          <a:xfrm>
            <a:off x="5022558" y="3505200"/>
            <a:ext cx="3048000" cy="2590800"/>
          </a:xfrm>
          <a:prstGeom prst="foldedCorner">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You can also resolve, edit and refine problems from this tab.  Cleaning up the patient’s active problem list is easy – just highlight the problem and choose “Resolve” from the toolbar.  </a:t>
            </a:r>
          </a:p>
          <a:p>
            <a:endParaRPr lang="en-US" sz="1400" b="1" dirty="0">
              <a:solidFill>
                <a:schemeClr val="tx1"/>
              </a:solidFill>
            </a:endParaRPr>
          </a:p>
          <a:p>
            <a:r>
              <a:rPr lang="en-US" sz="1400" b="1" dirty="0">
                <a:solidFill>
                  <a:schemeClr val="tx1"/>
                </a:solidFill>
              </a:rPr>
              <a:t>You can also right-click on the problem, which will open up an extensive menu.</a:t>
            </a:r>
            <a:endParaRPr lang="en-US" sz="1400" dirty="0"/>
          </a:p>
        </p:txBody>
      </p:sp>
      <p:sp>
        <p:nvSpPr>
          <p:cNvPr id="11" name="Rectangle 10"/>
          <p:cNvSpPr/>
          <p:nvPr/>
        </p:nvSpPr>
        <p:spPr>
          <a:xfrm>
            <a:off x="1447800" y="6004826"/>
            <a:ext cx="533400" cy="231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304800" y="381000"/>
            <a:ext cx="8686800" cy="533400"/>
          </a:xfrm>
        </p:spPr>
        <p:txBody>
          <a:bodyPr>
            <a:normAutofit fontScale="90000"/>
          </a:bodyPr>
          <a:lstStyle/>
          <a:p>
            <a:r>
              <a:rPr lang="en-US" dirty="0"/>
              <a:t>Problem tab</a:t>
            </a:r>
          </a:p>
        </p:txBody>
      </p:sp>
    </p:spTree>
    <p:extLst>
      <p:ext uri="{BB962C8B-B14F-4D97-AF65-F5344CB8AC3E}">
        <p14:creationId xmlns:p14="http://schemas.microsoft.com/office/powerpoint/2010/main" val="2019995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07820A-5124-45AC-8C75-101AAF1607FF}"/>
              </a:ext>
            </a:extLst>
          </p:cNvPr>
          <p:cNvPicPr>
            <a:picLocks noChangeAspect="1"/>
          </p:cNvPicPr>
          <p:nvPr/>
        </p:nvPicPr>
        <p:blipFill>
          <a:blip r:embed="rId2"/>
          <a:stretch>
            <a:fillRect/>
          </a:stretch>
        </p:blipFill>
        <p:spPr>
          <a:xfrm>
            <a:off x="281126" y="1119946"/>
            <a:ext cx="8493092" cy="5116528"/>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21</a:t>
            </a:fld>
            <a:endParaRPr lang="en-US"/>
          </a:p>
        </p:txBody>
      </p:sp>
      <p:sp>
        <p:nvSpPr>
          <p:cNvPr id="7" name="Rectangle 6"/>
          <p:cNvSpPr/>
          <p:nvPr/>
        </p:nvSpPr>
        <p:spPr>
          <a:xfrm>
            <a:off x="228600" y="1752600"/>
            <a:ext cx="913462" cy="390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24400" y="1524000"/>
            <a:ext cx="3886200" cy="1352715"/>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Active Problems is the default. Use the dropdown to see PMH, PSH, PFH, and </a:t>
            </a:r>
            <a:r>
              <a:rPr lang="en-US" dirty="0" err="1">
                <a:solidFill>
                  <a:schemeClr val="tx1"/>
                </a:solidFill>
                <a:latin typeface="+mj-lt"/>
              </a:rPr>
              <a:t>SoxHx</a:t>
            </a:r>
            <a:r>
              <a:rPr lang="en-US" dirty="0">
                <a:solidFill>
                  <a:schemeClr val="tx1"/>
                </a:solidFill>
                <a:latin typeface="+mj-lt"/>
              </a:rPr>
              <a:t>. </a:t>
            </a:r>
          </a:p>
        </p:txBody>
      </p:sp>
      <p:sp>
        <p:nvSpPr>
          <p:cNvPr id="11" name="Rectangle 10"/>
          <p:cNvSpPr/>
          <p:nvPr/>
        </p:nvSpPr>
        <p:spPr>
          <a:xfrm>
            <a:off x="1447800" y="6004826"/>
            <a:ext cx="533400" cy="231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304800" y="381000"/>
            <a:ext cx="8686800" cy="533400"/>
          </a:xfrm>
        </p:spPr>
        <p:txBody>
          <a:bodyPr>
            <a:normAutofit fontScale="90000"/>
          </a:bodyPr>
          <a:lstStyle/>
          <a:p>
            <a:r>
              <a:rPr lang="en-US" dirty="0"/>
              <a:t>Problem tab</a:t>
            </a:r>
          </a:p>
        </p:txBody>
      </p:sp>
    </p:spTree>
    <p:extLst>
      <p:ext uri="{BB962C8B-B14F-4D97-AF65-F5344CB8AC3E}">
        <p14:creationId xmlns:p14="http://schemas.microsoft.com/office/powerpoint/2010/main" val="156089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840D-3D3E-4D45-B105-DC8A19D29C13}"/>
              </a:ext>
            </a:extLst>
          </p:cNvPr>
          <p:cNvSpPr>
            <a:spLocks noGrp="1"/>
          </p:cNvSpPr>
          <p:nvPr>
            <p:ph type="title"/>
          </p:nvPr>
        </p:nvSpPr>
        <p:spPr/>
        <p:txBody>
          <a:bodyPr/>
          <a:lstStyle/>
          <a:p>
            <a:r>
              <a:rPr lang="en-US" dirty="0"/>
              <a:t>Problem dropdown</a:t>
            </a:r>
          </a:p>
        </p:txBody>
      </p:sp>
      <p:sp>
        <p:nvSpPr>
          <p:cNvPr id="4" name="Slide Number Placeholder 3">
            <a:extLst>
              <a:ext uri="{FF2B5EF4-FFF2-40B4-BE49-F238E27FC236}">
                <a16:creationId xmlns:a16="http://schemas.microsoft.com/office/drawing/2014/main" id="{363214BE-3FFA-47A9-B946-37ABE233F19A}"/>
              </a:ext>
            </a:extLst>
          </p:cNvPr>
          <p:cNvSpPr>
            <a:spLocks noGrp="1"/>
          </p:cNvSpPr>
          <p:nvPr>
            <p:ph type="sldNum" sz="quarter" idx="12"/>
          </p:nvPr>
        </p:nvSpPr>
        <p:spPr/>
        <p:txBody>
          <a:bodyPr/>
          <a:lstStyle/>
          <a:p>
            <a:fld id="{3BD48555-08CD-42B1-A1E7-3562337112B9}" type="slidenum">
              <a:rPr lang="en-US" smtClean="0"/>
              <a:pPr/>
              <a:t>22</a:t>
            </a:fld>
            <a:endParaRPr lang="en-US"/>
          </a:p>
        </p:txBody>
      </p:sp>
      <p:sp>
        <p:nvSpPr>
          <p:cNvPr id="5" name="Rectangle 4">
            <a:extLst>
              <a:ext uri="{FF2B5EF4-FFF2-40B4-BE49-F238E27FC236}">
                <a16:creationId xmlns:a16="http://schemas.microsoft.com/office/drawing/2014/main" id="{81F20E96-3FF7-42E6-870D-ACEE5C916237}"/>
              </a:ext>
            </a:extLst>
          </p:cNvPr>
          <p:cNvSpPr/>
          <p:nvPr/>
        </p:nvSpPr>
        <p:spPr>
          <a:xfrm>
            <a:off x="4724400" y="1524000"/>
            <a:ext cx="3886200" cy="1352715"/>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cs typeface="Arial"/>
              </a:rPr>
              <a:t>Problems tab will now default to only Active Problems.</a:t>
            </a:r>
          </a:p>
          <a:p>
            <a:r>
              <a:rPr lang="en-US" dirty="0">
                <a:cs typeface="Arial"/>
              </a:rPr>
              <a:t>Use the dropdown arrow to show All Problems or to select a Problem list.</a:t>
            </a:r>
          </a:p>
        </p:txBody>
      </p:sp>
      <p:pic>
        <p:nvPicPr>
          <p:cNvPr id="6" name="Picture 5">
            <a:extLst>
              <a:ext uri="{FF2B5EF4-FFF2-40B4-BE49-F238E27FC236}">
                <a16:creationId xmlns:a16="http://schemas.microsoft.com/office/drawing/2014/main" id="{47FFE016-E131-44F4-809C-39E49C599855}"/>
              </a:ext>
            </a:extLst>
          </p:cNvPr>
          <p:cNvPicPr>
            <a:picLocks noChangeAspect="1"/>
          </p:cNvPicPr>
          <p:nvPr/>
        </p:nvPicPr>
        <p:blipFill>
          <a:blip r:embed="rId2"/>
          <a:stretch>
            <a:fillRect/>
          </a:stretch>
        </p:blipFill>
        <p:spPr>
          <a:xfrm>
            <a:off x="470521" y="1489364"/>
            <a:ext cx="4070000" cy="3993496"/>
          </a:xfrm>
          <a:prstGeom prst="rect">
            <a:avLst/>
          </a:prstGeom>
        </p:spPr>
      </p:pic>
      <p:sp>
        <p:nvSpPr>
          <p:cNvPr id="7" name="Rectangle 6">
            <a:extLst>
              <a:ext uri="{FF2B5EF4-FFF2-40B4-BE49-F238E27FC236}">
                <a16:creationId xmlns:a16="http://schemas.microsoft.com/office/drawing/2014/main" id="{F167100F-C570-4C21-937C-B5B0C9A1977D}"/>
              </a:ext>
            </a:extLst>
          </p:cNvPr>
          <p:cNvSpPr/>
          <p:nvPr/>
        </p:nvSpPr>
        <p:spPr>
          <a:xfrm>
            <a:off x="470521" y="1828800"/>
            <a:ext cx="1968500" cy="49247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93DD7F93-9B8E-4531-8640-DF1D0B72B1E6}"/>
              </a:ext>
            </a:extLst>
          </p:cNvPr>
          <p:cNvPicPr>
            <a:picLocks noChangeAspect="1"/>
          </p:cNvPicPr>
          <p:nvPr/>
        </p:nvPicPr>
        <p:blipFill>
          <a:blip r:embed="rId3"/>
          <a:stretch>
            <a:fillRect/>
          </a:stretch>
        </p:blipFill>
        <p:spPr>
          <a:xfrm>
            <a:off x="5973654" y="3300953"/>
            <a:ext cx="2133600" cy="3146676"/>
          </a:xfrm>
          <a:prstGeom prst="rect">
            <a:avLst/>
          </a:prstGeom>
        </p:spPr>
      </p:pic>
      <p:cxnSp>
        <p:nvCxnSpPr>
          <p:cNvPr id="9" name="Straight Arrow Connector 8">
            <a:extLst>
              <a:ext uri="{FF2B5EF4-FFF2-40B4-BE49-F238E27FC236}">
                <a16:creationId xmlns:a16="http://schemas.microsoft.com/office/drawing/2014/main" id="{907EBA2D-4BC3-40E7-A18A-22477B858775}"/>
              </a:ext>
            </a:extLst>
          </p:cNvPr>
          <p:cNvCxnSpPr>
            <a:cxnSpLocks/>
          </p:cNvCxnSpPr>
          <p:nvPr/>
        </p:nvCxnSpPr>
        <p:spPr>
          <a:xfrm>
            <a:off x="6341413" y="2876715"/>
            <a:ext cx="247289" cy="6665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985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2AE08B-8CDC-428D-8F34-3F70EF177AB0}"/>
              </a:ext>
            </a:extLst>
          </p:cNvPr>
          <p:cNvPicPr>
            <a:picLocks noChangeAspect="1"/>
          </p:cNvPicPr>
          <p:nvPr/>
        </p:nvPicPr>
        <p:blipFill>
          <a:blip r:embed="rId2"/>
          <a:stretch>
            <a:fillRect/>
          </a:stretch>
        </p:blipFill>
        <p:spPr>
          <a:xfrm>
            <a:off x="304801" y="1427792"/>
            <a:ext cx="5418304" cy="2991808"/>
          </a:xfrm>
          <a:prstGeom prst="rect">
            <a:avLst/>
          </a:prstGeom>
        </p:spPr>
      </p:pic>
      <p:sp>
        <p:nvSpPr>
          <p:cNvPr id="2" name="Title 1"/>
          <p:cNvSpPr>
            <a:spLocks noGrp="1"/>
          </p:cNvSpPr>
          <p:nvPr>
            <p:ph type="title"/>
          </p:nvPr>
        </p:nvSpPr>
        <p:spPr/>
        <p:txBody>
          <a:bodyPr/>
          <a:lstStyle/>
          <a:p>
            <a:r>
              <a:rPr lang="en-US" dirty="0"/>
              <a:t>PROBLEM RECONCILATION	</a:t>
            </a:r>
          </a:p>
        </p:txBody>
      </p:sp>
      <p:sp>
        <p:nvSpPr>
          <p:cNvPr id="4" name="Slide Number Placeholder 3"/>
          <p:cNvSpPr>
            <a:spLocks noGrp="1"/>
          </p:cNvSpPr>
          <p:nvPr>
            <p:ph type="sldNum" sz="quarter" idx="12"/>
          </p:nvPr>
        </p:nvSpPr>
        <p:spPr/>
        <p:txBody>
          <a:bodyPr/>
          <a:lstStyle/>
          <a:p>
            <a:fld id="{3BD48555-08CD-42B1-A1E7-3562337112B9}" type="slidenum">
              <a:rPr lang="en-US" smtClean="0"/>
              <a:pPr/>
              <a:t>23</a:t>
            </a:fld>
            <a:endParaRPr lang="en-US"/>
          </a:p>
        </p:txBody>
      </p:sp>
      <p:sp>
        <p:nvSpPr>
          <p:cNvPr id="6" name="Rectangle 5"/>
          <p:cNvSpPr/>
          <p:nvPr/>
        </p:nvSpPr>
        <p:spPr>
          <a:xfrm>
            <a:off x="3352800" y="2133600"/>
            <a:ext cx="1371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lded Corner 8"/>
          <p:cNvSpPr/>
          <p:nvPr/>
        </p:nvSpPr>
        <p:spPr>
          <a:xfrm>
            <a:off x="6096000" y="1441647"/>
            <a:ext cx="2736955" cy="5011523"/>
          </a:xfrm>
          <a:prstGeom prst="foldedCorner">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cs typeface="Arial" panose="020B0604020202020204" pitchFamily="34" charset="0"/>
              </a:rPr>
              <a:t>In order to ensure that the problem list remains current and up to date, the Reconciliation button will turn yellow at each appointment.  Once the list has been verified/updated, click the yellow button to indicate that the list is current. For most clinics, this is a provider task. </a:t>
            </a:r>
          </a:p>
          <a:p>
            <a:endParaRPr lang="en-US" sz="1400" dirty="0">
              <a:solidFill>
                <a:schemeClr val="tx1"/>
              </a:solidFill>
              <a:cs typeface="Arial" panose="020B0604020202020204" pitchFamily="34" charset="0"/>
            </a:endParaRPr>
          </a:p>
          <a:p>
            <a:endParaRPr lang="en-US" sz="1400" dirty="0">
              <a:solidFill>
                <a:schemeClr val="tx1"/>
              </a:solidFill>
              <a:cs typeface="Arial" panose="020B0604020202020204" pitchFamily="34" charset="0"/>
            </a:endParaRPr>
          </a:p>
          <a:p>
            <a:r>
              <a:rPr lang="en-US" sz="1400" dirty="0">
                <a:solidFill>
                  <a:schemeClr val="tx1"/>
                </a:solidFill>
                <a:cs typeface="Arial" panose="020B0604020202020204" pitchFamily="34" charset="0"/>
              </a:rPr>
              <a:t>Different clinics have different policies regarding resolving problems entered in by other clinics. Please use your clinical discretion.  </a:t>
            </a:r>
          </a:p>
          <a:p>
            <a:endParaRPr lang="en-US" sz="1400" dirty="0"/>
          </a:p>
        </p:txBody>
      </p:sp>
    </p:spTree>
    <p:extLst>
      <p:ext uri="{BB962C8B-B14F-4D97-AF65-F5344CB8AC3E}">
        <p14:creationId xmlns:p14="http://schemas.microsoft.com/office/powerpoint/2010/main" val="1559674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C660-F314-4F81-8CAF-A3A968FD81A7}"/>
              </a:ext>
            </a:extLst>
          </p:cNvPr>
          <p:cNvSpPr>
            <a:spLocks noGrp="1"/>
          </p:cNvSpPr>
          <p:nvPr>
            <p:ph type="title"/>
          </p:nvPr>
        </p:nvSpPr>
        <p:spPr/>
        <p:txBody>
          <a:bodyPr/>
          <a:lstStyle/>
          <a:p>
            <a:r>
              <a:rPr lang="en-US" dirty="0"/>
              <a:t>Chart view filtering</a:t>
            </a:r>
          </a:p>
        </p:txBody>
      </p:sp>
      <p:sp>
        <p:nvSpPr>
          <p:cNvPr id="4" name="Slide Number Placeholder 3">
            <a:extLst>
              <a:ext uri="{FF2B5EF4-FFF2-40B4-BE49-F238E27FC236}">
                <a16:creationId xmlns:a16="http://schemas.microsoft.com/office/drawing/2014/main" id="{EE911E0F-20B6-435C-A670-4590B1203E58}"/>
              </a:ext>
            </a:extLst>
          </p:cNvPr>
          <p:cNvSpPr>
            <a:spLocks noGrp="1"/>
          </p:cNvSpPr>
          <p:nvPr>
            <p:ph type="sldNum" sz="quarter" idx="12"/>
          </p:nvPr>
        </p:nvSpPr>
        <p:spPr/>
        <p:txBody>
          <a:bodyPr/>
          <a:lstStyle/>
          <a:p>
            <a:fld id="{3BD48555-08CD-42B1-A1E7-3562337112B9}" type="slidenum">
              <a:rPr lang="en-US" smtClean="0"/>
              <a:pPr/>
              <a:t>24</a:t>
            </a:fld>
            <a:endParaRPr lang="en-US"/>
          </a:p>
        </p:txBody>
      </p:sp>
      <p:pic>
        <p:nvPicPr>
          <p:cNvPr id="5" name="Picture 4">
            <a:extLst>
              <a:ext uri="{FF2B5EF4-FFF2-40B4-BE49-F238E27FC236}">
                <a16:creationId xmlns:a16="http://schemas.microsoft.com/office/drawing/2014/main" id="{630EF476-7506-4550-B808-66CBA0ECF770}"/>
              </a:ext>
            </a:extLst>
          </p:cNvPr>
          <p:cNvPicPr>
            <a:picLocks noChangeAspect="1"/>
          </p:cNvPicPr>
          <p:nvPr/>
        </p:nvPicPr>
        <p:blipFill>
          <a:blip r:embed="rId2"/>
          <a:stretch>
            <a:fillRect/>
          </a:stretch>
        </p:blipFill>
        <p:spPr>
          <a:xfrm>
            <a:off x="3886200" y="1371600"/>
            <a:ext cx="4873627" cy="4734048"/>
          </a:xfrm>
          <a:prstGeom prst="rect">
            <a:avLst/>
          </a:prstGeom>
        </p:spPr>
      </p:pic>
      <p:sp>
        <p:nvSpPr>
          <p:cNvPr id="6" name="Rectangle 5">
            <a:extLst>
              <a:ext uri="{FF2B5EF4-FFF2-40B4-BE49-F238E27FC236}">
                <a16:creationId xmlns:a16="http://schemas.microsoft.com/office/drawing/2014/main" id="{5FCB8B1C-85C8-449D-8F20-5106708059C0}"/>
              </a:ext>
            </a:extLst>
          </p:cNvPr>
          <p:cNvSpPr/>
          <p:nvPr/>
        </p:nvSpPr>
        <p:spPr>
          <a:xfrm>
            <a:off x="3886200" y="1371600"/>
            <a:ext cx="4873627" cy="103851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E5793D14-A3EF-463F-867D-5609F0E5CD6D}"/>
              </a:ext>
            </a:extLst>
          </p:cNvPr>
          <p:cNvSpPr/>
          <p:nvPr/>
        </p:nvSpPr>
        <p:spPr>
          <a:xfrm>
            <a:off x="228600" y="1429125"/>
            <a:ext cx="3657600" cy="3676275"/>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Notes, Labs, Radiology, Procedures/Pathology, Chart tabs  have the ability to show 1 year, 3 years, 5 years, All. </a:t>
            </a:r>
          </a:p>
          <a:p>
            <a:r>
              <a:rPr lang="en-US" dirty="0"/>
              <a:t>1 year is system default and allows for fastest loading times.</a:t>
            </a:r>
          </a:p>
          <a:p>
            <a:r>
              <a:rPr lang="en-US" dirty="0"/>
              <a:t>You can toggle to alternate values and set your own default filter by clicking Make Default.</a:t>
            </a:r>
          </a:p>
          <a:p>
            <a:pPr algn="ctr"/>
            <a:endParaRPr lang="en-US" dirty="0">
              <a:solidFill>
                <a:schemeClr val="tx1"/>
              </a:solidFill>
              <a:latin typeface="+mj-lt"/>
            </a:endParaRPr>
          </a:p>
        </p:txBody>
      </p:sp>
    </p:spTree>
    <p:extLst>
      <p:ext uri="{BB962C8B-B14F-4D97-AF65-F5344CB8AC3E}">
        <p14:creationId xmlns:p14="http://schemas.microsoft.com/office/powerpoint/2010/main" val="1370240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AEDAB7-5360-45D3-9A0A-DB29A797D8BE}"/>
              </a:ext>
            </a:extLst>
          </p:cNvPr>
          <p:cNvPicPr>
            <a:picLocks noChangeAspect="1"/>
          </p:cNvPicPr>
          <p:nvPr/>
        </p:nvPicPr>
        <p:blipFill>
          <a:blip r:embed="rId2"/>
          <a:stretch>
            <a:fillRect/>
          </a:stretch>
        </p:blipFill>
        <p:spPr>
          <a:xfrm>
            <a:off x="291166" y="1134949"/>
            <a:ext cx="4778056" cy="5569326"/>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25</a:t>
            </a:fld>
            <a:endParaRPr lang="en-US"/>
          </a:p>
        </p:txBody>
      </p:sp>
      <p:sp>
        <p:nvSpPr>
          <p:cNvPr id="14" name="Rectangle 13"/>
          <p:cNvSpPr/>
          <p:nvPr/>
        </p:nvSpPr>
        <p:spPr>
          <a:xfrm>
            <a:off x="838200" y="1600200"/>
            <a:ext cx="4572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lded Corner 14"/>
          <p:cNvSpPr/>
          <p:nvPr/>
        </p:nvSpPr>
        <p:spPr>
          <a:xfrm>
            <a:off x="5638800" y="4045326"/>
            <a:ext cx="2362200" cy="1828800"/>
          </a:xfrm>
          <a:prstGeom prst="foldedCorner">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a:p>
            <a:r>
              <a:rPr lang="en-US" sz="1400" b="1" dirty="0">
                <a:solidFill>
                  <a:schemeClr val="tx1"/>
                </a:solidFill>
              </a:rPr>
              <a:t>Tip</a:t>
            </a:r>
            <a:r>
              <a:rPr lang="en-US" sz="1400" dirty="0">
                <a:solidFill>
                  <a:schemeClr val="tx1"/>
                </a:solidFill>
              </a:rPr>
              <a:t>:  If your patient is seen by other providers within the organization, their notes will be available on the Clinical desktop too.  </a:t>
            </a:r>
            <a:endParaRPr lang="en-US" sz="1400" dirty="0"/>
          </a:p>
        </p:txBody>
      </p:sp>
      <p:sp>
        <p:nvSpPr>
          <p:cNvPr id="16" name="Rectangle 15"/>
          <p:cNvSpPr/>
          <p:nvPr/>
        </p:nvSpPr>
        <p:spPr>
          <a:xfrm>
            <a:off x="1447800" y="6424844"/>
            <a:ext cx="304800" cy="2045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04800" y="381000"/>
            <a:ext cx="8686800" cy="533400"/>
          </a:xfrm>
        </p:spPr>
        <p:txBody>
          <a:bodyPr>
            <a:normAutofit fontScale="90000"/>
          </a:bodyPr>
          <a:lstStyle/>
          <a:p>
            <a:r>
              <a:rPr lang="en-US" dirty="0"/>
              <a:t>notes tab</a:t>
            </a:r>
          </a:p>
        </p:txBody>
      </p:sp>
      <p:sp>
        <p:nvSpPr>
          <p:cNvPr id="12" name="Rectangle 11"/>
          <p:cNvSpPr/>
          <p:nvPr/>
        </p:nvSpPr>
        <p:spPr>
          <a:xfrm>
            <a:off x="5069222" y="1732190"/>
            <a:ext cx="3886200" cy="1961985"/>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The 2</a:t>
            </a:r>
            <a:r>
              <a:rPr lang="en-US" baseline="30000" dirty="0">
                <a:solidFill>
                  <a:schemeClr val="tx1"/>
                </a:solidFill>
                <a:latin typeface="+mj-lt"/>
              </a:rPr>
              <a:t>nd</a:t>
            </a:r>
            <a:r>
              <a:rPr lang="en-US" dirty="0">
                <a:solidFill>
                  <a:schemeClr val="tx1"/>
                </a:solidFill>
                <a:latin typeface="+mj-lt"/>
              </a:rPr>
              <a:t> tab is the Notes tab. This is where all of the patient’s notes reside. To </a:t>
            </a:r>
            <a:r>
              <a:rPr lang="en-US" u="sng" dirty="0">
                <a:solidFill>
                  <a:schemeClr val="tx1"/>
                </a:solidFill>
                <a:latin typeface="+mj-lt"/>
              </a:rPr>
              <a:t>read</a:t>
            </a:r>
            <a:r>
              <a:rPr lang="en-US" dirty="0">
                <a:solidFill>
                  <a:schemeClr val="tx1"/>
                </a:solidFill>
                <a:latin typeface="+mj-lt"/>
              </a:rPr>
              <a:t> a note, double click on it.  To </a:t>
            </a:r>
            <a:r>
              <a:rPr lang="en-US" u="sng" dirty="0">
                <a:solidFill>
                  <a:schemeClr val="tx1"/>
                </a:solidFill>
                <a:latin typeface="+mj-lt"/>
              </a:rPr>
              <a:t>edit</a:t>
            </a:r>
            <a:r>
              <a:rPr lang="en-US" dirty="0">
                <a:solidFill>
                  <a:schemeClr val="tx1"/>
                </a:solidFill>
                <a:latin typeface="+mj-lt"/>
              </a:rPr>
              <a:t> a note, highlight and choose “edit” from the toolbar.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90F84D-EF1A-433D-9654-9DB677CC3280}"/>
              </a:ext>
            </a:extLst>
          </p:cNvPr>
          <p:cNvPicPr>
            <a:picLocks noChangeAspect="1"/>
          </p:cNvPicPr>
          <p:nvPr/>
        </p:nvPicPr>
        <p:blipFill>
          <a:blip r:embed="rId2"/>
          <a:stretch>
            <a:fillRect/>
          </a:stretch>
        </p:blipFill>
        <p:spPr>
          <a:xfrm>
            <a:off x="4001288" y="344557"/>
            <a:ext cx="4108393" cy="4495690"/>
          </a:xfrm>
          <a:prstGeom prst="rect">
            <a:avLst/>
          </a:prstGeom>
        </p:spPr>
      </p:pic>
      <p:sp>
        <p:nvSpPr>
          <p:cNvPr id="2" name="Title 1"/>
          <p:cNvSpPr>
            <a:spLocks noGrp="1"/>
          </p:cNvSpPr>
          <p:nvPr>
            <p:ph type="title"/>
          </p:nvPr>
        </p:nvSpPr>
        <p:spPr>
          <a:xfrm>
            <a:off x="502920" y="4876800"/>
            <a:ext cx="8183880" cy="1158240"/>
          </a:xfrm>
        </p:spPr>
        <p:txBody>
          <a:bodyPr>
            <a:normAutofit/>
          </a:bodyPr>
          <a:lstStyle/>
          <a:p>
            <a:br>
              <a:rPr lang="en-US" sz="1400" dirty="0">
                <a:solidFill>
                  <a:schemeClr val="tx1"/>
                </a:solidFill>
                <a:effectLst/>
              </a:rPr>
            </a:br>
            <a:br>
              <a:rPr lang="en-US" sz="1400" dirty="0">
                <a:solidFill>
                  <a:schemeClr val="tx1"/>
                </a:solidFill>
                <a:effectLst/>
              </a:rPr>
            </a:br>
            <a:br>
              <a:rPr lang="en-US" sz="1400" dirty="0">
                <a:solidFill>
                  <a:schemeClr val="tx1"/>
                </a:solidFill>
                <a:effectLst/>
              </a:rPr>
            </a:br>
            <a:br>
              <a:rPr lang="en-US" sz="1400" dirty="0">
                <a:solidFill>
                  <a:schemeClr val="tx1"/>
                </a:solidFill>
                <a:effectLst/>
              </a:rPr>
            </a:br>
            <a:r>
              <a:rPr lang="en-US" sz="1400" dirty="0">
                <a:solidFill>
                  <a:schemeClr val="tx1"/>
                </a:solidFill>
                <a:effectLst/>
              </a:rPr>
              <a:t>	</a:t>
            </a:r>
          </a:p>
        </p:txBody>
      </p:sp>
      <p:sp>
        <p:nvSpPr>
          <p:cNvPr id="4" name="Slide Number Placeholder 3"/>
          <p:cNvSpPr>
            <a:spLocks noGrp="1"/>
          </p:cNvSpPr>
          <p:nvPr>
            <p:ph type="sldNum" sz="quarter" idx="12"/>
          </p:nvPr>
        </p:nvSpPr>
        <p:spPr/>
        <p:txBody>
          <a:bodyPr/>
          <a:lstStyle/>
          <a:p>
            <a:fld id="{3BD48555-08CD-42B1-A1E7-3562337112B9}" type="slidenum">
              <a:rPr lang="en-US" smtClean="0"/>
              <a:pPr/>
              <a:t>26</a:t>
            </a:fld>
            <a:endParaRPr lang="en-US"/>
          </a:p>
        </p:txBody>
      </p:sp>
      <p:sp>
        <p:nvSpPr>
          <p:cNvPr id="9" name="TextBox 8"/>
          <p:cNvSpPr txBox="1"/>
          <p:nvPr/>
        </p:nvSpPr>
        <p:spPr>
          <a:xfrm>
            <a:off x="825690" y="4844086"/>
            <a:ext cx="7861110" cy="369332"/>
          </a:xfrm>
          <a:prstGeom prst="rect">
            <a:avLst/>
          </a:prstGeom>
          <a:noFill/>
        </p:spPr>
        <p:txBody>
          <a:bodyPr wrap="square" rtlCol="0">
            <a:spAutoFit/>
          </a:bodyPr>
          <a:lstStyle/>
          <a:p>
            <a:pPr algn="ctr"/>
            <a:r>
              <a:rPr lang="en-US" b="1" dirty="0"/>
              <a:t>Finalized note icon:  This note has been signed by the attending physician</a:t>
            </a:r>
          </a:p>
        </p:txBody>
      </p:sp>
      <p:sp>
        <p:nvSpPr>
          <p:cNvPr id="10" name="TextBox 9"/>
          <p:cNvSpPr txBox="1"/>
          <p:nvPr/>
        </p:nvSpPr>
        <p:spPr>
          <a:xfrm>
            <a:off x="1174845" y="5426975"/>
            <a:ext cx="7162800" cy="369332"/>
          </a:xfrm>
          <a:prstGeom prst="rect">
            <a:avLst/>
          </a:prstGeom>
          <a:noFill/>
        </p:spPr>
        <p:txBody>
          <a:bodyPr wrap="square" rtlCol="0">
            <a:spAutoFit/>
          </a:bodyPr>
          <a:lstStyle/>
          <a:p>
            <a:r>
              <a:rPr lang="en-US" b="1" dirty="0"/>
              <a:t>Unfinalized note icon: This note still requires a signature</a:t>
            </a:r>
          </a:p>
        </p:txBody>
      </p:sp>
      <p:pic>
        <p:nvPicPr>
          <p:cNvPr id="16" name="Picture 15"/>
          <p:cNvPicPr/>
          <p:nvPr/>
        </p:nvPicPr>
        <p:blipFill>
          <a:blip r:embed="rId3" cstate="print"/>
          <a:srcRect l="6958" t="72738" r="90257" b="24856"/>
          <a:stretch>
            <a:fillRect/>
          </a:stretch>
        </p:blipFill>
        <p:spPr bwMode="auto">
          <a:xfrm>
            <a:off x="304147" y="5943600"/>
            <a:ext cx="1546689" cy="405689"/>
          </a:xfrm>
          <a:prstGeom prst="rect">
            <a:avLst/>
          </a:prstGeom>
          <a:noFill/>
          <a:ln w="9525">
            <a:noFill/>
            <a:miter lim="800000"/>
            <a:headEnd/>
            <a:tailEnd/>
          </a:ln>
        </p:spPr>
      </p:pic>
      <p:sp>
        <p:nvSpPr>
          <p:cNvPr id="18" name="TextBox 17"/>
          <p:cNvSpPr txBox="1"/>
          <p:nvPr/>
        </p:nvSpPr>
        <p:spPr>
          <a:xfrm>
            <a:off x="2091698" y="6015528"/>
            <a:ext cx="6031235" cy="305233"/>
          </a:xfrm>
          <a:prstGeom prst="rect">
            <a:avLst/>
          </a:prstGeom>
          <a:noFill/>
        </p:spPr>
        <p:txBody>
          <a:bodyPr wrap="square" rtlCol="0">
            <a:spAutoFit/>
          </a:bodyPr>
          <a:lstStyle/>
          <a:p>
            <a:r>
              <a:rPr lang="en-US" b="1" dirty="0"/>
              <a:t>The small “s” indicates that this is a scanned document</a:t>
            </a:r>
          </a:p>
        </p:txBody>
      </p:sp>
      <p:pic>
        <p:nvPicPr>
          <p:cNvPr id="19" name="Picture 18"/>
          <p:cNvPicPr/>
          <p:nvPr/>
        </p:nvPicPr>
        <p:blipFill>
          <a:blip r:embed="rId4" cstate="print"/>
          <a:srcRect l="7125" t="63526" r="90077" b="34171"/>
          <a:stretch>
            <a:fillRect/>
          </a:stretch>
        </p:blipFill>
        <p:spPr bwMode="auto">
          <a:xfrm>
            <a:off x="304147" y="6401062"/>
            <a:ext cx="1622755" cy="368808"/>
          </a:xfrm>
          <a:prstGeom prst="rect">
            <a:avLst/>
          </a:prstGeom>
          <a:noFill/>
          <a:ln w="9525">
            <a:noFill/>
            <a:miter lim="800000"/>
            <a:headEnd/>
            <a:tailEnd/>
          </a:ln>
        </p:spPr>
      </p:pic>
      <p:sp>
        <p:nvSpPr>
          <p:cNvPr id="20" name="TextBox 19"/>
          <p:cNvSpPr txBox="1"/>
          <p:nvPr/>
        </p:nvSpPr>
        <p:spPr>
          <a:xfrm>
            <a:off x="2148134" y="6324600"/>
            <a:ext cx="6107161" cy="369332"/>
          </a:xfrm>
          <a:prstGeom prst="rect">
            <a:avLst/>
          </a:prstGeom>
          <a:noFill/>
        </p:spPr>
        <p:txBody>
          <a:bodyPr wrap="square" rtlCol="0">
            <a:spAutoFit/>
          </a:bodyPr>
          <a:lstStyle/>
          <a:p>
            <a:r>
              <a:rPr lang="en-US" b="1" dirty="0"/>
              <a:t>sArchive – document was part of the original paper chart</a:t>
            </a:r>
          </a:p>
        </p:txBody>
      </p:sp>
      <p:sp>
        <p:nvSpPr>
          <p:cNvPr id="21" name="Rectangle 20"/>
          <p:cNvSpPr/>
          <p:nvPr/>
        </p:nvSpPr>
        <p:spPr>
          <a:xfrm>
            <a:off x="4413345" y="354092"/>
            <a:ext cx="685800" cy="2286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304800" y="381000"/>
            <a:ext cx="8686800" cy="533400"/>
          </a:xfrm>
          <a:prstGeom prst="rect">
            <a:avLst/>
          </a:prstGeom>
        </p:spPr>
        <p:txBody>
          <a:bodyPr vert="horz"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notes tab - icons</a:t>
            </a:r>
          </a:p>
        </p:txBody>
      </p:sp>
      <p:pic>
        <p:nvPicPr>
          <p:cNvPr id="3" name="Picture 2"/>
          <p:cNvPicPr>
            <a:picLocks noChangeAspect="1"/>
          </p:cNvPicPr>
          <p:nvPr/>
        </p:nvPicPr>
        <p:blipFill>
          <a:blip r:embed="rId5"/>
          <a:stretch>
            <a:fillRect/>
          </a:stretch>
        </p:blipFill>
        <p:spPr>
          <a:xfrm>
            <a:off x="407867" y="4630529"/>
            <a:ext cx="550046" cy="550046"/>
          </a:xfrm>
          <a:prstGeom prst="rect">
            <a:avLst/>
          </a:prstGeom>
        </p:spPr>
      </p:pic>
      <p:pic>
        <p:nvPicPr>
          <p:cNvPr id="5" name="Picture 4"/>
          <p:cNvPicPr>
            <a:picLocks noChangeAspect="1"/>
          </p:cNvPicPr>
          <p:nvPr/>
        </p:nvPicPr>
        <p:blipFill>
          <a:blip r:embed="rId6"/>
          <a:stretch>
            <a:fillRect/>
          </a:stretch>
        </p:blipFill>
        <p:spPr>
          <a:xfrm>
            <a:off x="401444" y="5267675"/>
            <a:ext cx="556469" cy="5322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48555-08CD-42B1-A1E7-3562337112B9}" type="slidenum">
              <a:rPr lang="en-US" smtClean="0"/>
              <a:pPr/>
              <a:t>27</a:t>
            </a:fld>
            <a:endParaRPr lang="en-US"/>
          </a:p>
        </p:txBody>
      </p:sp>
      <p:sp>
        <p:nvSpPr>
          <p:cNvPr id="9" name="TextBox 8"/>
          <p:cNvSpPr txBox="1"/>
          <p:nvPr/>
        </p:nvSpPr>
        <p:spPr>
          <a:xfrm>
            <a:off x="329435" y="4935403"/>
            <a:ext cx="3600370" cy="1815882"/>
          </a:xfrm>
          <a:prstGeom prst="rect">
            <a:avLst/>
          </a:prstGeom>
          <a:solidFill>
            <a:srgbClr val="FFC000"/>
          </a:solidFill>
          <a:scene3d>
            <a:camera prst="orthographicFront"/>
            <a:lightRig rig="threePt" dir="t"/>
          </a:scene3d>
          <a:sp3d>
            <a:bevelT/>
          </a:sp3d>
        </p:spPr>
        <p:txBody>
          <a:bodyPr wrap="square" rtlCol="0">
            <a:spAutoFit/>
          </a:bodyPr>
          <a:lstStyle/>
          <a:p>
            <a:r>
              <a:rPr lang="en-US" sz="1400" b="1" dirty="0"/>
              <a:t>View Mode:  This is similar to a “read-only” mode.  You can’t make any changes on this page.  This is how you should always open a note unless you are charting in it.  </a:t>
            </a:r>
          </a:p>
          <a:p>
            <a:endParaRPr lang="en-US" sz="1400" b="1" dirty="0"/>
          </a:p>
          <a:p>
            <a:r>
              <a:rPr lang="en-US" sz="1400" b="1" dirty="0"/>
              <a:t>To open a note in View Mode, double click the note icon on the </a:t>
            </a:r>
            <a:r>
              <a:rPr lang="en-US" sz="1400" b="1" u="sng" dirty="0"/>
              <a:t>Clinical Desktop</a:t>
            </a:r>
            <a:r>
              <a:rPr lang="en-US" sz="1400" b="1" dirty="0"/>
              <a:t>.  </a:t>
            </a:r>
            <a:endParaRPr lang="en-US" sz="1400" dirty="0"/>
          </a:p>
          <a:p>
            <a:endParaRPr lang="en-US" sz="1400" dirty="0"/>
          </a:p>
        </p:txBody>
      </p:sp>
      <p:sp>
        <p:nvSpPr>
          <p:cNvPr id="10" name="TextBox 9"/>
          <p:cNvSpPr txBox="1"/>
          <p:nvPr/>
        </p:nvSpPr>
        <p:spPr>
          <a:xfrm>
            <a:off x="4379976" y="4935403"/>
            <a:ext cx="4495800" cy="1600438"/>
          </a:xfrm>
          <a:prstGeom prst="rect">
            <a:avLst/>
          </a:prstGeom>
          <a:solidFill>
            <a:srgbClr val="FFC000"/>
          </a:solidFill>
          <a:scene3d>
            <a:camera prst="orthographicFront"/>
            <a:lightRig rig="threePt" dir="t"/>
          </a:scene3d>
          <a:sp3d>
            <a:bevelT/>
          </a:sp3d>
        </p:spPr>
        <p:txBody>
          <a:bodyPr wrap="square" rtlCol="0">
            <a:spAutoFit/>
          </a:bodyPr>
          <a:lstStyle/>
          <a:p>
            <a:r>
              <a:rPr lang="en-US" sz="1400" b="1" dirty="0"/>
              <a:t>Edit Mode:  This is what the screen looks when you are actively charting on a patient.  </a:t>
            </a:r>
          </a:p>
          <a:p>
            <a:endParaRPr lang="en-US" sz="1400" b="1" dirty="0"/>
          </a:p>
          <a:p>
            <a:r>
              <a:rPr lang="en-US" sz="1400" b="1" dirty="0"/>
              <a:t>There are two main ways to open a note in Edit mode:   </a:t>
            </a:r>
          </a:p>
          <a:p>
            <a:pPr marL="342900" indent="-342900">
              <a:buAutoNum type="arabicPeriod"/>
            </a:pPr>
            <a:r>
              <a:rPr lang="en-US" sz="1400" b="1" dirty="0"/>
              <a:t>Double click on the note icon on the </a:t>
            </a:r>
            <a:r>
              <a:rPr lang="en-US" sz="1400" b="1" u="sng" dirty="0"/>
              <a:t>Daily Schedule.  </a:t>
            </a:r>
          </a:p>
          <a:p>
            <a:pPr marL="342900" indent="-342900">
              <a:buAutoNum type="arabicPeriod"/>
            </a:pPr>
            <a:r>
              <a:rPr lang="en-US" sz="1400" b="1" dirty="0"/>
              <a:t>Highlight the note icon on the Notes tab and choose “edit” on the toolbar.  </a:t>
            </a:r>
          </a:p>
        </p:txBody>
      </p:sp>
      <p:sp>
        <p:nvSpPr>
          <p:cNvPr id="8" name="Title 1"/>
          <p:cNvSpPr txBox="1">
            <a:spLocks/>
          </p:cNvSpPr>
          <p:nvPr/>
        </p:nvSpPr>
        <p:spPr>
          <a:xfrm>
            <a:off x="304800" y="381000"/>
            <a:ext cx="8686800" cy="533400"/>
          </a:xfrm>
          <a:prstGeom prst="rect">
            <a:avLst/>
          </a:prstGeom>
        </p:spPr>
        <p:txBody>
          <a:bodyPr vert="horz"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notes –</a:t>
            </a:r>
            <a:r>
              <a:rPr kumimoji="0" lang="en-US" sz="3600" b="0" i="0" u="none" strike="noStrike" kern="1200" cap="all" spc="0" normalizeH="0" noProof="0" dirty="0">
                <a:ln>
                  <a:noFill/>
                </a:ln>
                <a:solidFill>
                  <a:schemeClr val="tx2"/>
                </a:solidFill>
                <a:effectLst>
                  <a:reflection blurRad="12700" stA="48000" endA="300" endPos="55000" dir="5400000" sy="-90000" algn="bl" rotWithShape="0"/>
                </a:effectLst>
                <a:uLnTx/>
                <a:uFillTx/>
                <a:latin typeface="+mj-lt"/>
                <a:ea typeface="+mj-ea"/>
                <a:cs typeface="+mj-cs"/>
              </a:rPr>
              <a:t> view mode vs. edit mode</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6" name="Picture 5">
            <a:extLst>
              <a:ext uri="{FF2B5EF4-FFF2-40B4-BE49-F238E27FC236}">
                <a16:creationId xmlns:a16="http://schemas.microsoft.com/office/drawing/2014/main" id="{29E40EEE-6135-40A1-B3FC-221132CDD801}"/>
              </a:ext>
            </a:extLst>
          </p:cNvPr>
          <p:cNvPicPr>
            <a:picLocks noChangeAspect="1"/>
          </p:cNvPicPr>
          <p:nvPr/>
        </p:nvPicPr>
        <p:blipFill>
          <a:blip r:embed="rId2"/>
          <a:stretch>
            <a:fillRect/>
          </a:stretch>
        </p:blipFill>
        <p:spPr>
          <a:xfrm>
            <a:off x="398993" y="951109"/>
            <a:ext cx="3334807" cy="3984294"/>
          </a:xfrm>
          <a:prstGeom prst="rect">
            <a:avLst/>
          </a:prstGeom>
        </p:spPr>
      </p:pic>
      <p:pic>
        <p:nvPicPr>
          <p:cNvPr id="11" name="Picture 10">
            <a:extLst>
              <a:ext uri="{FF2B5EF4-FFF2-40B4-BE49-F238E27FC236}">
                <a16:creationId xmlns:a16="http://schemas.microsoft.com/office/drawing/2014/main" id="{5406407E-B4E0-45F7-8F3A-1A41732C8388}"/>
              </a:ext>
            </a:extLst>
          </p:cNvPr>
          <p:cNvPicPr>
            <a:picLocks noChangeAspect="1"/>
          </p:cNvPicPr>
          <p:nvPr/>
        </p:nvPicPr>
        <p:blipFill>
          <a:blip r:embed="rId3"/>
          <a:stretch>
            <a:fillRect/>
          </a:stretch>
        </p:blipFill>
        <p:spPr>
          <a:xfrm>
            <a:off x="3436783" y="964361"/>
            <a:ext cx="5581586" cy="3581400"/>
          </a:xfrm>
          <a:prstGeom prst="rect">
            <a:avLst/>
          </a:prstGeom>
        </p:spPr>
      </p:pic>
    </p:spTree>
    <p:extLst>
      <p:ext uri="{BB962C8B-B14F-4D97-AF65-F5344CB8AC3E}">
        <p14:creationId xmlns:p14="http://schemas.microsoft.com/office/powerpoint/2010/main" val="1086260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24B522-60F5-489F-A4D1-DA6B1E3A54B1}"/>
              </a:ext>
            </a:extLst>
          </p:cNvPr>
          <p:cNvPicPr>
            <a:picLocks noChangeAspect="1"/>
          </p:cNvPicPr>
          <p:nvPr/>
        </p:nvPicPr>
        <p:blipFill>
          <a:blip r:embed="rId2"/>
          <a:stretch>
            <a:fillRect/>
          </a:stretch>
        </p:blipFill>
        <p:spPr>
          <a:xfrm>
            <a:off x="438991" y="1102558"/>
            <a:ext cx="4050511" cy="3265953"/>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28</a:t>
            </a:fld>
            <a:endParaRPr lang="en-US"/>
          </a:p>
        </p:txBody>
      </p:sp>
      <p:sp>
        <p:nvSpPr>
          <p:cNvPr id="9" name="TextBox 8"/>
          <p:cNvSpPr txBox="1"/>
          <p:nvPr/>
        </p:nvSpPr>
        <p:spPr>
          <a:xfrm>
            <a:off x="1199479" y="4656055"/>
            <a:ext cx="3601121" cy="338554"/>
          </a:xfrm>
          <a:prstGeom prst="rect">
            <a:avLst/>
          </a:prstGeom>
          <a:noFill/>
        </p:spPr>
        <p:txBody>
          <a:bodyPr wrap="square" rtlCol="0">
            <a:spAutoFit/>
          </a:bodyPr>
          <a:lstStyle/>
          <a:p>
            <a:r>
              <a:rPr lang="en-US" sz="1600" dirty="0"/>
              <a:t>Normal lab that has been verified</a:t>
            </a:r>
          </a:p>
        </p:txBody>
      </p:sp>
      <p:sp>
        <p:nvSpPr>
          <p:cNvPr id="15" name="TextBox 14"/>
          <p:cNvSpPr txBox="1"/>
          <p:nvPr/>
        </p:nvSpPr>
        <p:spPr>
          <a:xfrm>
            <a:off x="1199479" y="5892297"/>
            <a:ext cx="5943600" cy="338554"/>
          </a:xfrm>
          <a:prstGeom prst="rect">
            <a:avLst/>
          </a:prstGeom>
          <a:noFill/>
        </p:spPr>
        <p:txBody>
          <a:bodyPr wrap="square" rtlCol="0">
            <a:spAutoFit/>
          </a:bodyPr>
          <a:lstStyle/>
          <a:p>
            <a:r>
              <a:rPr lang="en-US" sz="1600" dirty="0"/>
              <a:t>Abnormal lab that has not been verified</a:t>
            </a:r>
          </a:p>
        </p:txBody>
      </p:sp>
      <p:sp>
        <p:nvSpPr>
          <p:cNvPr id="19" name="TextBox 18"/>
          <p:cNvSpPr txBox="1"/>
          <p:nvPr/>
        </p:nvSpPr>
        <p:spPr>
          <a:xfrm>
            <a:off x="1199479" y="5466454"/>
            <a:ext cx="7391400" cy="338554"/>
          </a:xfrm>
          <a:prstGeom prst="rect">
            <a:avLst/>
          </a:prstGeom>
          <a:noFill/>
        </p:spPr>
        <p:txBody>
          <a:bodyPr wrap="square" rtlCol="0">
            <a:spAutoFit/>
          </a:bodyPr>
          <a:lstStyle/>
          <a:p>
            <a:r>
              <a:rPr lang="en-US" sz="1600" dirty="0"/>
              <a:t>Abnormal lab that has been verified</a:t>
            </a:r>
          </a:p>
        </p:txBody>
      </p:sp>
      <p:pic>
        <p:nvPicPr>
          <p:cNvPr id="20" name="Picture 19"/>
          <p:cNvPicPr/>
          <p:nvPr/>
        </p:nvPicPr>
        <p:blipFill>
          <a:blip r:embed="rId3" cstate="print"/>
          <a:srcRect l="6407" t="65782" r="92822" b="31866"/>
          <a:stretch>
            <a:fillRect/>
          </a:stretch>
        </p:blipFill>
        <p:spPr bwMode="auto">
          <a:xfrm>
            <a:off x="3230837" y="6313932"/>
            <a:ext cx="381000" cy="405689"/>
          </a:xfrm>
          <a:prstGeom prst="rect">
            <a:avLst/>
          </a:prstGeom>
          <a:noFill/>
          <a:ln w="9525">
            <a:noFill/>
            <a:miter lim="800000"/>
            <a:headEnd/>
            <a:tailEnd/>
          </a:ln>
        </p:spPr>
      </p:pic>
      <p:sp>
        <p:nvSpPr>
          <p:cNvPr id="21" name="TextBox 20"/>
          <p:cNvSpPr txBox="1"/>
          <p:nvPr/>
        </p:nvSpPr>
        <p:spPr>
          <a:xfrm>
            <a:off x="1904998" y="6313933"/>
            <a:ext cx="1325839" cy="342762"/>
          </a:xfrm>
          <a:prstGeom prst="rect">
            <a:avLst/>
          </a:prstGeom>
          <a:noFill/>
        </p:spPr>
        <p:txBody>
          <a:bodyPr wrap="square" rtlCol="0">
            <a:spAutoFit/>
          </a:bodyPr>
          <a:lstStyle/>
          <a:p>
            <a:r>
              <a:rPr lang="en-US" sz="1600" dirty="0"/>
              <a:t>Scanned lab </a:t>
            </a:r>
          </a:p>
        </p:txBody>
      </p:sp>
      <p:sp>
        <p:nvSpPr>
          <p:cNvPr id="22" name="TextBox 21"/>
          <p:cNvSpPr txBox="1"/>
          <p:nvPr/>
        </p:nvSpPr>
        <p:spPr>
          <a:xfrm>
            <a:off x="4654499" y="1231962"/>
            <a:ext cx="2279701" cy="2031325"/>
          </a:xfrm>
          <a:prstGeom prst="rect">
            <a:avLst/>
          </a:prstGeom>
          <a:solidFill>
            <a:srgbClr val="FFC000"/>
          </a:solidFill>
        </p:spPr>
        <p:txBody>
          <a:bodyPr wrap="square" rtlCol="0">
            <a:spAutoFit/>
          </a:bodyPr>
          <a:lstStyle/>
          <a:p>
            <a:r>
              <a:rPr lang="en-US" sz="1400" b="1" dirty="0"/>
              <a:t>We have an interface with “Orchard” (our own lab), so labs sent to our lab will result back into the system electronically. Labs that are sent to outside vendors will come back on paper and will be scanned in by medical records personnel.  </a:t>
            </a:r>
          </a:p>
        </p:txBody>
      </p:sp>
      <p:sp>
        <p:nvSpPr>
          <p:cNvPr id="23" name="Rectangle 22"/>
          <p:cNvSpPr/>
          <p:nvPr/>
        </p:nvSpPr>
        <p:spPr>
          <a:xfrm>
            <a:off x="1524000" y="1084948"/>
            <a:ext cx="685800" cy="2632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199479" y="5016276"/>
            <a:ext cx="3677321" cy="338554"/>
          </a:xfrm>
          <a:prstGeom prst="rect">
            <a:avLst/>
          </a:prstGeom>
          <a:noFill/>
        </p:spPr>
        <p:txBody>
          <a:bodyPr wrap="square" rtlCol="0">
            <a:spAutoFit/>
          </a:bodyPr>
          <a:lstStyle/>
          <a:p>
            <a:r>
              <a:rPr lang="en-US" sz="1600" dirty="0"/>
              <a:t>Normal lab that has not been verified</a:t>
            </a:r>
          </a:p>
        </p:txBody>
      </p:sp>
      <p:sp>
        <p:nvSpPr>
          <p:cNvPr id="28" name="TextBox 27"/>
          <p:cNvSpPr txBox="1"/>
          <p:nvPr/>
        </p:nvSpPr>
        <p:spPr>
          <a:xfrm>
            <a:off x="3851703" y="6318140"/>
            <a:ext cx="4739175" cy="338554"/>
          </a:xfrm>
          <a:prstGeom prst="rect">
            <a:avLst/>
          </a:prstGeom>
          <a:noFill/>
        </p:spPr>
        <p:txBody>
          <a:bodyPr wrap="square" rtlCol="0">
            <a:spAutoFit/>
          </a:bodyPr>
          <a:lstStyle/>
          <a:p>
            <a:r>
              <a:rPr lang="en-US" sz="1600" dirty="0"/>
              <a:t>Lab that has been resulted back manually</a:t>
            </a:r>
          </a:p>
        </p:txBody>
      </p:sp>
      <p:sp>
        <p:nvSpPr>
          <p:cNvPr id="25" name="Title 1"/>
          <p:cNvSpPr txBox="1">
            <a:spLocks/>
          </p:cNvSpPr>
          <p:nvPr/>
        </p:nvSpPr>
        <p:spPr>
          <a:xfrm>
            <a:off x="304800" y="381000"/>
            <a:ext cx="8686800" cy="533400"/>
          </a:xfrm>
          <a:prstGeom prst="rect">
            <a:avLst/>
          </a:prstGeom>
        </p:spPr>
        <p:txBody>
          <a:bodyPr vert="horz"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Labs tab</a:t>
            </a:r>
          </a:p>
        </p:txBody>
      </p:sp>
      <p:pic>
        <p:nvPicPr>
          <p:cNvPr id="3" name="Picture 2"/>
          <p:cNvPicPr>
            <a:picLocks noChangeAspect="1"/>
          </p:cNvPicPr>
          <p:nvPr/>
        </p:nvPicPr>
        <p:blipFill>
          <a:blip r:embed="rId4"/>
          <a:stretch>
            <a:fillRect/>
          </a:stretch>
        </p:blipFill>
        <p:spPr>
          <a:xfrm>
            <a:off x="509090" y="4479429"/>
            <a:ext cx="437952" cy="478503"/>
          </a:xfrm>
          <a:prstGeom prst="rect">
            <a:avLst/>
          </a:prstGeom>
        </p:spPr>
      </p:pic>
      <p:pic>
        <p:nvPicPr>
          <p:cNvPr id="6" name="Picture 5"/>
          <p:cNvPicPr>
            <a:picLocks noChangeAspect="1"/>
          </p:cNvPicPr>
          <p:nvPr/>
        </p:nvPicPr>
        <p:blipFill>
          <a:blip r:embed="rId5"/>
          <a:stretch>
            <a:fillRect/>
          </a:stretch>
        </p:blipFill>
        <p:spPr>
          <a:xfrm>
            <a:off x="509090" y="5899731"/>
            <a:ext cx="465391" cy="407217"/>
          </a:xfrm>
          <a:prstGeom prst="rect">
            <a:avLst/>
          </a:prstGeom>
        </p:spPr>
      </p:pic>
      <p:pic>
        <p:nvPicPr>
          <p:cNvPr id="7" name="Picture 6"/>
          <p:cNvPicPr>
            <a:picLocks noChangeAspect="1"/>
          </p:cNvPicPr>
          <p:nvPr/>
        </p:nvPicPr>
        <p:blipFill>
          <a:blip r:embed="rId6"/>
          <a:stretch>
            <a:fillRect/>
          </a:stretch>
        </p:blipFill>
        <p:spPr>
          <a:xfrm>
            <a:off x="515219" y="5445875"/>
            <a:ext cx="477240" cy="437136"/>
          </a:xfrm>
          <a:prstGeom prst="rect">
            <a:avLst/>
          </a:prstGeom>
        </p:spPr>
      </p:pic>
      <p:pic>
        <p:nvPicPr>
          <p:cNvPr id="10" name="Picture 9"/>
          <p:cNvPicPr>
            <a:picLocks noChangeAspect="1"/>
          </p:cNvPicPr>
          <p:nvPr/>
        </p:nvPicPr>
        <p:blipFill>
          <a:blip r:embed="rId7"/>
          <a:stretch>
            <a:fillRect/>
          </a:stretch>
        </p:blipFill>
        <p:spPr>
          <a:xfrm>
            <a:off x="533400" y="5018666"/>
            <a:ext cx="404245" cy="408023"/>
          </a:xfrm>
          <a:prstGeom prst="rect">
            <a:avLst/>
          </a:prstGeom>
        </p:spPr>
      </p:pic>
      <p:pic>
        <p:nvPicPr>
          <p:cNvPr id="11" name="Picture 10"/>
          <p:cNvPicPr>
            <a:picLocks noChangeAspect="1"/>
          </p:cNvPicPr>
          <p:nvPr/>
        </p:nvPicPr>
        <p:blipFill>
          <a:blip r:embed="rId8"/>
          <a:stretch>
            <a:fillRect/>
          </a:stretch>
        </p:blipFill>
        <p:spPr>
          <a:xfrm>
            <a:off x="292836" y="6397484"/>
            <a:ext cx="1612163" cy="23402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FE36670-F7B3-4C22-BE06-A9CBA53A0DDF}"/>
              </a:ext>
            </a:extLst>
          </p:cNvPr>
          <p:cNvPicPr>
            <a:picLocks noChangeAspect="1"/>
          </p:cNvPicPr>
          <p:nvPr/>
        </p:nvPicPr>
        <p:blipFill>
          <a:blip r:embed="rId2"/>
          <a:stretch>
            <a:fillRect/>
          </a:stretch>
        </p:blipFill>
        <p:spPr>
          <a:xfrm>
            <a:off x="195471" y="3719638"/>
            <a:ext cx="4824175" cy="2753920"/>
          </a:xfrm>
          <a:prstGeom prst="rect">
            <a:avLst/>
          </a:prstGeom>
        </p:spPr>
      </p:pic>
      <p:pic>
        <p:nvPicPr>
          <p:cNvPr id="9" name="Picture 8">
            <a:extLst>
              <a:ext uri="{FF2B5EF4-FFF2-40B4-BE49-F238E27FC236}">
                <a16:creationId xmlns:a16="http://schemas.microsoft.com/office/drawing/2014/main" id="{323CF12D-F783-4237-AFDA-9B2E0C2FD40B}"/>
              </a:ext>
            </a:extLst>
          </p:cNvPr>
          <p:cNvPicPr>
            <a:picLocks noChangeAspect="1"/>
          </p:cNvPicPr>
          <p:nvPr/>
        </p:nvPicPr>
        <p:blipFill>
          <a:blip r:embed="rId3"/>
          <a:stretch>
            <a:fillRect/>
          </a:stretch>
        </p:blipFill>
        <p:spPr>
          <a:xfrm>
            <a:off x="4320506" y="928309"/>
            <a:ext cx="4717940" cy="1824270"/>
          </a:xfrm>
          <a:prstGeom prst="rect">
            <a:avLst/>
          </a:prstGeom>
        </p:spPr>
      </p:pic>
      <p:pic>
        <p:nvPicPr>
          <p:cNvPr id="6" name="Picture 5">
            <a:extLst>
              <a:ext uri="{FF2B5EF4-FFF2-40B4-BE49-F238E27FC236}">
                <a16:creationId xmlns:a16="http://schemas.microsoft.com/office/drawing/2014/main" id="{0B7C28AD-B5E4-4735-8B67-78E77EFDF5E8}"/>
              </a:ext>
            </a:extLst>
          </p:cNvPr>
          <p:cNvPicPr>
            <a:picLocks noChangeAspect="1"/>
          </p:cNvPicPr>
          <p:nvPr/>
        </p:nvPicPr>
        <p:blipFill>
          <a:blip r:embed="rId4"/>
          <a:stretch>
            <a:fillRect/>
          </a:stretch>
        </p:blipFill>
        <p:spPr>
          <a:xfrm>
            <a:off x="134862" y="731258"/>
            <a:ext cx="3979493" cy="2088142"/>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29</a:t>
            </a:fld>
            <a:endParaRPr lang="en-US" dirty="0"/>
          </a:p>
        </p:txBody>
      </p:sp>
      <p:sp>
        <p:nvSpPr>
          <p:cNvPr id="8" name="Rectangle 7"/>
          <p:cNvSpPr/>
          <p:nvPr/>
        </p:nvSpPr>
        <p:spPr>
          <a:xfrm>
            <a:off x="6477000" y="891866"/>
            <a:ext cx="1447800" cy="403535"/>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30054" y="3659065"/>
            <a:ext cx="609600" cy="53193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47800" y="881250"/>
            <a:ext cx="650685" cy="270486"/>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97480" y="96598"/>
            <a:ext cx="1828800" cy="566948"/>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erlin Sans FB Demi" pitchFamily="34" charset="0"/>
              </a:rPr>
              <a:t>Procedures</a:t>
            </a:r>
          </a:p>
        </p:txBody>
      </p:sp>
      <p:sp>
        <p:nvSpPr>
          <p:cNvPr id="19" name="Rectangle 18"/>
          <p:cNvSpPr/>
          <p:nvPr/>
        </p:nvSpPr>
        <p:spPr>
          <a:xfrm>
            <a:off x="876300" y="75770"/>
            <a:ext cx="1828800" cy="608605"/>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erlin Sans FB Demi" pitchFamily="34" charset="0"/>
              </a:rPr>
              <a:t>Radiology</a:t>
            </a:r>
          </a:p>
        </p:txBody>
      </p:sp>
      <p:sp>
        <p:nvSpPr>
          <p:cNvPr id="22" name="Rectangle 21"/>
          <p:cNvSpPr/>
          <p:nvPr/>
        </p:nvSpPr>
        <p:spPr>
          <a:xfrm>
            <a:off x="1244789" y="3080980"/>
            <a:ext cx="1828800" cy="566459"/>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erlin Sans FB Demi" pitchFamily="34" charset="0"/>
              </a:rPr>
              <a:t>Chart</a:t>
            </a:r>
          </a:p>
        </p:txBody>
      </p:sp>
      <p:sp>
        <p:nvSpPr>
          <p:cNvPr id="2" name="Rectangle 1"/>
          <p:cNvSpPr/>
          <p:nvPr/>
        </p:nvSpPr>
        <p:spPr>
          <a:xfrm>
            <a:off x="5410200" y="5632888"/>
            <a:ext cx="2819400" cy="835152"/>
          </a:xfrm>
          <a:prstGeom prst="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Each tab has a sort option that will allow you to find items easier.  </a:t>
            </a:r>
          </a:p>
        </p:txBody>
      </p:sp>
      <p:sp>
        <p:nvSpPr>
          <p:cNvPr id="17" name="Rectangle 16"/>
          <p:cNvSpPr/>
          <p:nvPr/>
        </p:nvSpPr>
        <p:spPr>
          <a:xfrm>
            <a:off x="4539654" y="3586866"/>
            <a:ext cx="4375745" cy="1975733"/>
          </a:xfrm>
          <a:prstGeom prst="rect">
            <a:avLst/>
          </a:prstGeom>
          <a:solidFill>
            <a:srgbClr val="FFCC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The next couple of tabs in the first component are pretty self-explanatory:  the </a:t>
            </a:r>
            <a:r>
              <a:rPr lang="en-US" sz="1600" b="1" i="1" dirty="0">
                <a:solidFill>
                  <a:schemeClr val="tx1"/>
                </a:solidFill>
              </a:rPr>
              <a:t>Procedures</a:t>
            </a:r>
            <a:r>
              <a:rPr lang="en-US" sz="1600" b="1" dirty="0">
                <a:solidFill>
                  <a:schemeClr val="tx1"/>
                </a:solidFill>
              </a:rPr>
              <a:t> tab contains procedure reports; </a:t>
            </a:r>
            <a:r>
              <a:rPr lang="en-US" sz="1600" b="1" i="1" dirty="0">
                <a:solidFill>
                  <a:schemeClr val="tx1"/>
                </a:solidFill>
              </a:rPr>
              <a:t>Imaging</a:t>
            </a:r>
            <a:r>
              <a:rPr lang="en-US" sz="1600" b="1" dirty="0">
                <a:solidFill>
                  <a:schemeClr val="tx1"/>
                </a:solidFill>
              </a:rPr>
              <a:t> has x-rays, CT scans, etc., and the </a:t>
            </a:r>
            <a:r>
              <a:rPr lang="en-US" sz="1600" b="1" i="1" dirty="0">
                <a:solidFill>
                  <a:schemeClr val="tx1"/>
                </a:solidFill>
              </a:rPr>
              <a:t>Chart</a:t>
            </a:r>
            <a:r>
              <a:rPr lang="en-US" sz="1600" b="1" dirty="0">
                <a:solidFill>
                  <a:schemeClr val="tx1"/>
                </a:solidFill>
              </a:rPr>
              <a:t> tab contains the entire chart—notes, labs, procedures, imaging and administrative documents.   </a:t>
            </a:r>
          </a:p>
        </p:txBody>
      </p:sp>
      <p:pic>
        <p:nvPicPr>
          <p:cNvPr id="13" name="Picture 12">
            <a:extLst>
              <a:ext uri="{FF2B5EF4-FFF2-40B4-BE49-F238E27FC236}">
                <a16:creationId xmlns:a16="http://schemas.microsoft.com/office/drawing/2014/main" id="{5772E85D-44FB-4EF5-8C4A-6C3C7700B081}"/>
              </a:ext>
            </a:extLst>
          </p:cNvPr>
          <p:cNvPicPr>
            <a:picLocks noChangeAspect="1"/>
          </p:cNvPicPr>
          <p:nvPr/>
        </p:nvPicPr>
        <p:blipFill>
          <a:blip r:embed="rId5"/>
          <a:stretch>
            <a:fillRect/>
          </a:stretch>
        </p:blipFill>
        <p:spPr>
          <a:xfrm>
            <a:off x="254641" y="4114800"/>
            <a:ext cx="1808122" cy="1719470"/>
          </a:xfrm>
          <a:prstGeom prst="rect">
            <a:avLst/>
          </a:prstGeom>
        </p:spPr>
      </p:pic>
      <p:cxnSp>
        <p:nvCxnSpPr>
          <p:cNvPr id="20" name="Straight Arrow Connector 19"/>
          <p:cNvCxnSpPr>
            <a:cxnSpLocks/>
          </p:cNvCxnSpPr>
          <p:nvPr/>
        </p:nvCxnSpPr>
        <p:spPr>
          <a:xfrm flipH="1" flipV="1">
            <a:off x="1600200" y="4419601"/>
            <a:ext cx="3693577" cy="1547441"/>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7C746C-C0ED-4E9E-8C71-5E13A13CCAAE}"/>
              </a:ext>
            </a:extLst>
          </p:cNvPr>
          <p:cNvPicPr>
            <a:picLocks noChangeAspect="1"/>
          </p:cNvPicPr>
          <p:nvPr/>
        </p:nvPicPr>
        <p:blipFill>
          <a:blip r:embed="rId2"/>
          <a:stretch>
            <a:fillRect/>
          </a:stretch>
        </p:blipFill>
        <p:spPr>
          <a:xfrm>
            <a:off x="919370" y="1116139"/>
            <a:ext cx="6047770" cy="5357813"/>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a:t>
            </a:fld>
            <a:endParaRPr lang="en-US"/>
          </a:p>
        </p:txBody>
      </p:sp>
      <p:sp>
        <p:nvSpPr>
          <p:cNvPr id="7" name="Rectangle 6"/>
          <p:cNvSpPr/>
          <p:nvPr/>
        </p:nvSpPr>
        <p:spPr>
          <a:xfrm>
            <a:off x="228600" y="228599"/>
            <a:ext cx="7391400" cy="838200"/>
          </a:xfrm>
          <a:prstGeom prst="rect">
            <a:avLst/>
          </a:prstGeom>
          <a:solidFill>
            <a:srgbClr val="FFCC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When you first log in, you’ll be presented with a My Current Session window. This is where you would choose your Site or location. </a:t>
            </a:r>
          </a:p>
        </p:txBody>
      </p:sp>
      <p:sp>
        <p:nvSpPr>
          <p:cNvPr id="10" name="Rectangle 9"/>
          <p:cNvSpPr/>
          <p:nvPr/>
        </p:nvSpPr>
        <p:spPr>
          <a:xfrm>
            <a:off x="4765706" y="4139158"/>
            <a:ext cx="3768694" cy="1347242"/>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Some staff will rotate through different sites and specialties. Always make sure you are on the correct one.</a:t>
            </a:r>
          </a:p>
        </p:txBody>
      </p:sp>
      <p:sp>
        <p:nvSpPr>
          <p:cNvPr id="16" name="Oval 15"/>
          <p:cNvSpPr/>
          <p:nvPr/>
        </p:nvSpPr>
        <p:spPr>
          <a:xfrm>
            <a:off x="5486400" y="2170448"/>
            <a:ext cx="1480740" cy="34415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345298-A171-4FC4-9AE9-550356584ADD}"/>
              </a:ext>
            </a:extLst>
          </p:cNvPr>
          <p:cNvPicPr>
            <a:picLocks noChangeAspect="1"/>
          </p:cNvPicPr>
          <p:nvPr/>
        </p:nvPicPr>
        <p:blipFill>
          <a:blip r:embed="rId2"/>
          <a:stretch>
            <a:fillRect/>
          </a:stretch>
        </p:blipFill>
        <p:spPr>
          <a:xfrm>
            <a:off x="601089" y="1295400"/>
            <a:ext cx="5000625" cy="4724400"/>
          </a:xfrm>
          <a:prstGeom prst="rect">
            <a:avLst/>
          </a:prstGeom>
        </p:spPr>
      </p:pic>
      <p:sp>
        <p:nvSpPr>
          <p:cNvPr id="2" name="Title 1"/>
          <p:cNvSpPr>
            <a:spLocks noGrp="1"/>
          </p:cNvSpPr>
          <p:nvPr>
            <p:ph type="title"/>
          </p:nvPr>
        </p:nvSpPr>
        <p:spPr/>
        <p:txBody>
          <a:bodyPr/>
          <a:lstStyle/>
          <a:p>
            <a:r>
              <a:rPr lang="en-US" dirty="0"/>
              <a:t>Chart tab- sort by encounter</a:t>
            </a:r>
          </a:p>
        </p:txBody>
      </p:sp>
      <p:sp>
        <p:nvSpPr>
          <p:cNvPr id="4" name="Slide Number Placeholder 3"/>
          <p:cNvSpPr>
            <a:spLocks noGrp="1"/>
          </p:cNvSpPr>
          <p:nvPr>
            <p:ph type="sldNum" sz="quarter" idx="12"/>
          </p:nvPr>
        </p:nvSpPr>
        <p:spPr/>
        <p:txBody>
          <a:bodyPr/>
          <a:lstStyle/>
          <a:p>
            <a:fld id="{3BD48555-08CD-42B1-A1E7-3562337112B9}" type="slidenum">
              <a:rPr lang="en-US" smtClean="0"/>
              <a:pPr/>
              <a:t>30</a:t>
            </a:fld>
            <a:endParaRPr lang="en-US"/>
          </a:p>
        </p:txBody>
      </p:sp>
      <p:sp>
        <p:nvSpPr>
          <p:cNvPr id="6" name="Rectangle 5"/>
          <p:cNvSpPr/>
          <p:nvPr/>
        </p:nvSpPr>
        <p:spPr>
          <a:xfrm>
            <a:off x="4539654" y="3586867"/>
            <a:ext cx="4375745" cy="1137534"/>
          </a:xfrm>
          <a:prstGeom prst="rect">
            <a:avLst/>
          </a:prstGeom>
          <a:solidFill>
            <a:srgbClr val="FFCC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Changing the dropdown to Encounter, sorts the Chart tab by date with the most recent information on top.</a:t>
            </a:r>
          </a:p>
        </p:txBody>
      </p:sp>
      <p:cxnSp>
        <p:nvCxnSpPr>
          <p:cNvPr id="7" name="Straight Arrow Connector 6"/>
          <p:cNvCxnSpPr>
            <a:cxnSpLocks/>
          </p:cNvCxnSpPr>
          <p:nvPr/>
        </p:nvCxnSpPr>
        <p:spPr>
          <a:xfrm flipH="1" flipV="1">
            <a:off x="2057400" y="1837316"/>
            <a:ext cx="2482254" cy="180733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238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48555-08CD-42B1-A1E7-3562337112B9}" type="slidenum">
              <a:rPr lang="en-US" smtClean="0"/>
              <a:pPr/>
              <a:t>31</a:t>
            </a:fld>
            <a:endParaRPr lang="en-US"/>
          </a:p>
        </p:txBody>
      </p:sp>
      <p:sp>
        <p:nvSpPr>
          <p:cNvPr id="13" name="Rectangle 12"/>
          <p:cNvSpPr/>
          <p:nvPr/>
        </p:nvSpPr>
        <p:spPr>
          <a:xfrm>
            <a:off x="6553200" y="1447800"/>
            <a:ext cx="2435352" cy="4876800"/>
          </a:xfrm>
          <a:prstGeom prst="rect">
            <a:avLst/>
          </a:prstGeom>
          <a:solidFill>
            <a:srgbClr val="FFCC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a:t>
            </a:r>
            <a:r>
              <a:rPr lang="en-US" dirty="0" err="1">
                <a:solidFill>
                  <a:schemeClr val="tx1"/>
                </a:solidFill>
              </a:rPr>
              <a:t>worklist</a:t>
            </a:r>
            <a:r>
              <a:rPr lang="en-US" dirty="0">
                <a:solidFill>
                  <a:schemeClr val="tx1"/>
                </a:solidFill>
              </a:rPr>
              <a:t> contains items that need to be verified, such as labs, and medications that need authorization by an attending physician.  </a:t>
            </a:r>
          </a:p>
          <a:p>
            <a:endParaRPr lang="en-US" dirty="0">
              <a:solidFill>
                <a:schemeClr val="tx1"/>
              </a:solidFill>
            </a:endParaRPr>
          </a:p>
          <a:p>
            <a:r>
              <a:rPr lang="en-US" dirty="0">
                <a:solidFill>
                  <a:schemeClr val="tx1"/>
                </a:solidFill>
              </a:rPr>
              <a:t>Labs will automatically go to the preceptor for signature, but they may be forwarded to the resident for review.  It is good practice to check your </a:t>
            </a:r>
            <a:r>
              <a:rPr lang="en-US" dirty="0" err="1">
                <a:solidFill>
                  <a:schemeClr val="tx1"/>
                </a:solidFill>
              </a:rPr>
              <a:t>worklist</a:t>
            </a:r>
            <a:r>
              <a:rPr lang="en-US" dirty="0">
                <a:solidFill>
                  <a:schemeClr val="tx1"/>
                </a:solidFill>
              </a:rPr>
              <a:t> when you first log in and before you log out for the day.  </a:t>
            </a:r>
          </a:p>
        </p:txBody>
      </p:sp>
      <p:sp>
        <p:nvSpPr>
          <p:cNvPr id="10" name="Title 1"/>
          <p:cNvSpPr txBox="1">
            <a:spLocks/>
          </p:cNvSpPr>
          <p:nvPr/>
        </p:nvSpPr>
        <p:spPr>
          <a:xfrm>
            <a:off x="304800" y="381000"/>
            <a:ext cx="8686800" cy="533400"/>
          </a:xfrm>
          <a:prstGeom prst="rect">
            <a:avLst/>
          </a:prstGeom>
        </p:spPr>
        <p:txBody>
          <a:bodyPr vert="horz"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worklist tab</a:t>
            </a:r>
          </a:p>
        </p:txBody>
      </p:sp>
      <p:pic>
        <p:nvPicPr>
          <p:cNvPr id="6" name="Picture 5"/>
          <p:cNvPicPr>
            <a:picLocks noChangeAspect="1"/>
          </p:cNvPicPr>
          <p:nvPr/>
        </p:nvPicPr>
        <p:blipFill>
          <a:blip r:embed="rId2"/>
          <a:stretch>
            <a:fillRect/>
          </a:stretch>
        </p:blipFill>
        <p:spPr>
          <a:xfrm>
            <a:off x="325541" y="1102116"/>
            <a:ext cx="3924300" cy="3209925"/>
          </a:xfrm>
          <a:prstGeom prst="rect">
            <a:avLst/>
          </a:prstGeom>
        </p:spPr>
      </p:pic>
      <p:sp>
        <p:nvSpPr>
          <p:cNvPr id="12" name="Rectangle 11"/>
          <p:cNvSpPr/>
          <p:nvPr/>
        </p:nvSpPr>
        <p:spPr>
          <a:xfrm>
            <a:off x="2895600" y="1143000"/>
            <a:ext cx="609600" cy="304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5541" y="4101315"/>
            <a:ext cx="4017859" cy="2516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438399" y="4422563"/>
            <a:ext cx="4021241" cy="20727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898" y="1143000"/>
            <a:ext cx="5591175" cy="5076825"/>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32</a:t>
            </a:fld>
            <a:endParaRPr lang="en-US"/>
          </a:p>
        </p:txBody>
      </p:sp>
      <p:sp>
        <p:nvSpPr>
          <p:cNvPr id="8" name="Rectangle 7"/>
          <p:cNvSpPr/>
          <p:nvPr/>
        </p:nvSpPr>
        <p:spPr>
          <a:xfrm>
            <a:off x="6019801" y="1981200"/>
            <a:ext cx="2615434" cy="4245864"/>
          </a:xfrm>
          <a:prstGeom prst="rect">
            <a:avLst/>
          </a:prstGeom>
          <a:solidFill>
            <a:srgbClr val="FFC000"/>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Typically, your nurse will enter the vitals.  Once they have been saved, they will appear here. </a:t>
            </a:r>
          </a:p>
          <a:p>
            <a:pPr algn="ctr"/>
            <a:endParaRPr lang="en-US" dirty="0">
              <a:solidFill>
                <a:schemeClr val="tx1"/>
              </a:solidFill>
            </a:endParaRPr>
          </a:p>
          <a:p>
            <a:pPr algn="ctr"/>
            <a:r>
              <a:rPr lang="en-US" dirty="0">
                <a:solidFill>
                  <a:schemeClr val="tx1"/>
                </a:solidFill>
              </a:rPr>
              <a:t>The vitals can also be viewed in a graph format.  Check the boxes next to the items you want to view and then click the graph icon on the toolbar at the top.  To return your screen to normal, click the Refresh button.  </a:t>
            </a:r>
          </a:p>
        </p:txBody>
      </p:sp>
      <p:sp>
        <p:nvSpPr>
          <p:cNvPr id="9" name="Rectangle 8"/>
          <p:cNvSpPr/>
          <p:nvPr/>
        </p:nvSpPr>
        <p:spPr>
          <a:xfrm>
            <a:off x="246797" y="1420920"/>
            <a:ext cx="953069" cy="2286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67000" y="1600200"/>
            <a:ext cx="419100" cy="2554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29000" y="1524000"/>
            <a:ext cx="291532" cy="3551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304800" y="381000"/>
            <a:ext cx="8686800" cy="533400"/>
          </a:xfrm>
          <a:prstGeom prst="rect">
            <a:avLst/>
          </a:prstGeom>
        </p:spPr>
        <p:txBody>
          <a:bodyPr vert="horz"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vitals tab</a:t>
            </a:r>
          </a:p>
        </p:txBody>
      </p:sp>
    </p:spTree>
    <p:extLst>
      <p:ext uri="{BB962C8B-B14F-4D97-AF65-F5344CB8AC3E}">
        <p14:creationId xmlns:p14="http://schemas.microsoft.com/office/powerpoint/2010/main" val="1537339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C91D14-05C1-4D99-8104-36AF8A3CC98D}"/>
              </a:ext>
            </a:extLst>
          </p:cNvPr>
          <p:cNvPicPr>
            <a:picLocks noChangeAspect="1"/>
          </p:cNvPicPr>
          <p:nvPr/>
        </p:nvPicPr>
        <p:blipFill>
          <a:blip r:embed="rId2"/>
          <a:stretch>
            <a:fillRect/>
          </a:stretch>
        </p:blipFill>
        <p:spPr>
          <a:xfrm>
            <a:off x="754497" y="1125156"/>
            <a:ext cx="5882406" cy="5348796"/>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33</a:t>
            </a:fld>
            <a:endParaRPr lang="en-US"/>
          </a:p>
        </p:txBody>
      </p:sp>
      <p:sp>
        <p:nvSpPr>
          <p:cNvPr id="8" name="Rectangle 7"/>
          <p:cNvSpPr/>
          <p:nvPr/>
        </p:nvSpPr>
        <p:spPr>
          <a:xfrm>
            <a:off x="564472" y="3112610"/>
            <a:ext cx="8306369" cy="251460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Meds tab allows you to do the following:  </a:t>
            </a:r>
          </a:p>
          <a:p>
            <a:pPr marL="342900" indent="-342900">
              <a:buAutoNum type="arabicPeriod"/>
            </a:pPr>
            <a:r>
              <a:rPr lang="en-US" sz="1600" dirty="0">
                <a:solidFill>
                  <a:schemeClr val="tx1"/>
                </a:solidFill>
              </a:rPr>
              <a:t>View the Current Medications. To view the details, double click the med  </a:t>
            </a:r>
          </a:p>
          <a:p>
            <a:pPr marL="342900" indent="-342900">
              <a:buAutoNum type="arabicPeriod"/>
            </a:pPr>
            <a:r>
              <a:rPr lang="en-US" sz="1600" dirty="0">
                <a:solidFill>
                  <a:schemeClr val="tx1"/>
                </a:solidFill>
              </a:rPr>
              <a:t>View the Past Medications/All Medications.  To view discontinued and completed meds, click the drop down and choose Past Medications</a:t>
            </a:r>
          </a:p>
          <a:p>
            <a:pPr marL="342900" indent="-342900">
              <a:buAutoNum type="arabicPeriod"/>
            </a:pPr>
            <a:r>
              <a:rPr lang="en-US" sz="1600" dirty="0">
                <a:solidFill>
                  <a:schemeClr val="tx1"/>
                </a:solidFill>
              </a:rPr>
              <a:t>Prescribe a new medication (click on the </a:t>
            </a:r>
            <a:r>
              <a:rPr lang="en-US" sz="1600" b="1" dirty="0">
                <a:solidFill>
                  <a:schemeClr val="tx1"/>
                </a:solidFill>
              </a:rPr>
              <a:t>New Rx </a:t>
            </a:r>
            <a:r>
              <a:rPr lang="en-US" sz="1600" dirty="0">
                <a:solidFill>
                  <a:schemeClr val="tx1"/>
                </a:solidFill>
              </a:rPr>
              <a:t>button on the toolbar)</a:t>
            </a:r>
          </a:p>
          <a:p>
            <a:pPr marL="342900" indent="-342900">
              <a:buAutoNum type="arabicPeriod"/>
            </a:pPr>
            <a:r>
              <a:rPr lang="en-US" sz="1600" dirty="0">
                <a:solidFill>
                  <a:schemeClr val="tx1"/>
                </a:solidFill>
              </a:rPr>
              <a:t>Renew a medication (click on the </a:t>
            </a:r>
            <a:r>
              <a:rPr lang="en-US" sz="1600" b="1" dirty="0">
                <a:solidFill>
                  <a:schemeClr val="tx1"/>
                </a:solidFill>
              </a:rPr>
              <a:t>Renew w/ Changes </a:t>
            </a:r>
            <a:r>
              <a:rPr lang="en-US" sz="1600" dirty="0">
                <a:solidFill>
                  <a:schemeClr val="tx1"/>
                </a:solidFill>
              </a:rPr>
              <a:t>button)</a:t>
            </a:r>
          </a:p>
          <a:p>
            <a:pPr marL="342900" indent="-342900">
              <a:buAutoNum type="arabicPeriod"/>
            </a:pPr>
            <a:r>
              <a:rPr lang="en-US" sz="1600" b="1" dirty="0">
                <a:solidFill>
                  <a:schemeClr val="tx1"/>
                </a:solidFill>
              </a:rPr>
              <a:t>Discontinue/Complete</a:t>
            </a:r>
            <a:r>
              <a:rPr lang="en-US" sz="1600" dirty="0">
                <a:solidFill>
                  <a:schemeClr val="tx1"/>
                </a:solidFill>
              </a:rPr>
              <a:t> a medication</a:t>
            </a:r>
          </a:p>
          <a:p>
            <a:pPr marL="342900" indent="-342900">
              <a:buAutoNum type="arabicPeriod"/>
            </a:pPr>
            <a:r>
              <a:rPr lang="en-US" sz="1600" b="1" dirty="0">
                <a:solidFill>
                  <a:schemeClr val="tx1"/>
                </a:solidFill>
              </a:rPr>
              <a:t>Reprint/Resend</a:t>
            </a:r>
            <a:r>
              <a:rPr lang="en-US" sz="1600" dirty="0">
                <a:solidFill>
                  <a:schemeClr val="tx1"/>
                </a:solidFill>
              </a:rPr>
              <a:t> a medication</a:t>
            </a:r>
          </a:p>
          <a:p>
            <a:pPr marL="342900" indent="-342900">
              <a:buAutoNum type="arabicPeriod"/>
            </a:pPr>
            <a:r>
              <a:rPr lang="en-US" sz="1600" dirty="0">
                <a:solidFill>
                  <a:schemeClr val="tx1"/>
                </a:solidFill>
              </a:rPr>
              <a:t>View/print the drug education on a prescription (</a:t>
            </a:r>
            <a:r>
              <a:rPr lang="en-US" sz="1600" b="1" dirty="0">
                <a:solidFill>
                  <a:schemeClr val="tx1"/>
                </a:solidFill>
              </a:rPr>
              <a:t>Drug Ed </a:t>
            </a:r>
            <a:r>
              <a:rPr lang="en-US" sz="1600" dirty="0">
                <a:solidFill>
                  <a:schemeClr val="tx1"/>
                </a:solidFill>
              </a:rPr>
              <a:t>button)  </a:t>
            </a:r>
          </a:p>
          <a:p>
            <a:pPr marL="342900" indent="-342900">
              <a:buAutoNum type="arabicPeriod"/>
            </a:pPr>
            <a:r>
              <a:rPr lang="en-US" sz="1600" dirty="0">
                <a:solidFill>
                  <a:schemeClr val="tx1"/>
                </a:solidFill>
              </a:rPr>
              <a:t>Print the Medications list. (You may need to use the arrow to see the option.)</a:t>
            </a:r>
          </a:p>
        </p:txBody>
      </p:sp>
      <p:cxnSp>
        <p:nvCxnSpPr>
          <p:cNvPr id="11" name="Straight Arrow Connector 10"/>
          <p:cNvCxnSpPr/>
          <p:nvPr/>
        </p:nvCxnSpPr>
        <p:spPr>
          <a:xfrm>
            <a:off x="1654946" y="1493033"/>
            <a:ext cx="531698" cy="48467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19200" y="1165598"/>
            <a:ext cx="457200" cy="238957"/>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rotWithShape="1">
          <a:blip r:embed="rId3" cstate="print"/>
          <a:srcRect l="32372" t="25941" r="57212" b="60376"/>
          <a:stretch/>
        </p:blipFill>
        <p:spPr bwMode="auto">
          <a:xfrm>
            <a:off x="2207359" y="1735372"/>
            <a:ext cx="1529331" cy="9906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533400" y="6267506"/>
            <a:ext cx="6103503" cy="246888"/>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304800" y="381000"/>
            <a:ext cx="8686800" cy="533400"/>
          </a:xfrm>
          <a:prstGeom prst="rect">
            <a:avLst/>
          </a:prstGeom>
        </p:spPr>
        <p:txBody>
          <a:bodyPr vert="horz"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meds tab</a:t>
            </a:r>
          </a:p>
        </p:txBody>
      </p:sp>
      <p:cxnSp>
        <p:nvCxnSpPr>
          <p:cNvPr id="12" name="Straight Arrow Connector 11">
            <a:extLst>
              <a:ext uri="{FF2B5EF4-FFF2-40B4-BE49-F238E27FC236}">
                <a16:creationId xmlns:a16="http://schemas.microsoft.com/office/drawing/2014/main" id="{35E13587-0AB3-4A3F-99C3-C5C7DDB517CC}"/>
              </a:ext>
            </a:extLst>
          </p:cNvPr>
          <p:cNvCxnSpPr>
            <a:cxnSpLocks/>
            <a:endCxn id="7" idx="3"/>
          </p:cNvCxnSpPr>
          <p:nvPr/>
        </p:nvCxnSpPr>
        <p:spPr>
          <a:xfrm flipH="1">
            <a:off x="6636903" y="5695436"/>
            <a:ext cx="319422" cy="695514"/>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5F151B8-3F20-413F-BD1A-8278CF157D66}"/>
              </a:ext>
            </a:extLst>
          </p:cNvPr>
          <p:cNvCxnSpPr/>
          <p:nvPr/>
        </p:nvCxnSpPr>
        <p:spPr>
          <a:xfrm>
            <a:off x="5181600" y="5595627"/>
            <a:ext cx="531698" cy="48467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48555-08CD-42B1-A1E7-3562337112B9}" type="slidenum">
              <a:rPr lang="en-US" smtClean="0"/>
              <a:pPr/>
              <a:t>34</a:t>
            </a:fld>
            <a:endParaRPr lang="en-US"/>
          </a:p>
        </p:txBody>
      </p:sp>
      <p:pic>
        <p:nvPicPr>
          <p:cNvPr id="6" name="Picture 5"/>
          <p:cNvPicPr>
            <a:picLocks noChangeAspect="1"/>
          </p:cNvPicPr>
          <p:nvPr/>
        </p:nvPicPr>
        <p:blipFill rotWithShape="1">
          <a:blip r:embed="rId2" cstate="print"/>
          <a:srcRect l="32431" t="25000" r="14861" b="44792"/>
          <a:stretch/>
        </p:blipFill>
        <p:spPr>
          <a:xfrm>
            <a:off x="304800" y="1219200"/>
            <a:ext cx="8513381" cy="2743200"/>
          </a:xfrm>
          <a:prstGeom prst="rect">
            <a:avLst/>
          </a:prstGeom>
        </p:spPr>
      </p:pic>
      <p:sp>
        <p:nvSpPr>
          <p:cNvPr id="8" name="Rectangle 7"/>
          <p:cNvSpPr/>
          <p:nvPr/>
        </p:nvSpPr>
        <p:spPr>
          <a:xfrm>
            <a:off x="408305" y="4151376"/>
            <a:ext cx="8306369" cy="2020824"/>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An important component on the Meds tab is the </a:t>
            </a:r>
            <a:r>
              <a:rPr lang="en-US" b="1" dirty="0">
                <a:solidFill>
                  <a:schemeClr val="tx1"/>
                </a:solidFill>
              </a:rPr>
              <a:t>Reconciliation</a:t>
            </a:r>
            <a:r>
              <a:rPr lang="en-US" dirty="0">
                <a:solidFill>
                  <a:schemeClr val="tx1"/>
                </a:solidFill>
              </a:rPr>
              <a:t> button.  Each time a patient is seen, the medication list will need to be reviewed and updated. Once the list has been verified as being correct, you will need to click the yellow button to verify that the meds list was reconciled at the current visit. The last date that the list was reconciled will be stamped on the button, so the next person to view the meds list will know when it was last updated.   </a:t>
            </a:r>
            <a:r>
              <a:rPr lang="en-US" sz="1400" dirty="0">
                <a:solidFill>
                  <a:schemeClr val="tx1"/>
                </a:solidFill>
              </a:rPr>
              <a:t> </a:t>
            </a:r>
          </a:p>
        </p:txBody>
      </p:sp>
      <p:sp>
        <p:nvSpPr>
          <p:cNvPr id="9" name="Rectangle 8"/>
          <p:cNvSpPr/>
          <p:nvPr/>
        </p:nvSpPr>
        <p:spPr>
          <a:xfrm>
            <a:off x="4800600" y="1524000"/>
            <a:ext cx="1371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04800" y="381000"/>
            <a:ext cx="8686800" cy="533400"/>
          </a:xfrm>
          <a:prstGeom prst="rect">
            <a:avLst/>
          </a:prstGeom>
        </p:spPr>
        <p:txBody>
          <a:bodyPr vert="horz"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Reconciling medications</a:t>
            </a:r>
          </a:p>
        </p:txBody>
      </p:sp>
    </p:spTree>
    <p:extLst>
      <p:ext uri="{BB962C8B-B14F-4D97-AF65-F5344CB8AC3E}">
        <p14:creationId xmlns:p14="http://schemas.microsoft.com/office/powerpoint/2010/main" val="1412812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422F-F755-40A9-918D-0B49ED931AF6}"/>
              </a:ext>
            </a:extLst>
          </p:cNvPr>
          <p:cNvSpPr>
            <a:spLocks noGrp="1"/>
          </p:cNvSpPr>
          <p:nvPr>
            <p:ph type="title"/>
          </p:nvPr>
        </p:nvSpPr>
        <p:spPr/>
        <p:txBody>
          <a:bodyPr/>
          <a:lstStyle/>
          <a:p>
            <a:r>
              <a:rPr lang="en-US" dirty="0"/>
              <a:t>Med actions</a:t>
            </a:r>
          </a:p>
        </p:txBody>
      </p:sp>
      <p:sp>
        <p:nvSpPr>
          <p:cNvPr id="4" name="Slide Number Placeholder 3">
            <a:extLst>
              <a:ext uri="{FF2B5EF4-FFF2-40B4-BE49-F238E27FC236}">
                <a16:creationId xmlns:a16="http://schemas.microsoft.com/office/drawing/2014/main" id="{F7A412F2-60CF-4A79-AA13-6DA8D3F9FCD7}"/>
              </a:ext>
            </a:extLst>
          </p:cNvPr>
          <p:cNvSpPr>
            <a:spLocks noGrp="1"/>
          </p:cNvSpPr>
          <p:nvPr>
            <p:ph type="sldNum" sz="quarter" idx="12"/>
          </p:nvPr>
        </p:nvSpPr>
        <p:spPr/>
        <p:txBody>
          <a:bodyPr/>
          <a:lstStyle/>
          <a:p>
            <a:fld id="{3BD48555-08CD-42B1-A1E7-3562337112B9}" type="slidenum">
              <a:rPr lang="en-US" smtClean="0"/>
              <a:pPr/>
              <a:t>35</a:t>
            </a:fld>
            <a:endParaRPr lang="en-US"/>
          </a:p>
        </p:txBody>
      </p:sp>
      <p:sp>
        <p:nvSpPr>
          <p:cNvPr id="5" name="Text Placeholder 9">
            <a:extLst>
              <a:ext uri="{FF2B5EF4-FFF2-40B4-BE49-F238E27FC236}">
                <a16:creationId xmlns:a16="http://schemas.microsoft.com/office/drawing/2014/main" id="{0BD0DDFD-424F-4FB9-9773-8A78CE5F896F}"/>
              </a:ext>
            </a:extLst>
          </p:cNvPr>
          <p:cNvSpPr>
            <a:spLocks noGrp="1"/>
          </p:cNvSpPr>
          <p:nvPr>
            <p:ph idx="1"/>
          </p:nvPr>
        </p:nvSpPr>
        <p:spPr>
          <a:xfrm>
            <a:off x="304800" y="1554163"/>
            <a:ext cx="8686800" cy="4525962"/>
          </a:xfrm>
        </p:spPr>
        <p:txBody>
          <a:bodyPr>
            <a:normAutofit fontScale="62500" lnSpcReduction="20000"/>
          </a:bodyPr>
          <a:lstStyle/>
          <a:p>
            <a:r>
              <a:rPr lang="en-US" dirty="0"/>
              <a:t>Med flowsheet has been updated to Med Actions.</a:t>
            </a:r>
          </a:p>
          <a:p>
            <a:r>
              <a:rPr lang="en-US" dirty="0"/>
              <a:t>Green check mark indicates patient is taking medication.</a:t>
            </a:r>
          </a:p>
          <a:p>
            <a:r>
              <a:rPr lang="en-US" dirty="0"/>
              <a:t>Red dash indicates patient is non-compliant, not taking medication.</a:t>
            </a:r>
          </a:p>
          <a:p>
            <a:r>
              <a:rPr lang="en-US" dirty="0"/>
              <a:t>Red dash </a:t>
            </a:r>
            <a:r>
              <a:rPr lang="en-US" b="1" u="sng" dirty="0">
                <a:solidFill>
                  <a:srgbClr val="FF0000"/>
                </a:solidFill>
              </a:rPr>
              <a:t>does not </a:t>
            </a:r>
            <a:r>
              <a:rPr lang="en-US" dirty="0"/>
              <a:t>remove med from Current Meds to Past Meds.</a:t>
            </a:r>
          </a:p>
          <a:p>
            <a:r>
              <a:rPr lang="en-US" dirty="0"/>
              <a:t>Dropdown box allows a not-taking reason.</a:t>
            </a:r>
          </a:p>
          <a:p>
            <a:r>
              <a:rPr lang="en-US" dirty="0"/>
              <a:t>R D/C allows to record discontinue from this tab and </a:t>
            </a:r>
            <a:r>
              <a:rPr lang="en-US" b="1" u="sng" dirty="0">
                <a:solidFill>
                  <a:srgbClr val="00B050"/>
                </a:solidFill>
              </a:rPr>
              <a:t>does</a:t>
            </a:r>
            <a:r>
              <a:rPr lang="en-US" dirty="0"/>
              <a:t> move med from Current Meds to Past Meds.</a:t>
            </a:r>
          </a:p>
          <a:p>
            <a:r>
              <a:rPr lang="en-US" dirty="0"/>
              <a:t>3 dots      opens additional menu.</a:t>
            </a:r>
          </a:p>
          <a:p>
            <a:r>
              <a:rPr lang="en-US" dirty="0"/>
              <a:t>Can also right click for an additional menu. </a:t>
            </a:r>
          </a:p>
          <a:p>
            <a:r>
              <a:rPr lang="en-US" dirty="0"/>
              <a:t>Changes must be Committed. </a:t>
            </a:r>
          </a:p>
          <a:p>
            <a:r>
              <a:rPr lang="en-US" dirty="0"/>
              <a:t>This can be used as part of the medication reconciliation.</a:t>
            </a:r>
          </a:p>
          <a:p>
            <a:r>
              <a:rPr lang="en-US" dirty="0"/>
              <a:t>Please work with medical directors for each specialty to determine best practices for your team.</a:t>
            </a:r>
          </a:p>
          <a:p>
            <a:r>
              <a:rPr lang="en-US" dirty="0"/>
              <a:t>Right now, this is a physician and nurse practitioner tab, not a nursing tab.</a:t>
            </a:r>
          </a:p>
          <a:p>
            <a:pPr marL="0" indent="0">
              <a:buNone/>
            </a:pPr>
            <a:endParaRPr lang="en-US" dirty="0"/>
          </a:p>
        </p:txBody>
      </p:sp>
      <p:pic>
        <p:nvPicPr>
          <p:cNvPr id="6" name="Picture 5">
            <a:extLst>
              <a:ext uri="{FF2B5EF4-FFF2-40B4-BE49-F238E27FC236}">
                <a16:creationId xmlns:a16="http://schemas.microsoft.com/office/drawing/2014/main" id="{17558B91-88BD-4670-8334-ABC7AEAA7380}"/>
              </a:ext>
            </a:extLst>
          </p:cNvPr>
          <p:cNvPicPr>
            <a:picLocks noChangeAspect="1"/>
          </p:cNvPicPr>
          <p:nvPr/>
        </p:nvPicPr>
        <p:blipFill>
          <a:blip r:embed="rId2"/>
          <a:stretch>
            <a:fillRect/>
          </a:stretch>
        </p:blipFill>
        <p:spPr>
          <a:xfrm>
            <a:off x="1600200" y="3817144"/>
            <a:ext cx="152400" cy="333375"/>
          </a:xfrm>
          <a:prstGeom prst="rect">
            <a:avLst/>
          </a:prstGeom>
        </p:spPr>
      </p:pic>
    </p:spTree>
    <p:extLst>
      <p:ext uri="{BB962C8B-B14F-4D97-AF65-F5344CB8AC3E}">
        <p14:creationId xmlns:p14="http://schemas.microsoft.com/office/powerpoint/2010/main" val="2616498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59E1-B161-4C14-A51D-CCDC06727EC8}"/>
              </a:ext>
            </a:extLst>
          </p:cNvPr>
          <p:cNvSpPr>
            <a:spLocks noGrp="1"/>
          </p:cNvSpPr>
          <p:nvPr>
            <p:ph type="title"/>
          </p:nvPr>
        </p:nvSpPr>
        <p:spPr/>
        <p:txBody>
          <a:bodyPr/>
          <a:lstStyle/>
          <a:p>
            <a:r>
              <a:rPr lang="en-US" dirty="0"/>
              <a:t>Med actions screenshot</a:t>
            </a:r>
          </a:p>
        </p:txBody>
      </p:sp>
      <p:sp>
        <p:nvSpPr>
          <p:cNvPr id="4" name="Slide Number Placeholder 3">
            <a:extLst>
              <a:ext uri="{FF2B5EF4-FFF2-40B4-BE49-F238E27FC236}">
                <a16:creationId xmlns:a16="http://schemas.microsoft.com/office/drawing/2014/main" id="{9F07AF03-2368-47F6-AC9D-556E7ECE5FE9}"/>
              </a:ext>
            </a:extLst>
          </p:cNvPr>
          <p:cNvSpPr>
            <a:spLocks noGrp="1"/>
          </p:cNvSpPr>
          <p:nvPr>
            <p:ph type="sldNum" sz="quarter" idx="12"/>
          </p:nvPr>
        </p:nvSpPr>
        <p:spPr/>
        <p:txBody>
          <a:bodyPr/>
          <a:lstStyle/>
          <a:p>
            <a:fld id="{3BD48555-08CD-42B1-A1E7-3562337112B9}" type="slidenum">
              <a:rPr lang="en-US" smtClean="0"/>
              <a:pPr/>
              <a:t>36</a:t>
            </a:fld>
            <a:endParaRPr lang="en-US"/>
          </a:p>
        </p:txBody>
      </p:sp>
      <p:pic>
        <p:nvPicPr>
          <p:cNvPr id="5" name="Content Placeholder 4">
            <a:extLst>
              <a:ext uri="{FF2B5EF4-FFF2-40B4-BE49-F238E27FC236}">
                <a16:creationId xmlns:a16="http://schemas.microsoft.com/office/drawing/2014/main" id="{F6378818-FB78-402D-9911-A77C765A2CB3}"/>
              </a:ext>
            </a:extLst>
          </p:cNvPr>
          <p:cNvPicPr>
            <a:picLocks noGrp="1" noChangeAspect="1"/>
          </p:cNvPicPr>
          <p:nvPr>
            <p:ph idx="1"/>
          </p:nvPr>
        </p:nvPicPr>
        <p:blipFill>
          <a:blip r:embed="rId2"/>
          <a:stretch>
            <a:fillRect/>
          </a:stretch>
        </p:blipFill>
        <p:spPr>
          <a:xfrm>
            <a:off x="609600" y="1371600"/>
            <a:ext cx="7467600" cy="4708922"/>
          </a:xfrm>
          <a:prstGeom prst="rect">
            <a:avLst/>
          </a:prstGeom>
        </p:spPr>
      </p:pic>
    </p:spTree>
    <p:extLst>
      <p:ext uri="{BB962C8B-B14F-4D97-AF65-F5344CB8AC3E}">
        <p14:creationId xmlns:p14="http://schemas.microsoft.com/office/powerpoint/2010/main" val="3517866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4FB2C15-9794-4AAC-A94F-BDD443A8B50A}"/>
              </a:ext>
            </a:extLst>
          </p:cNvPr>
          <p:cNvPicPr>
            <a:picLocks noChangeAspect="1"/>
          </p:cNvPicPr>
          <p:nvPr/>
        </p:nvPicPr>
        <p:blipFill>
          <a:blip r:embed="rId2"/>
          <a:stretch>
            <a:fillRect/>
          </a:stretch>
        </p:blipFill>
        <p:spPr>
          <a:xfrm>
            <a:off x="496880" y="985254"/>
            <a:ext cx="6495565" cy="5502015"/>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37</a:t>
            </a:fld>
            <a:endParaRPr lang="en-US"/>
          </a:p>
        </p:txBody>
      </p:sp>
      <p:sp>
        <p:nvSpPr>
          <p:cNvPr id="7" name="Rectangle 6"/>
          <p:cNvSpPr/>
          <p:nvPr/>
        </p:nvSpPr>
        <p:spPr>
          <a:xfrm>
            <a:off x="514063" y="3657601"/>
            <a:ext cx="8096537" cy="2438399"/>
          </a:xfrm>
          <a:prstGeom prst="rect">
            <a:avLst/>
          </a:prstGeom>
          <a:solidFill>
            <a:srgbClr val="FFCC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a:t>
            </a:r>
            <a:r>
              <a:rPr lang="en-US" sz="1600" b="1" dirty="0">
                <a:solidFill>
                  <a:schemeClr val="tx1"/>
                </a:solidFill>
              </a:rPr>
              <a:t>Orders</a:t>
            </a:r>
            <a:r>
              <a:rPr lang="en-US" sz="1600" dirty="0">
                <a:solidFill>
                  <a:schemeClr val="tx1"/>
                </a:solidFill>
              </a:rPr>
              <a:t> tab shows all of the Current Orders for the patient. These are items that have been ordered, but not yet resulted/completed.  Past orders can be viewed by changing the sort field from </a:t>
            </a:r>
            <a:r>
              <a:rPr lang="en-US" sz="1600" b="1" dirty="0">
                <a:solidFill>
                  <a:schemeClr val="tx1"/>
                </a:solidFill>
              </a:rPr>
              <a:t>Current Orders</a:t>
            </a:r>
            <a:r>
              <a:rPr lang="en-US" sz="1600" dirty="0">
                <a:solidFill>
                  <a:schemeClr val="tx1"/>
                </a:solidFill>
              </a:rPr>
              <a:t> to </a:t>
            </a:r>
            <a:r>
              <a:rPr lang="en-US" sz="1600" b="1" dirty="0">
                <a:solidFill>
                  <a:schemeClr val="tx1"/>
                </a:solidFill>
              </a:rPr>
              <a:t>Past Orders</a:t>
            </a:r>
            <a:r>
              <a:rPr lang="en-US" sz="1600" dirty="0">
                <a:solidFill>
                  <a:schemeClr val="tx1"/>
                </a:solidFill>
              </a:rPr>
              <a:t> or </a:t>
            </a:r>
            <a:r>
              <a:rPr lang="en-US" sz="1600" b="1" dirty="0">
                <a:solidFill>
                  <a:schemeClr val="tx1"/>
                </a:solidFill>
              </a:rPr>
              <a:t>All Orders</a:t>
            </a:r>
            <a:r>
              <a:rPr lang="en-US" sz="1600" dirty="0">
                <a:solidFill>
                  <a:schemeClr val="tx1"/>
                </a:solidFill>
              </a:rPr>
              <a:t>.  New items can also be ordered by clicking on the appropriate option on the toolbar.  </a:t>
            </a:r>
          </a:p>
          <a:p>
            <a:pPr lvl="1"/>
            <a:r>
              <a:rPr lang="en-US" sz="1600" dirty="0">
                <a:solidFill>
                  <a:schemeClr val="tx1"/>
                </a:solidFill>
              </a:rPr>
              <a:t>The faces are tied to the patient’s insurance formulary:</a:t>
            </a:r>
          </a:p>
          <a:p>
            <a:pPr lvl="1"/>
            <a:endParaRPr lang="en-US" sz="1600" dirty="0">
              <a:solidFill>
                <a:schemeClr val="tx1"/>
              </a:solidFill>
            </a:endParaRPr>
          </a:p>
          <a:p>
            <a:pPr lvl="1"/>
            <a:r>
              <a:rPr lang="en-US" sz="1600" b="1" dirty="0">
                <a:solidFill>
                  <a:schemeClr val="tx1"/>
                </a:solidFill>
              </a:rPr>
              <a:t>	Red face </a:t>
            </a:r>
            <a:r>
              <a:rPr lang="en-US" sz="1600" dirty="0">
                <a:solidFill>
                  <a:schemeClr val="tx1"/>
                </a:solidFill>
              </a:rPr>
              <a:t>– insurance will not pay for this test</a:t>
            </a:r>
          </a:p>
          <a:p>
            <a:pPr lvl="2"/>
            <a:r>
              <a:rPr lang="en-US" sz="1600" b="1" dirty="0">
                <a:solidFill>
                  <a:schemeClr val="tx1"/>
                </a:solidFill>
              </a:rPr>
              <a:t>Yellow face </a:t>
            </a:r>
            <a:r>
              <a:rPr lang="en-US" sz="1600" dirty="0">
                <a:solidFill>
                  <a:schemeClr val="tx1"/>
                </a:solidFill>
              </a:rPr>
              <a:t>– insurance will pay a partial amount</a:t>
            </a:r>
          </a:p>
          <a:p>
            <a:pPr lvl="2"/>
            <a:r>
              <a:rPr lang="en-US" sz="1600" b="1" dirty="0">
                <a:solidFill>
                  <a:schemeClr val="tx1"/>
                </a:solidFill>
              </a:rPr>
              <a:t>Green face </a:t>
            </a:r>
            <a:r>
              <a:rPr lang="en-US" sz="1600" dirty="0">
                <a:solidFill>
                  <a:schemeClr val="tx1"/>
                </a:solidFill>
              </a:rPr>
              <a:t>– insurance will pay for test</a:t>
            </a:r>
          </a:p>
        </p:txBody>
      </p:sp>
      <p:pic>
        <p:nvPicPr>
          <p:cNvPr id="8" name="Picture 7"/>
          <p:cNvPicPr/>
          <p:nvPr/>
        </p:nvPicPr>
        <p:blipFill rotWithShape="1">
          <a:blip r:embed="rId3" cstate="print"/>
          <a:srcRect l="21317" t="41684" r="73397" b="49954"/>
          <a:stretch/>
        </p:blipFill>
        <p:spPr bwMode="auto">
          <a:xfrm>
            <a:off x="3600165" y="2359944"/>
            <a:ext cx="2096070" cy="1015117"/>
          </a:xfrm>
          <a:prstGeom prst="rect">
            <a:avLst/>
          </a:prstGeom>
          <a:noFill/>
          <a:ln w="9525">
            <a:noFill/>
            <a:miter lim="800000"/>
            <a:headEnd/>
            <a:tailEnd/>
          </a:ln>
        </p:spPr>
      </p:pic>
      <p:sp>
        <p:nvSpPr>
          <p:cNvPr id="10" name="Rectangle 9"/>
          <p:cNvSpPr/>
          <p:nvPr/>
        </p:nvSpPr>
        <p:spPr>
          <a:xfrm>
            <a:off x="2977484" y="1136294"/>
            <a:ext cx="622681" cy="31662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6130" y="1318653"/>
            <a:ext cx="1828800" cy="357748"/>
          </a:xfrm>
          <a:prstGeom prst="ellipse">
            <a:avLst/>
          </a:prstGeom>
          <a:noFill/>
          <a:ln>
            <a:solidFill>
              <a:srgbClr val="0D0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cxnSp>
        <p:nvCxnSpPr>
          <p:cNvPr id="3" name="Straight Arrow Connector 2"/>
          <p:cNvCxnSpPr/>
          <p:nvPr/>
        </p:nvCxnSpPr>
        <p:spPr>
          <a:xfrm>
            <a:off x="1800487" y="1549348"/>
            <a:ext cx="1828800" cy="92090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14063" y="6147027"/>
            <a:ext cx="5860578" cy="24381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304800" y="381000"/>
            <a:ext cx="8686800" cy="533400"/>
          </a:xfrm>
          <a:prstGeom prst="rect">
            <a:avLst/>
          </a:prstGeom>
        </p:spPr>
        <p:txBody>
          <a:bodyPr vert="horz"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Orders tab</a:t>
            </a:r>
          </a:p>
        </p:txBody>
      </p:sp>
      <p:pic>
        <p:nvPicPr>
          <p:cNvPr id="2" name="Picture 1"/>
          <p:cNvPicPr>
            <a:picLocks noChangeAspect="1"/>
          </p:cNvPicPr>
          <p:nvPr/>
        </p:nvPicPr>
        <p:blipFill>
          <a:blip r:embed="rId4"/>
          <a:stretch>
            <a:fillRect/>
          </a:stretch>
        </p:blipFill>
        <p:spPr>
          <a:xfrm>
            <a:off x="1138068" y="5742647"/>
            <a:ext cx="309731" cy="295652"/>
          </a:xfrm>
          <a:prstGeom prst="rect">
            <a:avLst/>
          </a:prstGeom>
        </p:spPr>
      </p:pic>
      <p:pic>
        <p:nvPicPr>
          <p:cNvPr id="5" name="Picture 4"/>
          <p:cNvPicPr>
            <a:picLocks noChangeAspect="1"/>
          </p:cNvPicPr>
          <p:nvPr/>
        </p:nvPicPr>
        <p:blipFill>
          <a:blip r:embed="rId5"/>
          <a:stretch>
            <a:fillRect/>
          </a:stretch>
        </p:blipFill>
        <p:spPr>
          <a:xfrm>
            <a:off x="1161965" y="5442776"/>
            <a:ext cx="285835" cy="272224"/>
          </a:xfrm>
          <a:prstGeom prst="rect">
            <a:avLst/>
          </a:prstGeom>
        </p:spPr>
      </p:pic>
      <p:pic>
        <p:nvPicPr>
          <p:cNvPr id="6" name="Picture 5"/>
          <p:cNvPicPr>
            <a:picLocks noChangeAspect="1"/>
          </p:cNvPicPr>
          <p:nvPr/>
        </p:nvPicPr>
        <p:blipFill>
          <a:blip r:embed="rId6"/>
          <a:stretch>
            <a:fillRect/>
          </a:stretch>
        </p:blipFill>
        <p:spPr>
          <a:xfrm>
            <a:off x="1138069" y="5108303"/>
            <a:ext cx="309730" cy="35618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34969B-F7D8-4537-8D34-1D193D8F8E85}"/>
              </a:ext>
            </a:extLst>
          </p:cNvPr>
          <p:cNvPicPr>
            <a:picLocks noChangeAspect="1"/>
          </p:cNvPicPr>
          <p:nvPr/>
        </p:nvPicPr>
        <p:blipFill>
          <a:blip r:embed="rId2"/>
          <a:stretch>
            <a:fillRect/>
          </a:stretch>
        </p:blipFill>
        <p:spPr>
          <a:xfrm>
            <a:off x="456460" y="1150688"/>
            <a:ext cx="5257800" cy="232410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38</a:t>
            </a:fld>
            <a:endParaRPr lang="en-US"/>
          </a:p>
        </p:txBody>
      </p:sp>
      <p:sp>
        <p:nvSpPr>
          <p:cNvPr id="7" name="Rectangle 6"/>
          <p:cNvSpPr/>
          <p:nvPr/>
        </p:nvSpPr>
        <p:spPr>
          <a:xfrm>
            <a:off x="457200" y="4422638"/>
            <a:ext cx="3962400" cy="2130562"/>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a:t>
            </a:r>
            <a:r>
              <a:rPr lang="en-US" sz="1600" b="1" dirty="0">
                <a:solidFill>
                  <a:schemeClr val="tx1"/>
                </a:solidFill>
              </a:rPr>
              <a:t>Allergies</a:t>
            </a:r>
            <a:r>
              <a:rPr lang="en-US" sz="1600" dirty="0">
                <a:solidFill>
                  <a:schemeClr val="tx1"/>
                </a:solidFill>
              </a:rPr>
              <a:t> tab shows all of the patient’s allergies. Allergies with serious reactions, such as anaphylaxis, will have a warning icon       next to it.  Double clicking on an allergy will open the </a:t>
            </a:r>
            <a:r>
              <a:rPr lang="en-US" sz="1600" b="1" dirty="0">
                <a:solidFill>
                  <a:schemeClr val="tx1"/>
                </a:solidFill>
              </a:rPr>
              <a:t>Allergy Viewer </a:t>
            </a:r>
            <a:r>
              <a:rPr lang="en-US" sz="1600" dirty="0">
                <a:solidFill>
                  <a:schemeClr val="tx1"/>
                </a:solidFill>
              </a:rPr>
              <a:t>screen which will show any additional information documented about the allergy.   </a:t>
            </a:r>
          </a:p>
        </p:txBody>
      </p:sp>
      <p:sp>
        <p:nvSpPr>
          <p:cNvPr id="11" name="Rectangle 10"/>
          <p:cNvSpPr/>
          <p:nvPr/>
        </p:nvSpPr>
        <p:spPr>
          <a:xfrm>
            <a:off x="3151635" y="1256424"/>
            <a:ext cx="734565" cy="3204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62400" y="1576866"/>
            <a:ext cx="1219200" cy="2437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38600" y="2768419"/>
            <a:ext cx="4648200" cy="1041581"/>
          </a:xfrm>
          <a:prstGeom prst="rect">
            <a:avLst/>
          </a:prstGeom>
          <a:solidFill>
            <a:srgbClr val="FFC000"/>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Just like with the Medications, the Allergies will need to be </a:t>
            </a:r>
            <a:r>
              <a:rPr lang="en-US" sz="1400" b="1" dirty="0">
                <a:solidFill>
                  <a:schemeClr val="tx1"/>
                </a:solidFill>
              </a:rPr>
              <a:t>reconciled</a:t>
            </a:r>
            <a:r>
              <a:rPr lang="en-US" sz="1400" dirty="0">
                <a:solidFill>
                  <a:schemeClr val="tx1"/>
                </a:solidFill>
              </a:rPr>
              <a:t> at each visit.  If the allergies are up-to-date and accurate, click the yellow button to reconcile the allergies</a:t>
            </a:r>
            <a:r>
              <a:rPr lang="en-US" dirty="0">
                <a:solidFill>
                  <a:schemeClr val="tx1"/>
                </a:solidFill>
              </a:rPr>
              <a:t>. </a:t>
            </a:r>
          </a:p>
        </p:txBody>
      </p:sp>
      <p:sp>
        <p:nvSpPr>
          <p:cNvPr id="13" name="Title 1"/>
          <p:cNvSpPr txBox="1">
            <a:spLocks/>
          </p:cNvSpPr>
          <p:nvPr/>
        </p:nvSpPr>
        <p:spPr>
          <a:xfrm>
            <a:off x="304800" y="381000"/>
            <a:ext cx="8686800" cy="533400"/>
          </a:xfrm>
          <a:prstGeom prst="rect">
            <a:avLst/>
          </a:prstGeom>
        </p:spPr>
        <p:txBody>
          <a:bodyPr vert="horz"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Allergies tab</a:t>
            </a:r>
          </a:p>
        </p:txBody>
      </p:sp>
      <p:pic>
        <p:nvPicPr>
          <p:cNvPr id="3" name="Picture 2"/>
          <p:cNvPicPr>
            <a:picLocks noChangeAspect="1"/>
          </p:cNvPicPr>
          <p:nvPr/>
        </p:nvPicPr>
        <p:blipFill>
          <a:blip r:embed="rId3"/>
          <a:stretch>
            <a:fillRect/>
          </a:stretch>
        </p:blipFill>
        <p:spPr>
          <a:xfrm>
            <a:off x="914400" y="5334000"/>
            <a:ext cx="328619" cy="23660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8EC921-4A53-4893-A5E5-A9F084031975}"/>
              </a:ext>
            </a:extLst>
          </p:cNvPr>
          <p:cNvPicPr>
            <a:picLocks noChangeAspect="1"/>
          </p:cNvPicPr>
          <p:nvPr/>
        </p:nvPicPr>
        <p:blipFill>
          <a:blip r:embed="rId2"/>
          <a:stretch>
            <a:fillRect/>
          </a:stretch>
        </p:blipFill>
        <p:spPr>
          <a:xfrm>
            <a:off x="609600" y="1119533"/>
            <a:ext cx="5455339" cy="541020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39</a:t>
            </a:fld>
            <a:endParaRPr lang="en-US"/>
          </a:p>
        </p:txBody>
      </p:sp>
      <p:sp>
        <p:nvSpPr>
          <p:cNvPr id="6" name="Rectangle 5"/>
          <p:cNvSpPr/>
          <p:nvPr/>
        </p:nvSpPr>
        <p:spPr>
          <a:xfrm>
            <a:off x="2819400" y="1108028"/>
            <a:ext cx="838200" cy="2943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3886200"/>
            <a:ext cx="3588224" cy="198120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As immunizations are ordered, they will automatically flow into this table.  The immunization list can be printed by clicking </a:t>
            </a:r>
            <a:r>
              <a:rPr lang="en-US" b="1" dirty="0">
                <a:solidFill>
                  <a:schemeClr val="tx1"/>
                </a:solidFill>
              </a:rPr>
              <a:t>Print </a:t>
            </a:r>
            <a:r>
              <a:rPr lang="en-US" dirty="0">
                <a:solidFill>
                  <a:schemeClr val="tx1"/>
                </a:solidFill>
              </a:rPr>
              <a:t>on the bottom toolbar.  </a:t>
            </a:r>
          </a:p>
        </p:txBody>
      </p:sp>
      <p:sp>
        <p:nvSpPr>
          <p:cNvPr id="9" name="Oval 8"/>
          <p:cNvSpPr/>
          <p:nvPr/>
        </p:nvSpPr>
        <p:spPr>
          <a:xfrm>
            <a:off x="1981200" y="6248400"/>
            <a:ext cx="685800" cy="2928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 name="Title 1"/>
          <p:cNvSpPr txBox="1">
            <a:spLocks/>
          </p:cNvSpPr>
          <p:nvPr/>
        </p:nvSpPr>
        <p:spPr>
          <a:xfrm>
            <a:off x="304800" y="381000"/>
            <a:ext cx="8686800" cy="533400"/>
          </a:xfrm>
          <a:prstGeom prst="rect">
            <a:avLst/>
          </a:prstGeom>
        </p:spPr>
        <p:txBody>
          <a:bodyPr vert="horz"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Immunizations tab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F546E6-13FC-4359-BA74-1A0D4B9EE14A}"/>
              </a:ext>
            </a:extLst>
          </p:cNvPr>
          <p:cNvPicPr>
            <a:picLocks noChangeAspect="1"/>
          </p:cNvPicPr>
          <p:nvPr/>
        </p:nvPicPr>
        <p:blipFill>
          <a:blip r:embed="rId2"/>
          <a:stretch>
            <a:fillRect/>
          </a:stretch>
        </p:blipFill>
        <p:spPr>
          <a:xfrm>
            <a:off x="304060" y="2231525"/>
            <a:ext cx="8382000" cy="4224672"/>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4</a:t>
            </a:fld>
            <a:endParaRPr lang="en-US"/>
          </a:p>
        </p:txBody>
      </p:sp>
      <p:sp>
        <p:nvSpPr>
          <p:cNvPr id="7" name="TextBox 6"/>
          <p:cNvSpPr txBox="1"/>
          <p:nvPr/>
        </p:nvSpPr>
        <p:spPr>
          <a:xfrm>
            <a:off x="152400" y="1295400"/>
            <a:ext cx="8836151"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The action bar is a menu-based navigational tool you use to access workspaces in Allscripts </a:t>
            </a:r>
            <a:r>
              <a:rPr lang="en-US" dirty="0" err="1"/>
              <a:t>TouchWorks</a:t>
            </a:r>
            <a:r>
              <a:rPr lang="en-US" dirty="0"/>
              <a:t>® EHR that are available to you. It is located on the left.</a:t>
            </a:r>
          </a:p>
          <a:p>
            <a:pPr marL="285750" indent="-285750">
              <a:buFont typeface="Wingdings" panose="05000000000000000000" pitchFamily="2" charset="2"/>
              <a:buChar char="Ø"/>
            </a:pPr>
            <a:r>
              <a:rPr lang="en-US" dirty="0"/>
              <a:t>You can minimize           or maximize        .         </a:t>
            </a:r>
          </a:p>
        </p:txBody>
      </p:sp>
      <p:sp>
        <p:nvSpPr>
          <p:cNvPr id="9" name="Rectangle 8"/>
          <p:cNvSpPr/>
          <p:nvPr/>
        </p:nvSpPr>
        <p:spPr>
          <a:xfrm>
            <a:off x="306281" y="2213771"/>
            <a:ext cx="799358" cy="334883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 name="Title 1"/>
          <p:cNvSpPr>
            <a:spLocks noGrp="1"/>
          </p:cNvSpPr>
          <p:nvPr>
            <p:ph type="title"/>
          </p:nvPr>
        </p:nvSpPr>
        <p:spPr>
          <a:xfrm>
            <a:off x="304800" y="457200"/>
            <a:ext cx="8686800" cy="838200"/>
          </a:xfrm>
        </p:spPr>
        <p:txBody>
          <a:bodyPr/>
          <a:lstStyle/>
          <a:p>
            <a:r>
              <a:rPr lang="en-US" dirty="0"/>
              <a:t>ACTION bar</a:t>
            </a:r>
          </a:p>
        </p:txBody>
      </p:sp>
      <p:sp>
        <p:nvSpPr>
          <p:cNvPr id="11" name="TextBox 10">
            <a:extLst>
              <a:ext uri="{FF2B5EF4-FFF2-40B4-BE49-F238E27FC236}">
                <a16:creationId xmlns:a16="http://schemas.microsoft.com/office/drawing/2014/main" id="{38DAE156-0064-4570-A313-B3D9B62FF48F}"/>
              </a:ext>
            </a:extLst>
          </p:cNvPr>
          <p:cNvSpPr txBox="1"/>
          <p:nvPr/>
        </p:nvSpPr>
        <p:spPr>
          <a:xfrm>
            <a:off x="1524000" y="5867400"/>
            <a:ext cx="4576438" cy="369332"/>
          </a:xfrm>
          <a:prstGeom prst="rect">
            <a:avLst/>
          </a:prstGeom>
          <a:noFill/>
        </p:spPr>
        <p:txBody>
          <a:bodyPr wrap="square">
            <a:spAutoFit/>
          </a:bodyPr>
          <a:lstStyle/>
          <a:p>
            <a:pPr marL="285750" indent="-285750">
              <a:buFont typeface="Wingdings" panose="05000000000000000000" pitchFamily="2" charset="2"/>
              <a:buChar char="Ø"/>
            </a:pPr>
            <a:r>
              <a:rPr lang="en-US" dirty="0"/>
              <a:t>You can access all pages in the Site Map. </a:t>
            </a:r>
          </a:p>
        </p:txBody>
      </p:sp>
      <p:cxnSp>
        <p:nvCxnSpPr>
          <p:cNvPr id="15" name="Straight Arrow Connector 14">
            <a:extLst>
              <a:ext uri="{FF2B5EF4-FFF2-40B4-BE49-F238E27FC236}">
                <a16:creationId xmlns:a16="http://schemas.microsoft.com/office/drawing/2014/main" id="{2C586400-F9F3-440D-992A-DAC643C55A4D}"/>
              </a:ext>
            </a:extLst>
          </p:cNvPr>
          <p:cNvCxnSpPr>
            <a:cxnSpLocks/>
            <a:stCxn id="11" idx="1"/>
          </p:cNvCxnSpPr>
          <p:nvPr/>
        </p:nvCxnSpPr>
        <p:spPr>
          <a:xfrm flipH="1">
            <a:off x="724642" y="6052066"/>
            <a:ext cx="799358" cy="1201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DD9AE960-0FF6-428F-803D-19F1C12C0674}"/>
              </a:ext>
            </a:extLst>
          </p:cNvPr>
          <p:cNvPicPr>
            <a:picLocks noChangeAspect="1"/>
          </p:cNvPicPr>
          <p:nvPr/>
        </p:nvPicPr>
        <p:blipFill>
          <a:blip r:embed="rId3"/>
          <a:stretch>
            <a:fillRect/>
          </a:stretch>
        </p:blipFill>
        <p:spPr>
          <a:xfrm>
            <a:off x="4038600" y="1928766"/>
            <a:ext cx="381001" cy="238125"/>
          </a:xfrm>
          <a:prstGeom prst="rect">
            <a:avLst/>
          </a:prstGeom>
        </p:spPr>
      </p:pic>
      <p:pic>
        <p:nvPicPr>
          <p:cNvPr id="20" name="Picture 19">
            <a:extLst>
              <a:ext uri="{FF2B5EF4-FFF2-40B4-BE49-F238E27FC236}">
                <a16:creationId xmlns:a16="http://schemas.microsoft.com/office/drawing/2014/main" id="{DF083E37-9922-4027-BB71-4BDFACAEEA62}"/>
              </a:ext>
            </a:extLst>
          </p:cNvPr>
          <p:cNvPicPr>
            <a:picLocks noChangeAspect="1"/>
          </p:cNvPicPr>
          <p:nvPr/>
        </p:nvPicPr>
        <p:blipFill>
          <a:blip r:embed="rId3"/>
          <a:stretch>
            <a:fillRect/>
          </a:stretch>
        </p:blipFill>
        <p:spPr>
          <a:xfrm rot="10800000">
            <a:off x="2362200" y="1956937"/>
            <a:ext cx="381000" cy="238125"/>
          </a:xfrm>
          <a:prstGeom prst="rect">
            <a:avLst/>
          </a:prstGeom>
        </p:spPr>
      </p:pic>
      <p:sp>
        <p:nvSpPr>
          <p:cNvPr id="23" name="Rectangle 22">
            <a:extLst>
              <a:ext uri="{FF2B5EF4-FFF2-40B4-BE49-F238E27FC236}">
                <a16:creationId xmlns:a16="http://schemas.microsoft.com/office/drawing/2014/main" id="{D54CAE6C-7A70-42DB-AB42-DD6DDDEF0149}"/>
              </a:ext>
            </a:extLst>
          </p:cNvPr>
          <p:cNvSpPr/>
          <p:nvPr/>
        </p:nvSpPr>
        <p:spPr>
          <a:xfrm>
            <a:off x="5181600" y="4286070"/>
            <a:ext cx="3352800" cy="1200329"/>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push pin icon will “pin” a menu into place throughout </a:t>
            </a:r>
            <a:r>
              <a:rPr lang="en-US" sz="1600" dirty="0" err="1"/>
              <a:t>TouchWorks</a:t>
            </a:r>
            <a:r>
              <a:rPr lang="en-US" sz="1600" dirty="0"/>
              <a:t>.</a:t>
            </a:r>
            <a:endParaRPr lang="en-US" sz="1600" dirty="0">
              <a:solidFill>
                <a:schemeClr val="tx1"/>
              </a:solidFill>
            </a:endParaRPr>
          </a:p>
        </p:txBody>
      </p:sp>
      <p:pic>
        <p:nvPicPr>
          <p:cNvPr id="24" name="Picture 23">
            <a:extLst>
              <a:ext uri="{FF2B5EF4-FFF2-40B4-BE49-F238E27FC236}">
                <a16:creationId xmlns:a16="http://schemas.microsoft.com/office/drawing/2014/main" id="{CEBF268F-140D-49F7-81C6-D3754D2108FA}"/>
              </a:ext>
            </a:extLst>
          </p:cNvPr>
          <p:cNvPicPr>
            <a:picLocks noChangeAspect="1"/>
          </p:cNvPicPr>
          <p:nvPr/>
        </p:nvPicPr>
        <p:blipFill>
          <a:blip r:embed="rId4"/>
          <a:stretch>
            <a:fillRect/>
          </a:stretch>
        </p:blipFill>
        <p:spPr>
          <a:xfrm>
            <a:off x="5334000" y="4408091"/>
            <a:ext cx="381001" cy="26125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F0ED6C-4789-4D68-91AB-B2A7307248E0}"/>
              </a:ext>
            </a:extLst>
          </p:cNvPr>
          <p:cNvPicPr>
            <a:picLocks noChangeAspect="1"/>
          </p:cNvPicPr>
          <p:nvPr/>
        </p:nvPicPr>
        <p:blipFill>
          <a:blip r:embed="rId2"/>
          <a:stretch>
            <a:fillRect/>
          </a:stretch>
        </p:blipFill>
        <p:spPr>
          <a:xfrm>
            <a:off x="155448" y="1166150"/>
            <a:ext cx="5774480" cy="555469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40</a:t>
            </a:fld>
            <a:endParaRPr lang="en-US"/>
          </a:p>
        </p:txBody>
      </p:sp>
      <p:sp>
        <p:nvSpPr>
          <p:cNvPr id="6" name="Rectangle 5"/>
          <p:cNvSpPr/>
          <p:nvPr/>
        </p:nvSpPr>
        <p:spPr>
          <a:xfrm>
            <a:off x="3124200" y="1170588"/>
            <a:ext cx="762000" cy="27721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39035" y="3511298"/>
            <a:ext cx="3429000" cy="2057399"/>
          </a:xfrm>
          <a:prstGeom prst="rect">
            <a:avLst/>
          </a:prstGeom>
          <a:solidFill>
            <a:srgbClr val="FFCC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Flowsheets allow you to keep track of various clinical items—usually based upon specific disease processes.  Flowsheets are created by the EHR team, depending upon the needs of each clinic.  </a:t>
            </a:r>
          </a:p>
        </p:txBody>
      </p:sp>
      <p:sp>
        <p:nvSpPr>
          <p:cNvPr id="8" name="Title 1"/>
          <p:cNvSpPr txBox="1">
            <a:spLocks/>
          </p:cNvSpPr>
          <p:nvPr/>
        </p:nvSpPr>
        <p:spPr>
          <a:xfrm>
            <a:off x="304800" y="381000"/>
            <a:ext cx="8686800" cy="533400"/>
          </a:xfrm>
          <a:prstGeom prst="rect">
            <a:avLst/>
          </a:prstGeom>
        </p:spPr>
        <p:txBody>
          <a:bodyPr vert="horz"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Flowsheets tab</a:t>
            </a:r>
          </a:p>
        </p:txBody>
      </p:sp>
      <p:pic>
        <p:nvPicPr>
          <p:cNvPr id="10" name="Picture 9">
            <a:extLst>
              <a:ext uri="{FF2B5EF4-FFF2-40B4-BE49-F238E27FC236}">
                <a16:creationId xmlns:a16="http://schemas.microsoft.com/office/drawing/2014/main" id="{7335A913-F9AB-48A5-8C9E-90E5C2F7A166}"/>
              </a:ext>
            </a:extLst>
          </p:cNvPr>
          <p:cNvPicPr>
            <a:picLocks noChangeAspect="1"/>
          </p:cNvPicPr>
          <p:nvPr/>
        </p:nvPicPr>
        <p:blipFill>
          <a:blip r:embed="rId3"/>
          <a:stretch>
            <a:fillRect/>
          </a:stretch>
        </p:blipFill>
        <p:spPr>
          <a:xfrm>
            <a:off x="1211199" y="1569911"/>
            <a:ext cx="1765694" cy="128587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B88E88-9ADF-445B-A8A5-06E29F2B1D5E}"/>
              </a:ext>
            </a:extLst>
          </p:cNvPr>
          <p:cNvPicPr>
            <a:picLocks noChangeAspect="1"/>
          </p:cNvPicPr>
          <p:nvPr/>
        </p:nvPicPr>
        <p:blipFill>
          <a:blip r:embed="rId2"/>
          <a:stretch>
            <a:fillRect/>
          </a:stretch>
        </p:blipFill>
        <p:spPr>
          <a:xfrm>
            <a:off x="515689" y="1142225"/>
            <a:ext cx="5760569" cy="5331727"/>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41</a:t>
            </a:fld>
            <a:endParaRPr lang="en-US"/>
          </a:p>
        </p:txBody>
      </p:sp>
      <p:sp>
        <p:nvSpPr>
          <p:cNvPr id="9" name="Rectangle 8"/>
          <p:cNvSpPr/>
          <p:nvPr/>
        </p:nvSpPr>
        <p:spPr>
          <a:xfrm>
            <a:off x="3962400" y="1142224"/>
            <a:ext cx="762000" cy="305575"/>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22676" y="3504620"/>
            <a:ext cx="5486400" cy="259080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HMP—Health Management Profile</a:t>
            </a:r>
          </a:p>
          <a:p>
            <a:endParaRPr lang="en-US" sz="1600" dirty="0">
              <a:solidFill>
                <a:schemeClr val="tx1"/>
              </a:solidFill>
            </a:endParaRPr>
          </a:p>
          <a:p>
            <a:r>
              <a:rPr lang="en-US" sz="1600" dirty="0">
                <a:solidFill>
                  <a:schemeClr val="tx1"/>
                </a:solidFill>
              </a:rPr>
              <a:t>This table keeps track of all items that have been ordered with a particular diagnosis. Basically, this is the patient’s Plan in table format.  At a quick glance, you can view when an item was ordered, if it is due or near due, and what the value was when last ordered.  </a:t>
            </a:r>
          </a:p>
          <a:p>
            <a:endParaRPr lang="en-US" sz="1600" dirty="0">
              <a:solidFill>
                <a:schemeClr val="tx1"/>
              </a:solidFill>
            </a:endParaRPr>
          </a:p>
          <a:p>
            <a:r>
              <a:rPr lang="en-US" sz="1600" dirty="0">
                <a:solidFill>
                  <a:schemeClr val="tx1"/>
                </a:solidFill>
              </a:rPr>
              <a:t> You can also set goals for various items, such as weight, BMI, lab items, etc.  </a:t>
            </a:r>
          </a:p>
        </p:txBody>
      </p:sp>
      <p:sp>
        <p:nvSpPr>
          <p:cNvPr id="8" name="Title 1"/>
          <p:cNvSpPr txBox="1">
            <a:spLocks/>
          </p:cNvSpPr>
          <p:nvPr/>
        </p:nvSpPr>
        <p:spPr>
          <a:xfrm>
            <a:off x="304800" y="381000"/>
            <a:ext cx="8686800" cy="533400"/>
          </a:xfrm>
          <a:prstGeom prst="rect">
            <a:avLst/>
          </a:prstGeom>
        </p:spPr>
        <p:txBody>
          <a:bodyPr vert="horz"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err="1">
                <a:ln>
                  <a:noFill/>
                </a:ln>
                <a:solidFill>
                  <a:schemeClr val="tx2"/>
                </a:solidFill>
                <a:effectLst>
                  <a:reflection blurRad="12700" stA="48000" endA="300" endPos="55000" dir="5400000" sy="-90000" algn="bl" rotWithShape="0"/>
                </a:effectLst>
                <a:uLnTx/>
                <a:uFillTx/>
                <a:latin typeface="+mj-lt"/>
                <a:ea typeface="+mj-ea"/>
                <a:cs typeface="+mj-cs"/>
              </a:rPr>
              <a:t>Hmp</a:t>
            </a: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/reminders tab</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97E5079-28BE-41CE-9382-BB4B92A2CC6A}"/>
              </a:ext>
            </a:extLst>
          </p:cNvPr>
          <p:cNvPicPr>
            <a:picLocks noChangeAspect="1"/>
          </p:cNvPicPr>
          <p:nvPr/>
        </p:nvPicPr>
        <p:blipFill>
          <a:blip r:embed="rId2"/>
          <a:stretch>
            <a:fillRect/>
          </a:stretch>
        </p:blipFill>
        <p:spPr>
          <a:xfrm>
            <a:off x="685800" y="1083550"/>
            <a:ext cx="6331542" cy="540671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42</a:t>
            </a:fld>
            <a:endParaRPr lang="en-US"/>
          </a:p>
        </p:txBody>
      </p:sp>
      <p:sp>
        <p:nvSpPr>
          <p:cNvPr id="6" name="Rectangle 5"/>
          <p:cNvSpPr/>
          <p:nvPr/>
        </p:nvSpPr>
        <p:spPr>
          <a:xfrm>
            <a:off x="4495800" y="4114800"/>
            <a:ext cx="3962400" cy="222504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Growth chart for Pediatric patients.</a:t>
            </a:r>
          </a:p>
          <a:p>
            <a:endParaRPr lang="en-US" sz="1600" dirty="0">
              <a:solidFill>
                <a:schemeClr val="tx1"/>
              </a:solidFill>
            </a:endParaRPr>
          </a:p>
          <a:p>
            <a:r>
              <a:rPr lang="en-US" sz="1600" dirty="0">
                <a:solidFill>
                  <a:schemeClr val="tx1"/>
                </a:solidFill>
              </a:rPr>
              <a:t>The default is the standard view; however, clicking the drop down allows you to choose either Prematurity or Down syndrome.  (The patient must have that dx in their Active Problem list before it will generate the chart).  </a:t>
            </a:r>
          </a:p>
        </p:txBody>
      </p:sp>
      <p:sp>
        <p:nvSpPr>
          <p:cNvPr id="7" name="Rectangle 6"/>
          <p:cNvSpPr/>
          <p:nvPr/>
        </p:nvSpPr>
        <p:spPr>
          <a:xfrm>
            <a:off x="4953000" y="1059876"/>
            <a:ext cx="609600" cy="235524"/>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04800" y="381000"/>
            <a:ext cx="8686800" cy="533400"/>
          </a:xfrm>
          <a:prstGeom prst="rect">
            <a:avLst/>
          </a:prstGeom>
        </p:spPr>
        <p:txBody>
          <a:bodyPr vert="horz"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Growth chart tab</a:t>
            </a:r>
          </a:p>
        </p:txBody>
      </p:sp>
      <p:pic>
        <p:nvPicPr>
          <p:cNvPr id="17" name="Picture 16">
            <a:extLst>
              <a:ext uri="{FF2B5EF4-FFF2-40B4-BE49-F238E27FC236}">
                <a16:creationId xmlns:a16="http://schemas.microsoft.com/office/drawing/2014/main" id="{06C1C7EF-8325-4BDC-8C9A-2589B9EBAAD9}"/>
              </a:ext>
            </a:extLst>
          </p:cNvPr>
          <p:cNvPicPr>
            <a:picLocks noChangeAspect="1"/>
          </p:cNvPicPr>
          <p:nvPr/>
        </p:nvPicPr>
        <p:blipFill>
          <a:blip r:embed="rId3"/>
          <a:stretch>
            <a:fillRect/>
          </a:stretch>
        </p:blipFill>
        <p:spPr>
          <a:xfrm>
            <a:off x="1638300" y="1447800"/>
            <a:ext cx="1028700" cy="581025"/>
          </a:xfrm>
          <a:prstGeom prst="rect">
            <a:avLst/>
          </a:prstGeom>
        </p:spPr>
      </p:pic>
      <p:sp>
        <p:nvSpPr>
          <p:cNvPr id="14" name="Rectangle 13"/>
          <p:cNvSpPr/>
          <p:nvPr/>
        </p:nvSpPr>
        <p:spPr>
          <a:xfrm>
            <a:off x="654728" y="1266813"/>
            <a:ext cx="3226899" cy="235524"/>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BD48555-08CD-42B1-A1E7-3562337112B9}" type="slidenum">
              <a:rPr lang="en-US" smtClean="0"/>
              <a:pPr/>
              <a:t>43</a:t>
            </a:fld>
            <a:endParaRPr lang="en-US"/>
          </a:p>
        </p:txBody>
      </p:sp>
      <p:sp>
        <p:nvSpPr>
          <p:cNvPr id="15" name="Title 14"/>
          <p:cNvSpPr>
            <a:spLocks noGrp="1"/>
          </p:cNvSpPr>
          <p:nvPr>
            <p:ph type="title"/>
          </p:nvPr>
        </p:nvSpPr>
        <p:spPr>
          <a:xfrm>
            <a:off x="609600" y="2895600"/>
            <a:ext cx="8001000" cy="838200"/>
          </a:xfrm>
          <a:solidFill>
            <a:srgbClr val="FFCC00"/>
          </a:solidFill>
        </p:spPr>
        <p:txBody>
          <a:bodyPr>
            <a:normAutofit/>
          </a:bodyPr>
          <a:lstStyle/>
          <a:p>
            <a:r>
              <a:rPr lang="en-US" dirty="0">
                <a:solidFill>
                  <a:schemeClr val="tx1"/>
                </a:solidFill>
              </a:rPr>
              <a:t>Please proceed to the next module – Documenting history</a:t>
            </a:r>
          </a:p>
        </p:txBody>
      </p:sp>
      <p:pic>
        <p:nvPicPr>
          <p:cNvPr id="6" name="Picture 5"/>
          <p:cNvPicPr/>
          <p:nvPr/>
        </p:nvPicPr>
        <p:blipFill>
          <a:blip r:embed="rId2" cstate="print"/>
          <a:srcRect l="1995" t="13846" r="84446" b="74872"/>
          <a:stretch>
            <a:fillRect/>
          </a:stretch>
        </p:blipFill>
        <p:spPr bwMode="auto">
          <a:xfrm>
            <a:off x="2743200" y="762000"/>
            <a:ext cx="3505200" cy="809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74BFE0A-2462-4B90-8A63-BDAD7F80E65E}"/>
              </a:ext>
            </a:extLst>
          </p:cNvPr>
          <p:cNvPicPr>
            <a:picLocks noChangeAspect="1"/>
          </p:cNvPicPr>
          <p:nvPr/>
        </p:nvPicPr>
        <p:blipFill>
          <a:blip r:embed="rId2"/>
          <a:stretch>
            <a:fillRect/>
          </a:stretch>
        </p:blipFill>
        <p:spPr>
          <a:xfrm>
            <a:off x="469732" y="2313275"/>
            <a:ext cx="8356935" cy="4173994"/>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5</a:t>
            </a:fld>
            <a:endParaRPr lang="en-US"/>
          </a:p>
        </p:txBody>
      </p:sp>
      <p:sp>
        <p:nvSpPr>
          <p:cNvPr id="7" name="TextBox 6"/>
          <p:cNvSpPr txBox="1"/>
          <p:nvPr/>
        </p:nvSpPr>
        <p:spPr>
          <a:xfrm>
            <a:off x="914400" y="1295400"/>
            <a:ext cx="7315200"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The Site Map  shows you the pages you have available. We recommend only showing the workspaces you use daily. You can also navigate to your pages from here. </a:t>
            </a:r>
          </a:p>
        </p:txBody>
      </p:sp>
      <p:sp>
        <p:nvSpPr>
          <p:cNvPr id="12" name="Title 1"/>
          <p:cNvSpPr>
            <a:spLocks noGrp="1"/>
          </p:cNvSpPr>
          <p:nvPr>
            <p:ph type="title"/>
          </p:nvPr>
        </p:nvSpPr>
        <p:spPr>
          <a:xfrm>
            <a:off x="304800" y="457200"/>
            <a:ext cx="8686800" cy="838200"/>
          </a:xfrm>
        </p:spPr>
        <p:txBody>
          <a:bodyPr/>
          <a:lstStyle/>
          <a:p>
            <a:r>
              <a:rPr lang="en-US" dirty="0"/>
              <a:t>SITE MAP</a:t>
            </a:r>
          </a:p>
        </p:txBody>
      </p:sp>
      <p:sp>
        <p:nvSpPr>
          <p:cNvPr id="13" name="Rectangle 12">
            <a:extLst>
              <a:ext uri="{FF2B5EF4-FFF2-40B4-BE49-F238E27FC236}">
                <a16:creationId xmlns:a16="http://schemas.microsoft.com/office/drawing/2014/main" id="{4B8994A7-7B16-4FB0-9DFE-A8AB1B28776E}"/>
              </a:ext>
            </a:extLst>
          </p:cNvPr>
          <p:cNvSpPr/>
          <p:nvPr/>
        </p:nvSpPr>
        <p:spPr>
          <a:xfrm>
            <a:off x="3657600" y="4779031"/>
            <a:ext cx="5150005" cy="1316969"/>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sz="1600" dirty="0">
                <a:solidFill>
                  <a:schemeClr val="tx1"/>
                </a:solidFill>
              </a:rPr>
              <a:t>External links like CSMD, EHR website, Opioid Documents will be located in the</a:t>
            </a:r>
            <a:r>
              <a:rPr lang="en-US" sz="1600" b="1" dirty="0">
                <a:solidFill>
                  <a:schemeClr val="tx1"/>
                </a:solidFill>
              </a:rPr>
              <a:t> HELP </a:t>
            </a:r>
            <a:r>
              <a:rPr lang="en-US" sz="1600" dirty="0">
                <a:solidFill>
                  <a:schemeClr val="tx1"/>
                </a:solidFill>
              </a:rPr>
              <a:t>section on the Site Map.</a:t>
            </a:r>
          </a:p>
          <a:p>
            <a:pPr marL="285750" indent="-285750">
              <a:buFont typeface="Wingdings" panose="05000000000000000000" pitchFamily="2" charset="2"/>
              <a:buChar char="Ø"/>
            </a:pPr>
            <a:r>
              <a:rPr lang="en-US" sz="1600" dirty="0">
                <a:solidFill>
                  <a:schemeClr val="tx1"/>
                </a:solidFill>
              </a:rPr>
              <a:t>The HELP links can also be located on the        </a:t>
            </a:r>
          </a:p>
        </p:txBody>
      </p:sp>
      <p:pic>
        <p:nvPicPr>
          <p:cNvPr id="15" name="Picture 14">
            <a:extLst>
              <a:ext uri="{FF2B5EF4-FFF2-40B4-BE49-F238E27FC236}">
                <a16:creationId xmlns:a16="http://schemas.microsoft.com/office/drawing/2014/main" id="{2C0C48C5-3F76-4B83-884C-58B0BBB5354B}"/>
              </a:ext>
            </a:extLst>
          </p:cNvPr>
          <p:cNvPicPr>
            <a:picLocks noChangeAspect="1"/>
          </p:cNvPicPr>
          <p:nvPr/>
        </p:nvPicPr>
        <p:blipFill>
          <a:blip r:embed="rId3"/>
          <a:stretch>
            <a:fillRect/>
          </a:stretch>
        </p:blipFill>
        <p:spPr>
          <a:xfrm>
            <a:off x="7696200" y="5715000"/>
            <a:ext cx="228600" cy="200025"/>
          </a:xfrm>
          <a:prstGeom prst="rect">
            <a:avLst/>
          </a:prstGeom>
        </p:spPr>
      </p:pic>
      <p:cxnSp>
        <p:nvCxnSpPr>
          <p:cNvPr id="19" name="Straight Arrow Connector 18">
            <a:extLst>
              <a:ext uri="{FF2B5EF4-FFF2-40B4-BE49-F238E27FC236}">
                <a16:creationId xmlns:a16="http://schemas.microsoft.com/office/drawing/2014/main" id="{1C5B0C80-6E9A-4847-866A-1DE40F908B80}"/>
              </a:ext>
            </a:extLst>
          </p:cNvPr>
          <p:cNvCxnSpPr>
            <a:cxnSpLocks/>
          </p:cNvCxnSpPr>
          <p:nvPr/>
        </p:nvCxnSpPr>
        <p:spPr>
          <a:xfrm flipH="1" flipV="1">
            <a:off x="7810500" y="2514600"/>
            <a:ext cx="419100" cy="5423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44DBF85-7378-4719-A041-F0D68CCFA4C3}"/>
              </a:ext>
            </a:extLst>
          </p:cNvPr>
          <p:cNvSpPr/>
          <p:nvPr/>
        </p:nvSpPr>
        <p:spPr>
          <a:xfrm>
            <a:off x="7924800" y="3056929"/>
            <a:ext cx="1065232" cy="997551"/>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pic>
        <p:nvPicPr>
          <p:cNvPr id="21" name="Picture 20">
            <a:extLst>
              <a:ext uri="{FF2B5EF4-FFF2-40B4-BE49-F238E27FC236}">
                <a16:creationId xmlns:a16="http://schemas.microsoft.com/office/drawing/2014/main" id="{38580305-10AC-48FC-8A66-AB22D2CF374F}"/>
              </a:ext>
            </a:extLst>
          </p:cNvPr>
          <p:cNvPicPr>
            <a:picLocks noChangeAspect="1"/>
          </p:cNvPicPr>
          <p:nvPr/>
        </p:nvPicPr>
        <p:blipFill>
          <a:blip r:embed="rId3"/>
          <a:stretch>
            <a:fillRect/>
          </a:stretch>
        </p:blipFill>
        <p:spPr>
          <a:xfrm>
            <a:off x="8044589" y="3151475"/>
            <a:ext cx="696778" cy="609681"/>
          </a:xfrm>
          <a:prstGeom prst="rect">
            <a:avLst/>
          </a:prstGeom>
        </p:spPr>
      </p:pic>
    </p:spTree>
    <p:extLst>
      <p:ext uri="{BB962C8B-B14F-4D97-AF65-F5344CB8AC3E}">
        <p14:creationId xmlns:p14="http://schemas.microsoft.com/office/powerpoint/2010/main" val="151728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6B5721-DC53-4115-ABE8-DB3E6FC74361}"/>
              </a:ext>
            </a:extLst>
          </p:cNvPr>
          <p:cNvPicPr>
            <a:picLocks noChangeAspect="1"/>
          </p:cNvPicPr>
          <p:nvPr/>
        </p:nvPicPr>
        <p:blipFill>
          <a:blip r:embed="rId2"/>
          <a:stretch>
            <a:fillRect/>
          </a:stretch>
        </p:blipFill>
        <p:spPr>
          <a:xfrm>
            <a:off x="253132" y="1676400"/>
            <a:ext cx="8637735" cy="4383604"/>
          </a:xfrm>
          <a:prstGeom prst="rect">
            <a:avLst/>
          </a:prstGeom>
        </p:spPr>
      </p:pic>
      <p:sp>
        <p:nvSpPr>
          <p:cNvPr id="2" name="Title 1">
            <a:extLst>
              <a:ext uri="{FF2B5EF4-FFF2-40B4-BE49-F238E27FC236}">
                <a16:creationId xmlns:a16="http://schemas.microsoft.com/office/drawing/2014/main" id="{4CD5EDF3-32AC-4E9F-B57A-9EEE7EB0FFD9}"/>
              </a:ext>
            </a:extLst>
          </p:cNvPr>
          <p:cNvSpPr>
            <a:spLocks noGrp="1"/>
          </p:cNvSpPr>
          <p:nvPr>
            <p:ph type="title"/>
          </p:nvPr>
        </p:nvSpPr>
        <p:spPr/>
        <p:txBody>
          <a:bodyPr/>
          <a:lstStyle/>
          <a:p>
            <a:r>
              <a:rPr lang="en-US" dirty="0"/>
              <a:t>Hiding and showing pages</a:t>
            </a:r>
          </a:p>
        </p:txBody>
      </p:sp>
      <p:sp>
        <p:nvSpPr>
          <p:cNvPr id="4" name="Slide Number Placeholder 3">
            <a:extLst>
              <a:ext uri="{FF2B5EF4-FFF2-40B4-BE49-F238E27FC236}">
                <a16:creationId xmlns:a16="http://schemas.microsoft.com/office/drawing/2014/main" id="{74B953B0-44A6-46F7-BDE2-CF3C6C45D449}"/>
              </a:ext>
            </a:extLst>
          </p:cNvPr>
          <p:cNvSpPr>
            <a:spLocks noGrp="1"/>
          </p:cNvSpPr>
          <p:nvPr>
            <p:ph type="sldNum" sz="quarter" idx="12"/>
          </p:nvPr>
        </p:nvSpPr>
        <p:spPr/>
        <p:txBody>
          <a:bodyPr/>
          <a:lstStyle/>
          <a:p>
            <a:fld id="{3BD48555-08CD-42B1-A1E7-3562337112B9}" type="slidenum">
              <a:rPr lang="en-US" smtClean="0"/>
              <a:pPr/>
              <a:t>6</a:t>
            </a:fld>
            <a:endParaRPr lang="en-US"/>
          </a:p>
        </p:txBody>
      </p:sp>
      <p:sp>
        <p:nvSpPr>
          <p:cNvPr id="10" name="Rectangle 9">
            <a:extLst>
              <a:ext uri="{FF2B5EF4-FFF2-40B4-BE49-F238E27FC236}">
                <a16:creationId xmlns:a16="http://schemas.microsoft.com/office/drawing/2014/main" id="{08C27A34-D3E2-463F-BAEE-4BF546CB27B3}"/>
              </a:ext>
            </a:extLst>
          </p:cNvPr>
          <p:cNvSpPr/>
          <p:nvPr/>
        </p:nvSpPr>
        <p:spPr>
          <a:xfrm>
            <a:off x="3200400" y="2743200"/>
            <a:ext cx="3360198" cy="976544"/>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hidden from menu icon </a:t>
            </a:r>
          </a:p>
          <a:p>
            <a:r>
              <a:rPr lang="en-US" sz="1600" dirty="0">
                <a:solidFill>
                  <a:schemeClr val="tx1"/>
                </a:solidFill>
              </a:rPr>
              <a:t>is displayed next to hidden pages.</a:t>
            </a:r>
          </a:p>
          <a:p>
            <a:r>
              <a:rPr lang="en-US" sz="1600" dirty="0">
                <a:solidFill>
                  <a:schemeClr val="tx1"/>
                </a:solidFill>
              </a:rPr>
              <a:t>These pages aren’t show in the Action Bar.</a:t>
            </a:r>
          </a:p>
        </p:txBody>
      </p:sp>
      <p:pic>
        <p:nvPicPr>
          <p:cNvPr id="12" name="Picture 11">
            <a:extLst>
              <a:ext uri="{FF2B5EF4-FFF2-40B4-BE49-F238E27FC236}">
                <a16:creationId xmlns:a16="http://schemas.microsoft.com/office/drawing/2014/main" id="{95BD04E0-AF02-4727-83A0-73D31B465E2F}"/>
              </a:ext>
            </a:extLst>
          </p:cNvPr>
          <p:cNvPicPr>
            <a:picLocks noChangeAspect="1"/>
          </p:cNvPicPr>
          <p:nvPr/>
        </p:nvPicPr>
        <p:blipFill>
          <a:blip r:embed="rId3"/>
          <a:stretch>
            <a:fillRect/>
          </a:stretch>
        </p:blipFill>
        <p:spPr>
          <a:xfrm>
            <a:off x="5717497" y="2794201"/>
            <a:ext cx="295275" cy="200025"/>
          </a:xfrm>
          <a:prstGeom prst="rect">
            <a:avLst/>
          </a:prstGeom>
        </p:spPr>
      </p:pic>
      <p:sp>
        <p:nvSpPr>
          <p:cNvPr id="15" name="Rectangle 14">
            <a:extLst>
              <a:ext uri="{FF2B5EF4-FFF2-40B4-BE49-F238E27FC236}">
                <a16:creationId xmlns:a16="http://schemas.microsoft.com/office/drawing/2014/main" id="{F11A032F-224B-4E47-916E-28D132C28194}"/>
              </a:ext>
            </a:extLst>
          </p:cNvPr>
          <p:cNvSpPr/>
          <p:nvPr/>
        </p:nvSpPr>
        <p:spPr>
          <a:xfrm>
            <a:off x="3886200" y="4495800"/>
            <a:ext cx="4191000" cy="976544"/>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To show a page in the Action Bar, Click the options icon      and select </a:t>
            </a:r>
            <a:r>
              <a:rPr lang="en-US" sz="1600" b="1" dirty="0">
                <a:solidFill>
                  <a:schemeClr val="tx1"/>
                </a:solidFill>
              </a:rPr>
              <a:t>Show in Menu</a:t>
            </a:r>
            <a:r>
              <a:rPr lang="en-US" sz="1600" dirty="0">
                <a:solidFill>
                  <a:schemeClr val="tx1"/>
                </a:solidFill>
              </a:rPr>
              <a:t>.</a:t>
            </a:r>
          </a:p>
        </p:txBody>
      </p:sp>
      <p:pic>
        <p:nvPicPr>
          <p:cNvPr id="17" name="Picture 16">
            <a:extLst>
              <a:ext uri="{FF2B5EF4-FFF2-40B4-BE49-F238E27FC236}">
                <a16:creationId xmlns:a16="http://schemas.microsoft.com/office/drawing/2014/main" id="{0DF9EBD5-2567-40B7-852F-D3C1063F87F1}"/>
              </a:ext>
            </a:extLst>
          </p:cNvPr>
          <p:cNvPicPr>
            <a:picLocks noChangeAspect="1"/>
          </p:cNvPicPr>
          <p:nvPr/>
        </p:nvPicPr>
        <p:blipFill>
          <a:blip r:embed="rId4"/>
          <a:stretch>
            <a:fillRect/>
          </a:stretch>
        </p:blipFill>
        <p:spPr>
          <a:xfrm>
            <a:off x="5029200" y="5000877"/>
            <a:ext cx="146005" cy="302961"/>
          </a:xfrm>
          <a:prstGeom prst="rect">
            <a:avLst/>
          </a:prstGeom>
        </p:spPr>
      </p:pic>
    </p:spTree>
    <p:extLst>
      <p:ext uri="{BB962C8B-B14F-4D97-AF65-F5344CB8AC3E}">
        <p14:creationId xmlns:p14="http://schemas.microsoft.com/office/powerpoint/2010/main" val="219970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34CC66-4F0B-4FE0-B878-D8783EA18F6F}"/>
              </a:ext>
            </a:extLst>
          </p:cNvPr>
          <p:cNvPicPr>
            <a:picLocks noChangeAspect="1"/>
          </p:cNvPicPr>
          <p:nvPr/>
        </p:nvPicPr>
        <p:blipFill>
          <a:blip r:embed="rId2"/>
          <a:stretch>
            <a:fillRect/>
          </a:stretch>
        </p:blipFill>
        <p:spPr>
          <a:xfrm>
            <a:off x="176319" y="2057400"/>
            <a:ext cx="8560901" cy="4302674"/>
          </a:xfrm>
          <a:prstGeom prst="rect">
            <a:avLst/>
          </a:prstGeom>
        </p:spPr>
      </p:pic>
      <p:sp>
        <p:nvSpPr>
          <p:cNvPr id="7" name="Slide Number Placeholder 6"/>
          <p:cNvSpPr>
            <a:spLocks noGrp="1"/>
          </p:cNvSpPr>
          <p:nvPr>
            <p:ph type="sldNum" sz="quarter" idx="12"/>
          </p:nvPr>
        </p:nvSpPr>
        <p:spPr/>
        <p:txBody>
          <a:bodyPr/>
          <a:lstStyle/>
          <a:p>
            <a:fld id="{3BD48555-08CD-42B1-A1E7-3562337112B9}" type="slidenum">
              <a:rPr lang="en-US" smtClean="0"/>
              <a:pPr/>
              <a:t>7</a:t>
            </a:fld>
            <a:endParaRPr lang="en-US"/>
          </a:p>
        </p:txBody>
      </p:sp>
      <p:sp>
        <p:nvSpPr>
          <p:cNvPr id="20" name="Rectangle 19"/>
          <p:cNvSpPr/>
          <p:nvPr/>
        </p:nvSpPr>
        <p:spPr>
          <a:xfrm flipV="1">
            <a:off x="205444" y="3352800"/>
            <a:ext cx="632755" cy="238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cxnSpLocks/>
          </p:cNvCxnSpPr>
          <p:nvPr/>
        </p:nvCxnSpPr>
        <p:spPr>
          <a:xfrm flipH="1">
            <a:off x="2057401" y="1709564"/>
            <a:ext cx="4876799" cy="10974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flipV="1">
            <a:off x="844857" y="2667000"/>
            <a:ext cx="1288743"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lded Corner 15"/>
          <p:cNvSpPr/>
          <p:nvPr/>
        </p:nvSpPr>
        <p:spPr>
          <a:xfrm>
            <a:off x="6761692" y="3667472"/>
            <a:ext cx="1905000" cy="2209800"/>
          </a:xfrm>
          <a:prstGeom prst="foldedCorner">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Tip: </a:t>
            </a:r>
            <a:r>
              <a:rPr lang="en-US" sz="1400" dirty="0">
                <a:solidFill>
                  <a:schemeClr val="tx1"/>
                </a:solidFill>
              </a:rPr>
              <a:t>Once you’ve searched for a name, it will appear in the drop-down list the next time you perform a search. This functionality works throughout Allscripts.</a:t>
            </a:r>
          </a:p>
        </p:txBody>
      </p:sp>
      <p:sp>
        <p:nvSpPr>
          <p:cNvPr id="17" name="Title 1"/>
          <p:cNvSpPr>
            <a:spLocks noGrp="1"/>
          </p:cNvSpPr>
          <p:nvPr>
            <p:ph type="title"/>
          </p:nvPr>
        </p:nvSpPr>
        <p:spPr>
          <a:xfrm>
            <a:off x="304800" y="381000"/>
            <a:ext cx="8686800" cy="838200"/>
          </a:xfrm>
        </p:spPr>
        <p:txBody>
          <a:bodyPr/>
          <a:lstStyle/>
          <a:p>
            <a:r>
              <a:rPr lang="en-US" dirty="0"/>
              <a:t>Schedule</a:t>
            </a:r>
          </a:p>
        </p:txBody>
      </p:sp>
      <p:sp>
        <p:nvSpPr>
          <p:cNvPr id="19" name="TextBox 18"/>
          <p:cNvSpPr txBox="1"/>
          <p:nvPr/>
        </p:nvSpPr>
        <p:spPr>
          <a:xfrm>
            <a:off x="304800" y="1137791"/>
            <a:ext cx="8303941" cy="830997"/>
          </a:xfrm>
          <a:prstGeom prst="rect">
            <a:avLst/>
          </a:prstGeom>
          <a:noFill/>
        </p:spPr>
        <p:txBody>
          <a:bodyPr wrap="square" rtlCol="0">
            <a:spAutoFit/>
          </a:bodyPr>
          <a:lstStyle/>
          <a:p>
            <a:r>
              <a:rPr lang="en-US" sz="1600" dirty="0"/>
              <a:t>When you first log in, you will see your Daily Schedule. To pull in a provider’s schedule, click the drop-down arrow in the Provider field.  If their name is not there, click on the          icon.  A Search Window will pop up. </a:t>
            </a:r>
            <a:endParaRPr lang="en-US" dirty="0"/>
          </a:p>
        </p:txBody>
      </p:sp>
      <p:pic>
        <p:nvPicPr>
          <p:cNvPr id="4" name="Picture 3"/>
          <p:cNvPicPr>
            <a:picLocks noChangeAspect="1"/>
          </p:cNvPicPr>
          <p:nvPr/>
        </p:nvPicPr>
        <p:blipFill>
          <a:blip r:embed="rId3"/>
          <a:stretch>
            <a:fillRect/>
          </a:stretch>
        </p:blipFill>
        <p:spPr>
          <a:xfrm>
            <a:off x="6934200" y="1428667"/>
            <a:ext cx="342900" cy="3306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2958E9-77D1-4FB5-A285-9215B319C4CC}"/>
              </a:ext>
            </a:extLst>
          </p:cNvPr>
          <p:cNvPicPr>
            <a:picLocks noChangeAspect="1"/>
          </p:cNvPicPr>
          <p:nvPr/>
        </p:nvPicPr>
        <p:blipFill>
          <a:blip r:embed="rId2"/>
          <a:stretch>
            <a:fillRect/>
          </a:stretch>
        </p:blipFill>
        <p:spPr>
          <a:xfrm>
            <a:off x="2572965" y="1905000"/>
            <a:ext cx="5370886" cy="4815840"/>
          </a:xfrm>
          <a:prstGeom prst="rect">
            <a:avLst/>
          </a:prstGeom>
        </p:spPr>
      </p:pic>
      <p:sp>
        <p:nvSpPr>
          <p:cNvPr id="2" name="Title 1"/>
          <p:cNvSpPr>
            <a:spLocks noGrp="1"/>
          </p:cNvSpPr>
          <p:nvPr>
            <p:ph type="title"/>
          </p:nvPr>
        </p:nvSpPr>
        <p:spPr>
          <a:xfrm>
            <a:off x="609600" y="1295400"/>
            <a:ext cx="8183880" cy="609600"/>
          </a:xfrm>
        </p:spPr>
        <p:txBody>
          <a:bodyPr>
            <a:normAutofit/>
          </a:bodyPr>
          <a:lstStyle/>
          <a:p>
            <a:r>
              <a:rPr lang="en-US" sz="1400" dirty="0">
                <a:solidFill>
                  <a:schemeClr val="tx1"/>
                </a:solidFill>
                <a:effectLst/>
              </a:rPr>
              <a:t>In the “Search” field, type the provider’s </a:t>
            </a:r>
            <a:r>
              <a:rPr lang="en-US" sz="1400" u="sng" dirty="0">
                <a:solidFill>
                  <a:schemeClr val="tx1"/>
                </a:solidFill>
                <a:effectLst/>
              </a:rPr>
              <a:t>last</a:t>
            </a:r>
            <a:r>
              <a:rPr lang="en-US" sz="1400" dirty="0">
                <a:solidFill>
                  <a:schemeClr val="tx1"/>
                </a:solidFill>
                <a:effectLst/>
              </a:rPr>
              <a:t> name and click </a:t>
            </a:r>
            <a:r>
              <a:rPr lang="en-US" sz="1400" b="1" dirty="0">
                <a:solidFill>
                  <a:schemeClr val="tx1"/>
                </a:solidFill>
                <a:effectLst/>
              </a:rPr>
              <a:t>Search</a:t>
            </a:r>
            <a:r>
              <a:rPr lang="en-US" sz="1400" dirty="0">
                <a:solidFill>
                  <a:schemeClr val="tx1"/>
                </a:solidFill>
                <a:effectLst/>
              </a:rPr>
              <a:t>. Highlight the desired provider and click </a:t>
            </a:r>
            <a:r>
              <a:rPr lang="en-US" sz="1400" b="1" dirty="0">
                <a:solidFill>
                  <a:schemeClr val="tx1"/>
                </a:solidFill>
                <a:effectLst/>
              </a:rPr>
              <a:t>OK</a:t>
            </a:r>
            <a:r>
              <a:rPr lang="en-US" sz="1400" dirty="0">
                <a:solidFill>
                  <a:schemeClr val="tx1"/>
                </a:solidFill>
                <a:effectLst/>
              </a:rPr>
              <a:t>.   </a:t>
            </a:r>
          </a:p>
        </p:txBody>
      </p:sp>
      <p:sp>
        <p:nvSpPr>
          <p:cNvPr id="4" name="Slide Number Placeholder 3"/>
          <p:cNvSpPr>
            <a:spLocks noGrp="1"/>
          </p:cNvSpPr>
          <p:nvPr>
            <p:ph type="sldNum" sz="quarter" idx="12"/>
          </p:nvPr>
        </p:nvSpPr>
        <p:spPr/>
        <p:txBody>
          <a:bodyPr/>
          <a:lstStyle/>
          <a:p>
            <a:fld id="{3BD48555-08CD-42B1-A1E7-3562337112B9}" type="slidenum">
              <a:rPr lang="en-US" smtClean="0"/>
              <a:pPr/>
              <a:t>8</a:t>
            </a:fld>
            <a:endParaRPr lang="en-US"/>
          </a:p>
        </p:txBody>
      </p:sp>
      <p:sp>
        <p:nvSpPr>
          <p:cNvPr id="7" name="Rectangle 6"/>
          <p:cNvSpPr/>
          <p:nvPr/>
        </p:nvSpPr>
        <p:spPr>
          <a:xfrm>
            <a:off x="2551511" y="2241730"/>
            <a:ext cx="3315889" cy="272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29400" y="6324600"/>
            <a:ext cx="609600" cy="2727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04800" y="381000"/>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Schedule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75527E8-E895-4580-B4BE-AB8832F88961}"/>
              </a:ext>
            </a:extLst>
          </p:cNvPr>
          <p:cNvPicPr>
            <a:picLocks noChangeAspect="1"/>
          </p:cNvPicPr>
          <p:nvPr/>
        </p:nvPicPr>
        <p:blipFill>
          <a:blip r:embed="rId2"/>
          <a:stretch>
            <a:fillRect/>
          </a:stretch>
        </p:blipFill>
        <p:spPr>
          <a:xfrm>
            <a:off x="457200" y="3669703"/>
            <a:ext cx="8229600" cy="1942301"/>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9</a:t>
            </a:fld>
            <a:endParaRPr lang="en-US" dirty="0"/>
          </a:p>
        </p:txBody>
      </p:sp>
      <p:sp>
        <p:nvSpPr>
          <p:cNvPr id="8" name="TextBox 7"/>
          <p:cNvSpPr txBox="1"/>
          <p:nvPr/>
        </p:nvSpPr>
        <p:spPr>
          <a:xfrm>
            <a:off x="0" y="1066800"/>
            <a:ext cx="9144000" cy="2585323"/>
          </a:xfrm>
          <a:prstGeom prst="rect">
            <a:avLst/>
          </a:prstGeom>
          <a:noFill/>
        </p:spPr>
        <p:txBody>
          <a:bodyPr wrap="square" rtlCol="0">
            <a:spAutoFit/>
          </a:bodyPr>
          <a:lstStyle/>
          <a:p>
            <a:r>
              <a:rPr lang="en-US" b="1" dirty="0"/>
              <a:t>       There are several ways to change the date of the schedule:</a:t>
            </a:r>
          </a:p>
          <a:p>
            <a:r>
              <a:rPr lang="en-US" dirty="0"/>
              <a:t>  </a:t>
            </a:r>
          </a:p>
          <a:p>
            <a:pPr marL="800100" lvl="1" indent="-342900">
              <a:buAutoNum type="arabicPeriod"/>
            </a:pPr>
            <a:r>
              <a:rPr lang="en-US" dirty="0"/>
              <a:t>Click on the day of the week </a:t>
            </a:r>
          </a:p>
          <a:p>
            <a:pPr marL="800100" lvl="1" indent="-342900"/>
            <a:endParaRPr lang="en-US" dirty="0"/>
          </a:p>
          <a:p>
            <a:pPr marL="800100" lvl="1" indent="-342900">
              <a:buFont typeface="+mj-lt"/>
              <a:buAutoNum type="arabicPeriod" startAt="2"/>
            </a:pPr>
            <a:r>
              <a:rPr lang="en-US" dirty="0"/>
              <a:t>Click on the calendar icon next to the Date field  </a:t>
            </a:r>
          </a:p>
          <a:p>
            <a:pPr marL="800100" lvl="1" indent="-342900">
              <a:buAutoNum type="arabicPeriod" startAt="2"/>
            </a:pPr>
            <a:endParaRPr lang="en-US" dirty="0"/>
          </a:p>
          <a:p>
            <a:pPr marL="800100" lvl="1" indent="-342900">
              <a:buAutoNum type="arabicPeriod" startAt="2"/>
            </a:pPr>
            <a:r>
              <a:rPr lang="en-US" dirty="0"/>
              <a:t>Click on the blue arrows             to navigate forward or backward a week  </a:t>
            </a:r>
          </a:p>
          <a:p>
            <a:pPr marL="800100" lvl="1" indent="-342900">
              <a:buAutoNum type="arabicPeriod" startAt="2"/>
            </a:pPr>
            <a:endParaRPr lang="en-US" dirty="0"/>
          </a:p>
          <a:p>
            <a:pPr marL="800100" lvl="1" indent="-342900">
              <a:buAutoNum type="arabicPeriod" startAt="2"/>
            </a:pPr>
            <a:r>
              <a:rPr lang="en-US" dirty="0"/>
              <a:t>To get back to today’s date, click on this icon</a:t>
            </a:r>
          </a:p>
        </p:txBody>
      </p:sp>
      <p:sp>
        <p:nvSpPr>
          <p:cNvPr id="15" name="Rectangle 14"/>
          <p:cNvSpPr/>
          <p:nvPr/>
        </p:nvSpPr>
        <p:spPr>
          <a:xfrm>
            <a:off x="369903" y="3756387"/>
            <a:ext cx="8549775" cy="90191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381000" y="228600"/>
            <a:ext cx="5562600" cy="838200"/>
          </a:xfrm>
        </p:spPr>
        <p:txBody>
          <a:bodyPr/>
          <a:lstStyle/>
          <a:p>
            <a:r>
              <a:rPr lang="en-US" dirty="0"/>
              <a:t>Schedule</a:t>
            </a:r>
          </a:p>
        </p:txBody>
      </p:sp>
      <p:pic>
        <p:nvPicPr>
          <p:cNvPr id="9" name="Picture 8">
            <a:extLst>
              <a:ext uri="{FF2B5EF4-FFF2-40B4-BE49-F238E27FC236}">
                <a16:creationId xmlns:a16="http://schemas.microsoft.com/office/drawing/2014/main" id="{B24C5E97-957B-4159-B93B-1111348C0873}"/>
              </a:ext>
            </a:extLst>
          </p:cNvPr>
          <p:cNvPicPr>
            <a:picLocks noChangeAspect="1"/>
          </p:cNvPicPr>
          <p:nvPr/>
        </p:nvPicPr>
        <p:blipFill>
          <a:blip r:embed="rId3"/>
          <a:stretch>
            <a:fillRect/>
          </a:stretch>
        </p:blipFill>
        <p:spPr>
          <a:xfrm>
            <a:off x="3908036" y="1622023"/>
            <a:ext cx="2638425" cy="333375"/>
          </a:xfrm>
          <a:prstGeom prst="rect">
            <a:avLst/>
          </a:prstGeom>
        </p:spPr>
      </p:pic>
      <p:pic>
        <p:nvPicPr>
          <p:cNvPr id="11" name="Picture 10">
            <a:extLst>
              <a:ext uri="{FF2B5EF4-FFF2-40B4-BE49-F238E27FC236}">
                <a16:creationId xmlns:a16="http://schemas.microsoft.com/office/drawing/2014/main" id="{CEAF677B-051C-49DE-A8C6-BCF8ECB6AC19}"/>
              </a:ext>
            </a:extLst>
          </p:cNvPr>
          <p:cNvPicPr>
            <a:picLocks noChangeAspect="1"/>
          </p:cNvPicPr>
          <p:nvPr/>
        </p:nvPicPr>
        <p:blipFill>
          <a:blip r:embed="rId4"/>
          <a:stretch>
            <a:fillRect/>
          </a:stretch>
        </p:blipFill>
        <p:spPr>
          <a:xfrm>
            <a:off x="5604226" y="2271165"/>
            <a:ext cx="1543050" cy="304800"/>
          </a:xfrm>
          <a:prstGeom prst="rect">
            <a:avLst/>
          </a:prstGeom>
        </p:spPr>
      </p:pic>
      <p:pic>
        <p:nvPicPr>
          <p:cNvPr id="14" name="Picture 13">
            <a:extLst>
              <a:ext uri="{FF2B5EF4-FFF2-40B4-BE49-F238E27FC236}">
                <a16:creationId xmlns:a16="http://schemas.microsoft.com/office/drawing/2014/main" id="{33366C93-C67F-4A4A-A951-D64E9A00A0D2}"/>
              </a:ext>
            </a:extLst>
          </p:cNvPr>
          <p:cNvPicPr>
            <a:picLocks noChangeAspect="1"/>
          </p:cNvPicPr>
          <p:nvPr/>
        </p:nvPicPr>
        <p:blipFill>
          <a:blip r:embed="rId5"/>
          <a:stretch>
            <a:fillRect/>
          </a:stretch>
        </p:blipFill>
        <p:spPr>
          <a:xfrm>
            <a:off x="3407372" y="2819400"/>
            <a:ext cx="476250" cy="238125"/>
          </a:xfrm>
          <a:prstGeom prst="rect">
            <a:avLst/>
          </a:prstGeom>
        </p:spPr>
      </p:pic>
      <p:pic>
        <p:nvPicPr>
          <p:cNvPr id="18" name="Picture 17">
            <a:extLst>
              <a:ext uri="{FF2B5EF4-FFF2-40B4-BE49-F238E27FC236}">
                <a16:creationId xmlns:a16="http://schemas.microsoft.com/office/drawing/2014/main" id="{E8982FC8-2B00-45E5-8B63-539677AA8602}"/>
              </a:ext>
            </a:extLst>
          </p:cNvPr>
          <p:cNvPicPr>
            <a:picLocks noChangeAspect="1"/>
          </p:cNvPicPr>
          <p:nvPr/>
        </p:nvPicPr>
        <p:blipFill>
          <a:blip r:embed="rId6"/>
          <a:stretch>
            <a:fillRect/>
          </a:stretch>
        </p:blipFill>
        <p:spPr>
          <a:xfrm>
            <a:off x="5334000" y="3355378"/>
            <a:ext cx="666750" cy="31432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29218</TotalTime>
  <Words>3045</Words>
  <Application>Microsoft Office PowerPoint</Application>
  <PresentationFormat>On-screen Show (4:3)</PresentationFormat>
  <Paragraphs>245</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Berlin Sans FB Demi</vt:lpstr>
      <vt:lpstr>Calibri</vt:lpstr>
      <vt:lpstr>Franklin Gothic Book</vt:lpstr>
      <vt:lpstr>Franklin Gothic Medium</vt:lpstr>
      <vt:lpstr>Rockwell</vt:lpstr>
      <vt:lpstr>Wingdings</vt:lpstr>
      <vt:lpstr>Wingdings 2</vt:lpstr>
      <vt:lpstr>Trek</vt:lpstr>
      <vt:lpstr>Quillen ETSU Physicians</vt:lpstr>
      <vt:lpstr>Module instructions</vt:lpstr>
      <vt:lpstr>PowerPoint Presentation</vt:lpstr>
      <vt:lpstr>ACTION bar</vt:lpstr>
      <vt:lpstr>SITE MAP</vt:lpstr>
      <vt:lpstr>Hiding and showing pages</vt:lpstr>
      <vt:lpstr>Schedule</vt:lpstr>
      <vt:lpstr>In the “Search” field, type the provider’s last name and click Search. Highlight the desired provider and click OK.   </vt:lpstr>
      <vt:lpstr>Schedule</vt:lpstr>
      <vt:lpstr>Schedule icons</vt:lpstr>
      <vt:lpstr>Patient Banner</vt:lpstr>
      <vt:lpstr>Patient Banner - searching</vt:lpstr>
      <vt:lpstr>Patient Banner – fyi icon</vt:lpstr>
      <vt:lpstr>Patient Banner – information icon</vt:lpstr>
      <vt:lpstr>information icon – chart alerts</vt:lpstr>
      <vt:lpstr>information icon – patient care team</vt:lpstr>
      <vt:lpstr>CHART</vt:lpstr>
      <vt:lpstr>Chart</vt:lpstr>
      <vt:lpstr>Problem tab</vt:lpstr>
      <vt:lpstr>Problem tab</vt:lpstr>
      <vt:lpstr>Problem tab</vt:lpstr>
      <vt:lpstr>Problem dropdown</vt:lpstr>
      <vt:lpstr>PROBLEM RECONCILATION </vt:lpstr>
      <vt:lpstr>Chart view filtering</vt:lpstr>
      <vt:lpstr>notes tab</vt:lpstr>
      <vt:lpstr>     </vt:lpstr>
      <vt:lpstr>PowerPoint Presentation</vt:lpstr>
      <vt:lpstr>PowerPoint Presentation</vt:lpstr>
      <vt:lpstr>PowerPoint Presentation</vt:lpstr>
      <vt:lpstr>Chart tab- sort by encounter</vt:lpstr>
      <vt:lpstr>PowerPoint Presentation</vt:lpstr>
      <vt:lpstr>PowerPoint Presentation</vt:lpstr>
      <vt:lpstr>PowerPoint Presentation</vt:lpstr>
      <vt:lpstr>PowerPoint Presentation</vt:lpstr>
      <vt:lpstr>Med actions</vt:lpstr>
      <vt:lpstr>Med actions screenshot</vt:lpstr>
      <vt:lpstr>PowerPoint Presentation</vt:lpstr>
      <vt:lpstr>PowerPoint Presentation</vt:lpstr>
      <vt:lpstr>PowerPoint Presentation</vt:lpstr>
      <vt:lpstr>PowerPoint Presentation</vt:lpstr>
      <vt:lpstr>PowerPoint Presentation</vt:lpstr>
      <vt:lpstr>PowerPoint Presentation</vt:lpstr>
      <vt:lpstr>Please proceed to the next module – Documenting 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Quillen ETSU Physicians</dc:title>
  <dc:creator>jonestl</dc:creator>
  <cp:lastModifiedBy>Livingston, Amanda N.</cp:lastModifiedBy>
  <cp:revision>560</cp:revision>
  <dcterms:created xsi:type="dcterms:W3CDTF">2013-02-21T13:46:21Z</dcterms:created>
  <dcterms:modified xsi:type="dcterms:W3CDTF">2021-05-21T17:27:54Z</dcterms:modified>
</cp:coreProperties>
</file>