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0"/>
  </p:notesMasterIdLst>
  <p:sldIdLst>
    <p:sldId id="328" r:id="rId2"/>
    <p:sldId id="329" r:id="rId3"/>
    <p:sldId id="296" r:id="rId4"/>
    <p:sldId id="306" r:id="rId5"/>
    <p:sldId id="307" r:id="rId6"/>
    <p:sldId id="309" r:id="rId7"/>
    <p:sldId id="310" r:id="rId8"/>
    <p:sldId id="313" r:id="rId9"/>
    <p:sldId id="331" r:id="rId10"/>
    <p:sldId id="332" r:id="rId11"/>
    <p:sldId id="333" r:id="rId12"/>
    <p:sldId id="311" r:id="rId13"/>
    <p:sldId id="314" r:id="rId14"/>
    <p:sldId id="315" r:id="rId15"/>
    <p:sldId id="312" r:id="rId16"/>
    <p:sldId id="316" r:id="rId17"/>
    <p:sldId id="317" r:id="rId18"/>
    <p:sldId id="318" r:id="rId19"/>
    <p:sldId id="319" r:id="rId20"/>
    <p:sldId id="321" r:id="rId21"/>
    <p:sldId id="322" r:id="rId22"/>
    <p:sldId id="323" r:id="rId23"/>
    <p:sldId id="327" r:id="rId24"/>
    <p:sldId id="324" r:id="rId25"/>
    <p:sldId id="325" r:id="rId26"/>
    <p:sldId id="326" r:id="rId27"/>
    <p:sldId id="320" r:id="rId28"/>
    <p:sldId id="33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3D3"/>
    <a:srgbClr val="FFCC00"/>
    <a:srgbClr val="FB9711"/>
    <a:srgbClr val="F2AD48"/>
    <a:srgbClr val="B7551F"/>
    <a:srgbClr val="E0F947"/>
    <a:srgbClr val="3D62D7"/>
    <a:srgbClr val="00FFFF"/>
    <a:srgbClr val="3BE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0193" autoAdjust="0"/>
  </p:normalViewPr>
  <p:slideViewPr>
    <p:cSldViewPr>
      <p:cViewPr varScale="1">
        <p:scale>
          <a:sx n="103" d="100"/>
          <a:sy n="103" d="100"/>
        </p:scale>
        <p:origin x="189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B7901-4432-4BE5-AF31-6772D613A255}" type="datetimeFigureOut">
              <a:rPr lang="en-US" smtClean="0"/>
              <a:pPr/>
              <a:t>05/28/2021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1F737-C897-4A88-B583-70FB476EC73B}" type="slidenum">
              <a:rPr lang="en-US" smtClean="0"/>
              <a:pPr/>
              <a:t>‹#›</a:t>
            </a:fld>
            <a:endParaRPr lang="en-US"/>
          </a:p>
        </p:txBody>
      </p:sp>
    </p:spTree>
    <p:extLst>
      <p:ext uri="{BB962C8B-B14F-4D97-AF65-F5344CB8AC3E}">
        <p14:creationId xmlns:p14="http://schemas.microsoft.com/office/powerpoint/2010/main" val="35847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26B12F5B-CF10-4D90-BC7A-65968629D53A}" type="datetime1">
              <a:rPr lang="en-US" smtClean="0"/>
              <a:pPr/>
              <a:t>05/28/2021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BD48555-08CD-42B1-A1E7-3562337112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98919C-4231-4961-9DA4-67418B3B5942}" type="datetime1">
              <a:rPr lang="en-US" smtClean="0"/>
              <a:pPr/>
              <a:t>05/28/2021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BC8534-02B3-4182-B033-D941C2B8D3B6}" type="datetime1">
              <a:rPr lang="en-US" smtClean="0"/>
              <a:pPr/>
              <a:t>05/28/2021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B8B1CB7A-C0F7-4BE8-A0FD-F9416A9E49E7}" type="datetime1">
              <a:rPr lang="en-US" smtClean="0"/>
              <a:pPr/>
              <a:t>05/28/2021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BD48555-08CD-42B1-A1E7-3562337112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4B737F34-5A16-4FBA-95EA-F5CA7A5D5D68}" type="datetime1">
              <a:rPr lang="en-US" smtClean="0"/>
              <a:pPr/>
              <a:t>05/28/2021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BD48555-08CD-42B1-A1E7-3562337112B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0A377DB-0DDF-4358-A9E3-D3E2C96CBC42}" type="datetime1">
              <a:rPr lang="en-US" smtClean="0"/>
              <a:pPr/>
              <a:t>05/28/2021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ED4430D5-BC3E-4BAD-9062-C4EC023CBC84}" type="datetime1">
              <a:rPr lang="en-US" smtClean="0"/>
              <a:pPr/>
              <a:t>05/28/2021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BD48555-08CD-42B1-A1E7-3562337112B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FD465D7-9820-4B41-A822-07E98E218A08}" type="datetime1">
              <a:rPr lang="en-US" smtClean="0"/>
              <a:pPr/>
              <a:t>05/28/2021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4D9B48-A2AA-4F77-8156-1215B7D8061B}" type="datetime1">
              <a:rPr lang="en-US" smtClean="0"/>
              <a:pPr/>
              <a:t>05/28/2021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F69E7D1F-DC20-4767-94D9-772BF6C702FB}" type="datetime1">
              <a:rPr lang="en-US" smtClean="0"/>
              <a:pPr/>
              <a:t>05/28/2021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4D09D555-C406-4351-A033-C8151713A0A7}" type="datetime1">
              <a:rPr lang="en-US" smtClean="0"/>
              <a:pPr/>
              <a:t>05/28/2021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BD48555-08CD-42B1-A1E7-3562337112B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21CA4F7-F9D0-48C7-AE12-5F2C271753BD}" type="datetime1">
              <a:rPr lang="en-US" smtClean="0"/>
              <a:pPr/>
              <a:t>05/28/2021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BD48555-08CD-42B1-A1E7-3562337112B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quillenphysiciansehr.com/how-tos.html"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2121" y="1286077"/>
            <a:ext cx="4379976" cy="1447800"/>
          </a:xfrm>
        </p:spPr>
        <p:txBody>
          <a:bodyPr/>
          <a:lstStyle/>
          <a:p>
            <a:pPr algn="ctr"/>
            <a:r>
              <a:rPr lang="en-US" dirty="0">
                <a:solidFill>
                  <a:schemeClr val="accent6">
                    <a:lumMod val="50000"/>
                  </a:schemeClr>
                </a:solidFill>
                <a:latin typeface="Rockwell" panose="02060603020205020403" pitchFamily="18" charset="0"/>
                <a:cs typeface="David" panose="020E0502060401010101" pitchFamily="34" charset="-79"/>
              </a:rPr>
              <a:t>Quillen ETSU Physicians</a:t>
            </a:r>
          </a:p>
        </p:txBody>
      </p:sp>
      <p:sp>
        <p:nvSpPr>
          <p:cNvPr id="5" name="TextBox 4"/>
          <p:cNvSpPr txBox="1"/>
          <p:nvPr/>
        </p:nvSpPr>
        <p:spPr>
          <a:xfrm>
            <a:off x="685800" y="5334000"/>
            <a:ext cx="3657600" cy="584775"/>
          </a:xfrm>
          <a:prstGeom prst="rect">
            <a:avLst/>
          </a:prstGeom>
          <a:noFill/>
        </p:spPr>
        <p:txBody>
          <a:bodyPr wrap="square" rtlCol="0">
            <a:spAutoFit/>
          </a:bodyPr>
          <a:lstStyle/>
          <a:p>
            <a:r>
              <a:rPr lang="en-US" sz="1600" dirty="0"/>
              <a:t>Quillen </a:t>
            </a:r>
            <a:r>
              <a:rPr lang="en-US" sz="1600" b="1" dirty="0"/>
              <a:t>EHR</a:t>
            </a:r>
            <a:r>
              <a:rPr lang="en-US" sz="1600" dirty="0"/>
              <a:t> Team</a:t>
            </a:r>
          </a:p>
          <a:p>
            <a:r>
              <a:rPr lang="en-US" sz="1600" dirty="0"/>
              <a:t>Phone: </a:t>
            </a:r>
            <a:r>
              <a:rPr lang="en-US" sz="1600" dirty="0">
                <a:solidFill>
                  <a:srgbClr val="FF0000"/>
                </a:solidFill>
              </a:rPr>
              <a:t>(423) 282-6122, </a:t>
            </a:r>
            <a:r>
              <a:rPr lang="en-US" sz="1600">
                <a:solidFill>
                  <a:srgbClr val="FF0000"/>
                </a:solidFill>
              </a:rPr>
              <a:t>Option 1</a:t>
            </a:r>
            <a:endParaRPr lang="en-US" sz="1600" dirty="0">
              <a:solidFill>
                <a:srgbClr val="FF0000"/>
              </a:solidFill>
            </a:endParaRPr>
          </a:p>
        </p:txBody>
      </p:sp>
      <p:sp>
        <p:nvSpPr>
          <p:cNvPr id="4" name="Rectangle 3"/>
          <p:cNvSpPr/>
          <p:nvPr/>
        </p:nvSpPr>
        <p:spPr>
          <a:xfrm>
            <a:off x="683525" y="4495800"/>
            <a:ext cx="3200400" cy="707886"/>
          </a:xfrm>
          <a:prstGeom prst="rect">
            <a:avLst/>
          </a:prstGeom>
          <a:noFill/>
        </p:spPr>
        <p:txBody>
          <a:bodyPr wrap="square" lIns="91440" tIns="45720" rIns="91440" bIns="45720">
            <a:spAutoFit/>
          </a:bodyPr>
          <a:lstStyle/>
          <a:p>
            <a:r>
              <a:rPr lang="en-US" sz="2000" b="1" dirty="0">
                <a:ln w="0"/>
                <a:effectLst>
                  <a:outerShdw blurRad="38100" dist="19050" dir="2700000" algn="tl" rotWithShape="0">
                    <a:schemeClr val="dk1">
                      <a:alpha val="40000"/>
                    </a:schemeClr>
                  </a:outerShdw>
                </a:effectLst>
              </a:rPr>
              <a:t>Provider Training Module</a:t>
            </a:r>
          </a:p>
          <a:p>
            <a:r>
              <a:rPr lang="en-US" sz="2000" dirty="0" err="1">
                <a:ln w="0"/>
                <a:effectLst>
                  <a:outerShdw blurRad="38100" dist="19050" dir="2700000" algn="tl" rotWithShape="0">
                    <a:schemeClr val="dk1">
                      <a:alpha val="40000"/>
                    </a:schemeClr>
                  </a:outerShdw>
                </a:effectLst>
              </a:rPr>
              <a:t>Allscripts</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Touchworks</a:t>
            </a:r>
            <a:r>
              <a:rPr lang="en-US" sz="2000" dirty="0">
                <a:ln w="0"/>
                <a:effectLst>
                  <a:outerShdw blurRad="38100" dist="19050" dir="2700000" algn="tl" rotWithShape="0">
                    <a:schemeClr val="dk1">
                      <a:alpha val="40000"/>
                    </a:schemeClr>
                  </a:outerShdw>
                </a:effectLst>
              </a:rPr>
              <a:t> EHR</a:t>
            </a:r>
          </a:p>
        </p:txBody>
      </p:sp>
      <p:sp>
        <p:nvSpPr>
          <p:cNvPr id="9" name="TextBox 8"/>
          <p:cNvSpPr txBox="1"/>
          <p:nvPr/>
        </p:nvSpPr>
        <p:spPr>
          <a:xfrm>
            <a:off x="7427976" y="5564832"/>
            <a:ext cx="1371600" cy="369332"/>
          </a:xfrm>
          <a:prstGeom prst="rect">
            <a:avLst/>
          </a:prstGeom>
          <a:noFill/>
        </p:spPr>
        <p:txBody>
          <a:bodyPr wrap="square" rtlCol="0">
            <a:spAutoFit/>
          </a:bodyPr>
          <a:lstStyle/>
          <a:p>
            <a:r>
              <a:rPr lang="en-US" dirty="0"/>
              <a:t>May 2021</a:t>
            </a:r>
          </a:p>
        </p:txBody>
      </p:sp>
      <p:pic>
        <p:nvPicPr>
          <p:cNvPr id="7" name="Picture 6"/>
          <p:cNvPicPr/>
          <p:nvPr/>
        </p:nvPicPr>
        <p:blipFill>
          <a:blip r:embed="rId2" cstate="print"/>
          <a:srcRect l="1995" t="13846" r="84446" b="74872"/>
          <a:stretch>
            <a:fillRect/>
          </a:stretch>
        </p:blipFill>
        <p:spPr bwMode="auto">
          <a:xfrm>
            <a:off x="2819400" y="152400"/>
            <a:ext cx="3505200" cy="809625"/>
          </a:xfrm>
          <a:prstGeom prst="rect">
            <a:avLst/>
          </a:prstGeom>
          <a:noFill/>
          <a:ln w="9525">
            <a:noFill/>
            <a:miter lim="800000"/>
            <a:headEnd/>
            <a:tailEnd/>
          </a:ln>
        </p:spPr>
      </p:pic>
      <p:sp>
        <p:nvSpPr>
          <p:cNvPr id="10" name="TextBox 9"/>
          <p:cNvSpPr txBox="1"/>
          <p:nvPr/>
        </p:nvSpPr>
        <p:spPr>
          <a:xfrm>
            <a:off x="2283725" y="3012659"/>
            <a:ext cx="5181600" cy="523220"/>
          </a:xfrm>
          <a:prstGeom prst="rect">
            <a:avLst/>
          </a:prstGeom>
          <a:solidFill>
            <a:srgbClr val="F2AD48"/>
          </a:solidFill>
          <a:effectLst/>
          <a:scene3d>
            <a:camera prst="orthographicFront"/>
            <a:lightRig rig="threePt" dir="t"/>
          </a:scene3d>
          <a:sp3d>
            <a:bevelT/>
          </a:sp3d>
        </p:spPr>
        <p:txBody>
          <a:bodyPr wrap="square" rtlCol="0">
            <a:spAutoFit/>
          </a:bodyPr>
          <a:lstStyle/>
          <a:p>
            <a:r>
              <a:rPr lang="en-US" sz="2800" b="1" dirty="0">
                <a:solidFill>
                  <a:schemeClr val="accent2">
                    <a:lumMod val="50000"/>
                  </a:schemeClr>
                </a:solidFill>
              </a:rPr>
              <a:t>Module 2</a:t>
            </a:r>
            <a:r>
              <a:rPr lang="en-US" sz="2800" dirty="0">
                <a:solidFill>
                  <a:schemeClr val="accent2">
                    <a:lumMod val="50000"/>
                  </a:schemeClr>
                </a:solidFill>
              </a:rPr>
              <a:t>:</a:t>
            </a:r>
            <a:r>
              <a:rPr lang="en-US" sz="2800" dirty="0"/>
              <a:t>  </a:t>
            </a:r>
            <a:r>
              <a:rPr lang="en-US" sz="2800" b="1" dirty="0">
                <a:solidFill>
                  <a:schemeClr val="bg2">
                    <a:lumMod val="10000"/>
                  </a:schemeClr>
                </a:solidFill>
              </a:rPr>
              <a:t>Documenting History</a:t>
            </a:r>
          </a:p>
        </p:txBody>
      </p:sp>
    </p:spTree>
    <p:extLst>
      <p:ext uri="{BB962C8B-B14F-4D97-AF65-F5344CB8AC3E}">
        <p14:creationId xmlns:p14="http://schemas.microsoft.com/office/powerpoint/2010/main" val="1989789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icd-10 selection 	</a:t>
            </a:r>
            <a:endParaRPr lang="en-US" dirty="0"/>
          </a:p>
        </p:txBody>
      </p:sp>
      <p:sp>
        <p:nvSpPr>
          <p:cNvPr id="4" name="Slide Number Placeholder 3"/>
          <p:cNvSpPr>
            <a:spLocks noGrp="1"/>
          </p:cNvSpPr>
          <p:nvPr>
            <p:ph type="sldNum" sz="quarter" idx="12"/>
          </p:nvPr>
        </p:nvSpPr>
        <p:spPr/>
        <p:txBody>
          <a:bodyPr/>
          <a:lstStyle/>
          <a:p>
            <a:fld id="{3BD48555-08CD-42B1-A1E7-3562337112B9}" type="slidenum">
              <a:rPr lang="en-US" smtClean="0"/>
              <a:pPr/>
              <a:t>10</a:t>
            </a:fld>
            <a:endParaRPr lang="en-US"/>
          </a:p>
        </p:txBody>
      </p:sp>
      <p:sp>
        <p:nvSpPr>
          <p:cNvPr id="5" name="TextBox 4"/>
          <p:cNvSpPr txBox="1"/>
          <p:nvPr/>
        </p:nvSpPr>
        <p:spPr>
          <a:xfrm>
            <a:off x="381000" y="1219200"/>
            <a:ext cx="990600"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t>Work top to bottom on the left tool bar until out of choices. Required fields must be filled out. Be sure to add the green check box for added/assessed problem.  </a:t>
            </a:r>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H2Ak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TULyy04xLePseYkRjDHJyo5IBA5ZRk46ipi1q94La1u4bo+SJS0f8POMHk+v6Vb1fw9YapLbTXlqJJrRi9u5Lfu3yDnAIB5VTg5HApdF0i4sY5VuLgXTO+4MIQm0YA24yT2J69Sa6qlDFTxMaiqWhF/DZ+8vW+lmcnPho0OVQbm1q9LJ36fL8Tm7bX7F/wC0JbrbY2llOYHuLiZFBcMVI253LyONwGQQRxUtnrelXE5ha7hglN09tEskqgzMuMlOeRyKfrnw9sdau57vULu6lmd0aItFCViCFiF2lMSD5iP3gYgdCKjPw10Y30F4fMZ4mfKtBCysrFSVAKfu8FeCm0jPXpjvTn1RyOMAtPEGhXmsQaTaalb3F3PHJJGsThgQhAbkd+f0NQPryi2kvl0y7bT1lWGO6DJiVzKIuF3bsbj1I5wfatvSfCp0+50+f+0r64NhbvaxLKsWDC2zCHag+7sXB6+pNR/8IdF5MtoNQvxp7zrPHafu9kTiVZflbbuxuXoSQATjHGHdhyxM1df0Ypt/tKw+1eQ0/wBm+1x7toXcTnOMYGc9Mc1PNq+jQi48/VLKM2wU3G6Zf3W7pu9M00fDnSRpzWPnX2xsZbcm7i3eD+7/AHZCfr7cU7UPANteaVdaS2pahHYXExn+zhYmVXbO/wC8h3BiScNkA4IxgUXl2G4wIJdbtlsbq6it55zDefYo44ypaeU7doU5xg7hySO5p9jrFlNHP9sZdOuLdnW4guJVDR7duTkHBXDodwOPmFaMPg6yh0iXTopbpA1yt1HMGXzIpV27WXjHG0cEEHJzWQvw/muraVdV1a4a6kkmE11bKitdRSFDh1ZSEIEaD5MYC9eTRd3EoxHaj4g0u0kES3EVxIJnhlCTIBCyxvId5JG0Yjbk1BpfinR79LqYXEMFrbSTRtPLcxgN5ThGIGc43NjJ9vUVO3wz0qSS9klu9Qd7x3aRiYw3zJKmMhMtgTNgtk8LzgYqxqfw70rULUwTyXZG6V1J2MA0lws5O1lIOHUYBBGM5z1pXkPlhoT2N5p9/NJDZX1tcyRKryLFKGKqwypOOmQQRVz7O3p+tP8ADnhu20OG4jtQzCd0d/kRFBWNYxtVAABhBwB1JrV+zn/nnV3I5UY/2dvT9aPs7en61sfZz/zzo+zn/nnTuFjH+zt6frR9nb0/Wtj7Of8AnnR9nP8AzzouFjH+zt6frR9nb0/Wtj7Of+edH2c/886LhYx/s7en60fZ29P1rY+zn/nnR9nP/POi4WMf7O3p+tH2dvT9a2Ps5/550fZz/wA86LhYx/s7en60fZ29P1rY+zn/AJ50fZz/AM86LhYx/s7en60fZ29P1rY+zn/nnR9nP/POi4WMf7O3p+tH2dvT9a2Ps5/550fZz/zzouFjH+zt6frR9nb0/Wtj7Of+edH2c/8APOi4WMf7O3p+tH2dvT9a2Ps5/wCedH2c/wDPOi4WMf7O3p+tH2dvT9a2Ps5/550fZz/zzouFjH+zt6frR9nb0/Wtj7Of+edH2c/886LhYx/s7en60fZ29P1rY+zn/nnR9nP/ADzouFjH+zt6frR9nb0/Wtj7Of8AnnR9nP8AzzouFjH+zt6frR9nb0/Wtj7Of+edH2c/886LhYx/s7en60fZ29P1rY+zn/nnR9nP/POi4WMf7O3p+tH2dvT9a2Ps5/550fZz/wA86LhYx/s7en60fZ29P1rY+zn/AJ50fZz/AM86LhYx/s7en60fZ29P1rY+zn/nnR9nP/POi4WMf7O3p+tH2dvT9a2Ps5/550fZz/zzouFjH+zt6frR9nb0/Wtj7Of+edH2c/8APOi4WMf7O3p+tH2dvT9a2Ps5/wCedH2c/wDPOi4WMf7O3p+tH2dvT9a2Ps5/550fZz/zzouFjH+zt6frR9nb0/Wtj7Of+edH2c/886LhYx/s7en60+1sYpYBJJcTKxLZCsoAwxHce1av2c/886riyXYVktpictyu3BBJPdh60mFvIoiDTC20apls4x58ec/lSX1nHb2zSwzyu4I+VypByfYCnHRSbEWTSXhtxGI9v2a2DbQMY3YznHfOauTWQkQrHbyqxI5fbgc+xNRByfxIuUYrYpNp9nFpKXs19fu/kpIyRyRDLMBwAU45Pc1EtrafaGhe6uSY5lgm8rUbWVoXLFQGVVJHzAj6ipJNLjmsRby2GoK/lqrPGYjhgByMv6juKjGj7pnkkgv28yUTTBLSzjMrglgWZCCeST161nJTurMuKhZ3RV8YQ/2RpguLG9ndnypMxRtnKjcMKOeT1yKy7r7HCVC+JNSYtIIwTc2iqMnGWYw4A9z0rX8SaLNf6RPbWNhOkhRjiZkG88YUYY88HrgVxieCL2O6S4i0DUA8cgkUOto65ByMqZsEexrz8d9Z54eyvbqe3lEMC6NT6xZS6Xsb91byWV5HaalqetWMzoziOae03hQcZKiI4BOdp/iwSOKm0hi2rzWkWoTX0AtY5g0xjLKxd1IyiqMYUdqxNX8M6/rEsUurafq17LEGCySLab8E5wWE2SAc4B4GcCtv4f8Ahu60m8vJZdPmtYXgjjUTNHuZg7sThHYYww6n8KjDPFfWVzJ8nmbYyGBWBbi4+0v0t3/yPLfik2zxzfr6LCP/ACClFVvjDII/iPqqbsYMQxn/AKYpRXozp+8z5BV7I+nU+4KcAT0BNNT7grifjromk6x8LfEEmqWUdy9hp1zdWjMzAwzLE21xgjkV5tV2bZ9BSXMkjuCCOvFFeKXOqH4V+CPC19oOnKukapppjntYot5fU5IFaCQsckb2BUjOORxWd4q8feM/D/iPVdMuPGemLf6Pb6W0WlSWEXmatNMq+ciEYYckkbckcdBVONpcvy/r+uqGldX+f9f13PfKK8T8H/EXxpqvxtudAvG02LSxqF1ZnTmliFzDHEpKzbB+95wCWb5CG+Xmum8Y2V1F8bfA+oSaveywTveRR2JKrBCFtslgAMsxPck4GAAKjon3Hbddj0aivFP2iPFOqWdxq3h7/hJLHw9pp8MzXafaIFdtTmLMht0ZiCpCgH5Pm+YHpXMXXjjUvDg1a303ULfS7y5bSYIbloITu/4lgkId5mWNckAbm3HHABOKOjf9btfoPl1t/XT/ADPpKivl6Xx/rkt9Y+L5fF2maBq0vgZLorPbI6X8yXM2IEVjgFyBnb83Py4rp4viZ4+vPizaaGBpumWjzWls2nzPEJ3E0Cu8yI371irMcEfJ8uG5quXW3X/gtfoS7b/1sn+p71RXylZ/Ejxx4d8N6bpumeKdOu5PNv7i5utQa3jIljuNotWMh5JB37R+8IcbeBXoSfEbxND8aLHRNQ1XT49Mu5re2XTbaKKSVHkgDkuCwmXDE4kAaPGAeckKHvWt1Bq17ntdFePfF3xd400bxNrw0DWbS0stF0qxvvs01ikv2h5blomUscFVI5OOeBjHNc34x+I3xC0AXmh/2zp0lxb69JZNrM0NvaIkYtY51Q+YfKUkuVBbkhcDnml0v/W9inD+vlc+hcH0or5n1rWNT1jxTpuqal5cV5dp4ZlnW3Y+Vua6lyV9j1/GsrTfFPiPRtPj1vT/ABJFYSJ4Xu57LThaxmOR1vXVgit1IA3kgE4U9qOuvn+Acnby/E+raK8L8T/FHWbpPFMnhXxRoZtLKbSorW7Z4fKTzkczBZW/d7iVGDIdo5HBr0f4ReIp/FXw+07Wbq4NzcP5kcs32dYfMZHKltqsy846qxU9RxxVOO5Gmh1tFFFSAUUUUAFFFFABRRRQAUUUUAFFFFABRRRQAUUUUAFFFFABRRRQAUUUUAFFFFABRRRQAUUUUAFFFFABRRRQAUUUUAFFFFABRRRQAUUUUAFFFFABRRRQAUUUUAFFFFABRRRQAUUUUAFMl+5T6ZL9ytKPxozq/Az43/aH/wCSxa9/vQf+iI6KP2h/+Sxa9/vQf+iI6K9eW7PmD7JT7gokRJI2jkjSSNwVZHXIYHqCD1FCfdFW9E0e61WCa4Goi3VZ3jVBAG4HvmvHn8TPqYfCjm9f8L6Vrl/pF1qH2lk0mYT21rHOUt2kH3GeMcOVxlc9Kfa+GtHt/E2oeIltRJqN/wCT5rygOEMSlUKAj5Tg8kda7D/hFbr/AKDP/kqP8aP+EVuv+gz/AOSo/wAaku7MJbe2W7e7W1t1uXXa8wjAkYehbqR7U90jeRJHijZ487GZQSmeuD2/Ctr/AIRW6/6DP/kqP8aP+EVuv+gz/wCSo/xoC7MG6tbS72fa7O2uNmdnmxK+3IwcZHGRTXsbBwQ+n2bAsrHMCnlRhT06gdPTtXQf8Irdf9Bn/wAlR/jR/wAIrdf9Bn/yVH+NAXZzrabpjbN2mWDbMbM2yHbgkjHHHJJ+pNStb2zXa3jWsBuVXasxjBkC+gbqB7Vu/wDCK3X/AEGf/JUf40f8Irdf9Bn/AMlR/jQF2c62naa33tNsT+987m3T/Wf3+n3vfrUrW1q14L1rS3N0F2icxL5gX03Yzj2zW7/wit1/0Gf/ACVH+NZ+taVc6SLWRtQFwss/lspgC8FHOQQfVaAuylLbWszO01rbyGRQrl4lYsoOQDnqAeQKbPZWM8ckc9jaSpKweRZIVYOw6MwI5PHU1NDDNd6laWUM4g85n3OU3YAQnpn2rZ/4RW6/6DP/AJKj/GgLswZLWzkk8ySztnf5fmaJSfl5XnHbt6dqb9g0/wDd/wDEvs/3YZY/3C/IG+8BxwD3x1roP+EVuv8AoM/+So/xo/4RW6/6DP8A5Kj/ABoC7OdTTtNS3e3TTbFYJFCvEtugRwOgIxggVYijjhiSKGNIo0G1ERQqqPQAcAVtf8Irdf8AQZ/8lR/jR/wit1/0Gf8AyVH+NAjHorY/4RW6/wCgz/5Kj/Gj/hFbr/oM/wDkqP8AGgDHorY/4RW6/wCgz/5Kj/Gj/hFbr/oM/wDkqP8AGgDHorY/4RW6/wCgz/5Kj/Gj/hFbr/oM/wDkqP8AGgDHorY/4RW6/wCgz/5Kj/Gj/hFbr/oM/wDkqP8AGgDHorY/4RW6/wCgz/5Kj/Gj/hFbr/oM/wDkqP8AGgDHorY/4RW6/wCgz/5Kj/GkPhW6AJ/tnp/06j/GgDIoqO38wGWOVw7RzyxFgu3cFkZQcduBV/RNDu9S0uG+OqLF5u47BbA7fmI659qLAVKK2P8AhFbr/oM/+So/xo/4RW6/6DP/AJKj/GgDHorY/wCEVuv+gz/5Kj/Gj/hFbr/oM/8AkqP8aAMeitj/AIRW6/6DP/kqP8aP+EVuv+gz/wCSo/xoAx6K2P8AhFbr/oM/+So/xo/4RW6/6DP/AJKj/GgDHorY/wCEVuv+gz/5Kj/Gj/hFbr/oM/8AkqP8aAMeitj/AIRW6/6DP/kqP8aP+EVuv+gz/wCSo/xoAx6K2P8AhFbr/oM/+So/xo/4RW6/6DP/AJKj/GgDHorXbwrdAZ/tn/yVH+NVo9BuGYj+1iOSP+PVfX/eosBRop+pWM+m3ttE14LlJkkJzCEKldmOhP8AeNJYWc+o6qLOK6FsogaUt5W8khlAHX3NFgG0Vsf8Irdf9Bn/AMlR/jR/wit1/wBBn/yVH+NAGPRWx/wit1/0Gf8AyVH+NH/CK3X/AEGf/JUf40AY9FbH/CK3X/QZ/wDJUf40f8Irdf8AQZ/8lR/jQBj0Vsf8Irdf9Bn/AMlR/jR/wit1/wBBn/yVH+NAGPRWx/wit1/0Gf8AyVH+NH/CK3X/AEGf/JUf40AY9FbH/CK3X/QZ/wDJUf40f8Irdf8AQZ/8lR/jQBj0Vsf8Irdf9Bn/AMlR/jR/wit1/wBBn/yVH+NAGPRWx/wit1/0Gf8AyVH+NH/CK3X/AEGf/JUf40AY9FbH/CK3X/QZ/wDJUf40f8Irdf8AQZ/8lR/jQBj0Vsf8Irdf9Bn/AMlR/jR/wit1/wBBn/yVH+NAGPTJfuVt/wDCK3X/AEGf/JUf41V1TQp9PtTcSaj9oXcF2eQF6++a0pfGjOr8DPib9of/AJLFr3+9B/6Ijoo/aI/5LHr3+9B/6Ijor1pbs+YPsoVseG5ZYvDWoNBnzRNcFMDJ3AcY/Gsg9SPc1ueDY5ZNLn8t0UC7l+8pPce9eNPVs+qhsjkbrxj4iv8Aw5obeGtO1XU7yG3S41QpbrCdyIuYW88oPnYtnZkjacCsnVrjxBZTQXUfiHxCLKfVzGTdM4C2/wBmDr9yFmHznGSOowTXr5huT1miP/AD/jQIbkf8tov++D/jRfW9gtpY8kg1vx1Z6nqZ+zazcm9+1xabGWSRZG+1bEZQyosPlxAt+8fDgggnnGpYeL9ajM1lrEOqWN9/ZTwwxSWu8vdo8gD7owyZZfLbhtvOK9H8i4/56xf98H/GgQ3OMedF/wB8H/Gp6WH1PNtFTxRpul6hrP8Aa+uahc2TRGOzvSGjuEaGMuuFQHO5mww6EY9RXoeli4tbCKG6unu51H7yZwAXYnJwB0HOAPTHWpvIuP8AnrF/3wf8aT7Pcf8APWL/AL4P+NVddiUiTzj6Cjzj6Co/s9x/z1i/74P+NH2e4/56xf8AfB/xouuw7EnnH0Fc742kLJYDt9pB/wDIctb32e4/56xf98H/ABrA8ZwyJDYSSSK3+lBQFXH/ACzk96LhYztHOPEenH0Mv/otqzvGGraxB42mhsb/AFZZ1htDZWcUBa2mDNJ55Y7CMhQDncMYHrzoaSGbxFpwUgEmXBIyP9W1dl5FzjHnRY/3D/jUvYZ5l4O1nxndaPq8mqNqKzW+gRLB5luFZ7pUkLyqNvLMSnH+z0qnZ6/8QJ7O7t47TWJr2dbWCHbBEhh8sSCecGQonzsgOCf41wK9Z8i4/wCe0X/fB/xo8i4/56xf98H/ABqm0+grf19x5lc+Itfv5riZpNe0rU2sM2GmxWReJ5PJfzN7bCu5ZQRncB8q4yG5taR4zul8QxXmo3F+ui3Xnpbs9hLhmWO1A4Cbh85nxnGfm9BXofkXOMedF/3wf8aPJus/66P/AL4P+NCet7A1seVX2v8Ajy8tru3Oj61ZPqF5BNYHfDGVh88I8QdPMMf7vY5Mig5Zxjjh19rHiRfDXg5rrUNQtZJbqVNSZlkVxtDbY5GSJiSCAN20KxGQcEV6n5Fx/wA9Yv8Avg/40CG5HSaL/vg/40k0lYHqeKanr/idbNjZazrjbrxl1Jp4JEW0H2oqioywlgDHnO0NwAeOta8XiPxZb+Iwp/tW50qG+FxvS2LedbizA8oEoCcyndk4OfTpXqnk3X/PaP8A74P+NHkXP/PaL/vg/wCNCdkDRyvw41fxJcQXdn4o0y9s71GWdGuBEQySDJRTEzLhG3KMndtCkjmut84+gqP7Pcf89Yv++D/jR9nuP+esX/fB/wAad12CxJ5x9BR5x9BUf2e4/wCesX/fB/xo+z3H/PWL/vg/40XXYLEnnH0FHnH0FR/Z7j/nrF/3wf8AGj7Pcf8APWL/AL4P+NF12CxJ5x9BTZpm8mTp90/ypv2e4/56xf8AfB/xpJLa4aNl86IZUjPln/Gi67BY4eH/AF1z/wBfk/8A6NetNbrUbX4ZSzaSrNfJZytAETc27Lche59B3NZkQxPdDri8uP8A0c9dJ4Rimfw3ZMkkYGxuCpJ+8fek+ozhJ9a8TiSEeGNQ1LU9LEamS41G1eOb/j5iB2fuhvO0v1A4z6Vm6Xq3jOF5F1y712ysLhopJ51HnyJEZJQzx7Yv3XIiUqQxAbI4ya9jMFz/AM9ov++D/jR5Fz/z2i/74P8AjRdWWgrbnkZ17x7CY5FbU57SUWsMbGzxIoM05EzDbxviWMPxwSpwuTW98NtX1W8DnWNR1ltYNs5urKazKW8OCPLZW2ABiuDjcdxLcDGB33kXP/PaL/vg/wCNHkXOP9dF/wB8H/GjuFtTxKfxD46XR9LOtXWs2N3LcWn242dqWjSyaPPmKRGSJM7t+RkMMAAYzoNr3jiGR5LSbVbzTGa2gtpJLT96Ua6lxM3yA8xqqtkDgo2BkmvXRDc/89ov++D/AI0eRc/89ov++D/jQ3cLHmXg7UvE8vg7TL2PVbm7vriVLS8WdJH8oyKv73DxoQyHJxgryRnuL3jnUNWsfEdja2ep6wsiWCG0iihLx3dx5wUiUhCOV68rgEmu/MNyes0R/wCAH/GgQXOMedFj/cP+NDet7CS0seIXfiLxnHZX7HUdbkvms3Kols8YtQAvzMpgIbvh0YnJxtOK6eDxL4liuNGksLHVdT0m0jT+0bpArLKZGIbPm7JW8tcN8kfOcV6R5N1/z2j/AO+D/jQYLknPnRZ/3D/jRfyHY8Uvtf8AFCZt/wC2tYdP7QX7VeGKaKJF2zfJtFv5kRyqZA3r05Gefa4J8wRsDuBUEE9TxR5N1/z2j/74P+NJ9nuP+esX/fB/xpp6bA1rck84+go84+gqP7Pcf89Yv++D/jR9nuP+esX/AHwf8aLrsFhbiZvIfGM4rnNf0nUdWFtHY67daQsNz50rW0Ss821sqhY9Ez1GPm6dMg9C9rcMhUzRAHuIz/jXMSW9v/YkV40KtO4LO5JyTuPvSGO8WBhqOmhiC3lTZIGMn932pnhdtviRm/6cn/8AQ0rEtpXlkg3sSFlnCgnOBsgOPzJra8Mqz+ImVGUH7G3JGR99KYHL+LG+IMuva1caTcX0dhHfwW0aLchPMjYW+RGvlHZgs5MuWwNwxxxX07WvFgS1ivrzW4dRjZEsrXyPMWd/tUiyxzyCMK2yMIN4KqQdwJ61619nuP8AnrF/3wf8aXyLn/ntF/3wf8aSdkkJ6nk2s+JfE+qeHdDstDvNQXVGvfs+pN9mki2AyADcxjO0Yz8yg1FqF94tt9R8QadFqmpS3cK20NnEssmWB+z+YyuYNmMtJ8+SRz8vFevGG5P/AC2j/wC+D/jR5NzjHnRY/wBw/wCNF12Cx5RZ+IfHEdpaW7aXrtwlhNP/AGoy+UXVGmKLGXbYZSkWZA8StuITrk5fFN4r0eW2v01XxBqFvbS3txdQzxiQzQRTxoqABAdxiZ2UDlio616p5Fx/z1i/74P+NHkXH/PaL/vg/wCNCetwaPNPDep+JH+IVoutaheRQXVmt1HZsHVEaRpj5XyxFTsURg7nBBGec1g+JNW8dWmoalJ9q1a1tJryZIZSzSRmNbyNRtVIS0O2Lcd3zblORkg49p8i5xjzosf7h/xoEFyOk0Q/4Af8aL7BY8t1g+I7eCXUtK1zX7jGl208UYPmRNK0oR8Bowx+XnBAPfAqpY674saK3tfEt9rdjZwxWy3V/aWZ8x3NuzqwwjY3MQGAHDLt4B59d8i5/wCe0X/fB/xoEFz/AM9ov++D/jRfSwWPHxqPxPadrxYNSaSQQWrQo8YwXtYy7JE6qqsjl33tJtypTFWbm78ZTwT6pDca/Z6jDp4LWEpUwC6WYRn7isCrL8/ysR82RXq32e4/56xf98H/ABpfIuP+e0X/AHwf8ad1e9ga0OD0+78ZyJEt3dNFNe6jc2M4jjLJaxq7sk0RKj+BdoLDBJU9sHQ8Qabqd54ysVtde1yxtZbOZpBbyL5SyIYwhOUPJy2Rnmur8i4/56xf98H/ABo+z3H/AD1i/wC+D/jS0Cx5rrk3jzVLTS3sbi5t7y7up4pIoZPs8UKxRuqyMWjY4Zxv2nqCqg8ZOn8INR1i6tdTGuahPd3yXTq6yCRRGBI4GFaNQoIAwFLDGOa7f7Pcf89Yv++D/jSmC5PWaI/8AP8AjQmDQ/zj6Cjzj6Co/s9x/wA9Yv8Avg/40fZ7j/nrF/3wf8ad12CxJ5x9BR5x9BUf2e4/56xf98H/ABo+z3H/AD1i/wC+D/jRddgsSecfQVm+JX8zTNpH/LRavfZ7j/nrF/3wf8aoa7DMLIbnjYeYOApH9auk/fRFRe6z4P8A2jBj4za+P9qD/wBER0U79pEbfjV4hH+1B/6Tx0V6rep8w9z7If77f7x/nWz4Wjkm8NajDF/rHmnVOcckcVjMQzsy9CSR+dVPEF1eWXwy1O4sLqW1uBqAVZY2KsuZVB5Hsa82lQeIrKinbmdvvZ9JVrqhRdVq/Kr/AHHNxeGfiZHoukiOK6M+nwuqLPewNOj+QiZDg4IL+YVBPTGdvGHp4d+KyWImW91FL+VYEuJRPCzMkbXIUBTKArfNAzHccjP3yCDi+Z4+S8SG58RahbQv5u2eW8IUhAWJ5PGQMjOKydT8SeLbDULiyk8Tai7wSGNmS7YqSD2Oa+ihwxUqO0a0X169zwJ8Rwpq8qUl06HpWraT8SEvtKeyvLydW1Gaa/zcReX5JuAFTaSuF8jJGAxz1APzDv8AwlaXFh4W0mxvFxc29lDFKN27DqgB578jrXzd/wAJf4q/6GLVP/Alv8aP+Ev8Vf8AQxap/wCBLf41quEMQlb2i/Ey/wBa6F/4b/A+pKK+W/8AhL/FX/Qxap/4Et/jR/wl/ir/AKGLVP8AwJb/ABpf6oYj/n4vxH/rXQ/59v8AA+pKK+W/+Ev8Vf8AQxap/wCBLf40f8Jf4q/6GLVP/Alv8aP9UMR/z8X4h/rXQ/59v8D6krnfHf8Ax6af/wBfo/8ARUlfPv8Awl/ir/oYtU/8CW/xrsvh9q+qarp9ydT1G6vDFfweX50hfbmKfOM/QVyY7hytgqEq8pppevV2OrA8QUsZXjRjBpv06K53Gi/8jLpv+9L/AOi2pvjrR/GV9rctzoeqXttbJbKsUcNwiI0gjuCSQRn/AFn2cfTPbNO0b/kZdN/3pf8A0W1dFq3iPQtJv47HUL5Le4kaNUVkbnfv28gYx+7fJ6DHOMjPzj6H0B53p2n/ABRIvTqjao8D34ljitb23jnClHGEcsV8sPsJBCkj+DqpXWdN+Jl4CywTrJZzEQyJdw7nDfaVaSPkfwSQgBihJX+H71b138UPDttqstm1vqMkcXks1xFZyuoWSNpAcBckhVyVAJAOexxt674y8OaLLbRX1zPvuYhNEILOabch4B+RTjJ4APWh7AYXg7TPHkfh2+l1nUJP7aOmpBaLNKjQrMI+ZGVc8l8EnJrm08P/ABLns9HjvLjULiWC4WZHluIEWFlkJzcKHcyDG3aFZu+cV20XxC8HzPeR2+oy3Eto0SyQw2c0kjGQMU2IqlnyEc/KDgKSal1Dxx4dtI4ZBcPMryFW2xOCigsGYgjJwVIwOfQUPV3DocZpPh/4mTafZR6lreqROjnzts8UbkNJHuzhnyNvmlfmyMjgHAFvwnB8SrT/AISK48QPcFW0ofZAJI5NtyoYZjCknkbTyq88Ybqeu8PeMvDfiAx/2RePcq9ubneLaRUSMO6ZZioCndG4wSD8p4rJPxR8Gzacl5pd8+ph7hYAltA5KkvGu9jtwifvUO5sA5GCaO6Ec9a6T8SrnQppo7/U7WYWbG0hurmJ5d7GPdv2kAtt83ZlgBlckEcRHS/i3HKot764k3aO8W+4liCxz4O07Vc7pO3pnB8wjiuqi+J3gWeEy22sNdKJ2gP2e0mlO4becKh+U71w3Q5GDWloPjLwzrmrnSdMvzLei1F0YmgkjPlHAz8yjoWAI6jPNG/9eobHIWGjfEpLSKb+1rs3KWrRRpcyxBcmO4w0iqXBcObfnc3Q8nnM2kab4+XxXo0zXGrW+hxK3mwXlxBPL1fcJmR+c5j2bRJjByy9/Stq+lG1fSnfW4W0sec6nYfEG/1O7s1mvLOwE7+Xcw3UStIhkdl2dWXCmNTkA8HqOaxb+3+J1te3j3J1a4tLlrNQLO4hWRTvQSrFyQAV35ZhGBzy3DD2DavpRtX0qUrDZ5RbaX8VBd3kl7qFzLEbOBVjt5Il3AeT5io5fifAm+Yqq5K/N/di1Hwf4vv7u21ILOLm0LPZreXMMhVitsoaXaNruAk3zDJHYnIJ9c2r6UbV9KYHjlv4f+JVxpum22sz6leYvY5ZQtxBFsZZoXZpPnbfFhZdoU7uRlVyNvsh6Um1fSgquOlArHnqf8fN3/1+3H/o562LSPVJfhm8eivs1FrWUWzbgCHy2ME8A+hPGax0/wCPm7/6/bj/ANHPW/oeoWOk+A01XUphBZ2kEk00hBOxFZiTgcn8KctmNbmF4c0vxvHrWnXl/eXwsomCm2nuo3Pkt9pyJdvDyKDbDIJ5BwTyTR13w/4y1TU7lftGrQ7L554riO+hWEIElEPkpjepAZFfdgE5+91GzcfE3wjawz3d3cXdvYRW8E/2uSxmEbCVpFA+7nI8ps5FWNW+IvgzShdnUNW8hbRwkjNby7WO4r8h24kwQwO3OCpz0NIDCuNJ+IXmWtwt9fPNLeM0qJdRCOEAx7CwPWLaJdyrliWXjuKs2h/ESOGJjd3l0dyyT4uYfPAYL5scLHAQkAheQAT1HUd3d+ILOG/0O2ht57mPWHZYLmIDykAiaUEkn+IIcAZ/CtnavpTYLQ858ZaP4t1LQ9Es7WPU5FVU+1R/bYRKsiyxMrTvwHUIsgITPzEdfvDml0H4mM9xHqdzc2mnRRQMskTxOIHikjbzI0Qkk7RJldgyRj5siva9q+lG1fSl1uHQ8lktPidqL6PqStNsvbWV76zMkaQ25kRtqkNhiQNnBRsnOSnOeh+Ftl40sbrVovFLyy2zNG1o8ksZwfm3KqoThQNvJ25/uDknudq+lG1fSmKwtFJtX0o2r6Uhi0Um1fSjavpQAtFJtX0o2r6UALXIyf8AIs2/+7/7Ma63avpXl+uRaq82mNarfG0FqN/lNII93mv12yKucY6gnFCASw+/H/12n/8ARdvXQeE/+RmP/Xk//oaVg23/AB8rjp9ouP8A0C3re8Kc+Jj/ANeT/wDoaVTAwfFWi+PL7xfqPkvfS6G72s0CR3ccW0xzQMVT5skkLITuCemXyAMW10T4rSXsN3fG/MsV5K0DC8gBiWRIeH+Yh4Q6vwMMQRhR0HpmqeK/D+myTRXV24lhkMTRx28kjl/3XyqFUlj+/iwBnO72OKKfELwfI8yR6lJI0NrHdyBLOZiscm3Z0T7x3r8v3uenWpW2gMw/hro3jrS/Esy67dSf2QtuywQqyNEMlSvO8tvz5mflAwR8zdB6RXI/8LG8E/bFs21qNLlrZrrynhkV1Rc5DArlX+VvkPzcHiqms/EjSLA24hsb+4MrYYNayxGBQkrs0oZMoAIW6jmgDuaK4a6+KXgxdMvbywv31N7SRo3htYHdywGSfu4Cf7Z+X3rt1ClQcdRQA6ik2r6UbV9KAFopNq+lG1fSgBaKTavpRtX0oAWik2r6UbV9KAFopNq+lG1fSgBaKTavpRtX0oAWik2r6UbV9KAFrP1//jyX/roP61f2r6Vna+0cVkrvwokXP61dP4kRU+FnwZ+0r/yW3xF/vwf+k8dFN/aUZZPjb4ieM/KXgx/4Dx0V61j5d7n2In3BUlxot54g8A6hpdjJDHcSX5ZWlJCjbIrc4B9PSo0+4K3vCTTL4ev2t13TC4nMYxnLdv1rzY1pUKvtY7xd/uPpZ0o1qTpy2at95wF38OPHF04ebVNGLhXUuAQzBlKnJ2c8HA9Ko3vwj8VXl3LdTX+kGWVizlWdQSepwEq9qfiTxtomoaTa6heSCbUPs6putkLXM7eV5kQTPyKoeQ7lHBRck/xbXgVfG8WuaLDr15qctrHZyLIXgULI7Q27ASkDOVfzgGJycEEk9fYhxFjYP3eVfJHkyyDCT+K7+bOS/wCFN+Jf+f8A0r/v4/8A8RR/wpvxL/z/AOlf9/H/APiK93oq/wDWjMO6+4n/AFbwPZ/eeEf8Kb8S/wDP/pX/AH8f/wCIo/4U34l/5/8ASv8Av4//AMRXu9FH+tGYd19wf6t4Hs/vPCP+FN+Jf+f/AEr/AL+P/wDEUf8ACm/Ev/P/AKV/38f/AOIr3eij/WjMO6+4P9W8D2f3nhH/AApvxL/z/wClf9/H/wDiK29A8Hal4SsWXUZ7WX7VfRFPIZjjbFNnOQP7wr1yud8d/wDHpp//AF+j/wBFSVz4rPsZi6To1GrPy+ZvhckwmFqqrTTuvP5GPo3/ACMum/70v/otq3fEvhTQvEUol1ewM7i2ktgRKy/u3KlhwR3Qc9RzjqawtF/5GXTf96X/ANFtU3jvUvGWnapCfD+mm/s/I8+RVjBJKEhogc8M+9CD28tvWvFfQ9c0J/Bfh+bVp9Uezm+0XH+t23DhGOwoDtBxkKxH41Zu/DGjXTW7TWjsbeFIYsSsMIhyo68153qcPxIbxVeLDqGqRInkmF4bcNbuUgcyMAcj5pCo2njkcZGa0R4g8fwXl1cT6XeyW8bxmWCOwz5aEgDyiOZcqSW67SO3SjsBtWfw08K2Ql+x2+oWzvs2SRX8qvDtZ2HlndlOZZOnXeafdfDbwpdG7+0WV5ILoYcNfSkLySduW+UkkkkdSc1laJL45fwxqDTzX0Wr3Gp223zbVSLaF0g8zywRtIXMnrgg1jQa58VodX0i2l0+a5jd0a5ZrEIjh4ULKWUEJskJHJXgdWwcPqB6F4c8LaN4fhni062mxcKVmM07SlwXkkOSxPVpXP4+wrNj+HXhlLe2t1h1Dy7dwyD7fLyoKERn5uYwY0wh4+X3Oedtde8dCG0hNnq12boqjyy6UITC/mReYDg8IqGXa5AzjgtwTR8H6n8T7rUI9Mv4b6ztB9lRriazBeMAOJfmYYYttQ7stjceh4Aldieh29l4E8OWkSxRWl0yIxMavdyMIxuQhVy3CgxpgDgY9zTvD/gfw9oOtPq+mWtxFcsjx/Ncu6APs3YUnAJ8tMn2rnfE2q/EKDxjqcGn2rDR4rZTA0VmZWKnZvlU4w0gzIBHkk7R8vc4Okal8VYljtVjvGh+wSNFLdWJaWRy7kO+eFcfKAhbp/D3CT7DZ7Lk/wB00ZP9015Df6x8VbC8soEt7q+RruNpJf7PXDRCco6HaDtzGBJk45J+YcKfX6OlwEyf7poyf7ppaKAEyf7poyf7ppaKAEyf7poJOPumloPSgDzxP+Pm7/6/bj/0c9dF4dtIb/wTDZXAk8qaJ0cxyFGALHowIIPuK51P+Pm7/wCv24/9HPWxayalD8M5JdHB/tBbWU237vzMPlsHb/F9P0PSiWzBblGT4V+Dn00af9hvEtwhQrHeyJuB83OcN1InlB9m9hTI/hnpcmq6jeX11dyx3Lq1rFDNJD9jwzMSjByQzFmyRtByeOa4281z4qxaLLqFtaasdSms4FjhawDxB0a5LNgJkF9sIOVU4YEhOqz6p4y8eXWp65YaEwluLOVRNHHZiX7EpdwoXaGMhKqhYEEgs3THynUHsesy6ZZytp7PCxOnyeZbHeflby2jyeefldhz65q7k/3TXC6/JqE3iXwzFJFrsFyUjlubm0E5s0II3RsiZQsxyMyZCryDnFVPEV54ybVtRi0OeWOWK7IKiESgQCKMx4VjgbmaXJHJ247UwPRcn+6aMn+6a8Q1a6+KWdUDJrUSSQyQJPa2pkdnCERsqA4Te2NzqBt9uo9S8HTXcqaklw8kkUV6yQPI24kbFLjPoJC49sY7UlqDN3J/umjJ/umlooATJ/umjJ/umlooATJ/umjJ/umlooATJ/umjJ/umlooATJ/umuSk/5Fm3/3f/ZjXXVxFxfWUegw273dusyjDRmVQynceCM8U0BiWH34/wDrtP8A+i7eug8Kf8jMf+vJ/wD0NK57TyGMLKQVM0+CDkH5IK6Hwn/yMx/68n/9DSmxF+48G6DceIJNcmtrhrx3WQ/6S/lh1MR3BM7QSYIsnHOwe9ZeqfDPw3eYkjjvLa4SAW8Mq3TkwpuVjsBb5SdgGR9etM8Tah47t/E72mkWKy6cxjCTmEEL5oCZzn/lkytI3qHUdq5m2HxHTxDf3KXOriOG+nkit5IA0LwbowiAnruAc9cjtjNSug2dpH8P/DMbOy2t3iS3aCZTeSETA5y7jd8z/MfnPPPWpf8AhB9AeF0uIb26Z0KSS3F7JJI4KSJyxbP3ZpB+I9BWV4y1Pxha67eR6RFeNElnutI4tPWaKU7W3s0hI2upC7Uz83905yMaa/8AidLEk1s9ysaQkor6cgefAuGVnB+4zeXApUAY8w8A4wdAOlk+HPhhrNrP7PqCQmRmCpqEq7VYYMS4biM/3BxXXjgABTivHdCu/ibJa6faONTjP2lIZ7q4tAJIAzASYBOJFVeQ7BuSeuKsx638UTfSi6s5ILZbCBm8qwMjqSIvNlTjDSAmb91lj8o+XpuAPWcn+6aMn+6a8sJ8dxeGfC0trdawL829wl2JbYOWdmXY0ynO0hdxAzjPHtTJNa+IqaxrlrJDqK6bDJEkF5HpgkmRA7q7xoFxKWAjbA3YDHgYwAD1bJ/umjJ/umvHJb/4lWk1w0Q1iYSTzMZH08MY8qGijWMErsL7VY5baC3zDBI6zS7zxwE12S+jLP8AZJpLCL7OoWKVZJVRFI5cFVjbn198A6Advk/3TRk/3TXkmr3PxN/tSewNxeiyhhtpBcW1iDLIPMhaRgQu3dzKpQEnav3f4iDU/idbaHczGC7810McMYsg7W5DwASdGd8h5SchvuZA4OQFqet5P900ZP8AdNeYxX/jo+A7i9urfUrXUrmeAzCG286a3Q2kXmeVF/123DA6ZY9s1k2F58UHlit75dQgtrVrBiIrUtLIoaLfucjDFsvvAZiMc7e51sHS57Jk/wB00ZP9015L4d174kXNpbnWLXUbXN64DxaUGeQFYWSJ1YLsTLTqZOMFB83dn2D/ABPh0yxsvtV2XRImkuJbJHkIZbcFDnrtLzHd1O3k8cgHq+T/AHTRk/3TXk2lap8VrrUZ7S9ia0jIt41kWxBKqZIleYEjZuKmUlctjaDtA+9oadfeOLfwn4gvLpdRk1d2tWtozaArCGghEhjUA7gG8xioDEEHg9CdLh1sek5P900ZP9015Tp+r/FCTSYb66tJ45Ws1Sa3FiuUfy1Z5VHBL7t4CdDwMVftP+E0k8EaXDDdaot3LJetdTT24Fw0YEzQghv9WWPljjkA4GOw9AWp6Pk/3TWR4uP/ABJ24I/eLXAw3/xOs77RLFka5tllK3NzNaZacYjO1yowgAZ/nJXJXqTwaXhTxL4k8S2pmurz7VpcRdZZhaogacLAdgZSQQrPMAR1Cjk9TrR/iIzqv3GfK37Q/wDyWLXv96D/ANER0UftD/8AJYte/wB6D/0RHRXrS3Z8wfZKfcFdF4JZU0e6eRgqrdykknAAz1rnU+4K6DwdGk2hXkMgJSS5mVseh4NeNUvd2PqobIty+JPDaXVrbya3pwnuXCW6G5XdIxCkBeech0P/AAJfUVDF4v8ACciQNH4j0xluJjbwkXa/vJBtyo55PzL/AN9D1FY2l/DjS7KILJqeq3cnyDzJmj3YRrcqPlQDj7NGOn97uc1nWnwpsbOeGO21rUlsN0zXEG2IBw5hPlqAgWNP3PO0BiTnNSM6yXxZ4XiheaXxDpyRpcfZWZrpQBL/AHDz1rPi+IHhd9Yn0xtQWOS2hE08jyoI4wd5AJ3cnCMcDPas7SfhjpGkJ/xKdQvrCUTM6zQQW6uI2XaYz+6+cY/ibL/7VLqnwv8AD+o2ItLi4v2RXSRN3luA6lypKshVsGQnBBBwMjrk6Ab8Xivw7NrVjo9rqsFze30JnhjhkD/uwu7ccHgEdD3qofHvhJbZJX1mBHZ4kMLSDzVMkoiUsucgbmX8CDVfw94C03Q9Vsr2yvr4R2iHba+XCkLSGMRtJhYwQSqj5VIX0FZdr8KNFttWbU4dV1YTYATPknYBLFJjPl7iN0K/KSQNzYAzmjqHQ6j/AISzwtx/xUOm8yvEP9KXl0GXHXsCCfY1m3/xE8H2clsJdYhaK68vyZ0kBjYvI0YAbPOGRgcdMc1R0b4X6DpOn3FnZXF7Cs1vPbK8UcMTxpKiLwUjG5lCDDNknnJNQad8KNE09rSW11HU0mtJvOiYLCihvPafGxYwoG5yMADj86AO5sr6xvs/Y7yG5wiOfKlDYVxlTx2I5HqKxvHQxaaf1/4/R/6Kkp3gLw8vhnQ2s2KNPLPJPKY87FLH5UXPOxFCooPQKKb46ObTT+v/AB+j/wBFSU+ojI0b/kZdN/3pf/RbV3O33P51w2jf8jLpv+9L/wCi2rud3sfyoGG33P50bfc/nRu9j+VG72P5UgDb7n86Nvufzo3ex/Kjd7H8qADb7n86Nvufzo3ex/Kjd7H8qADb7n86Nvufzo3ex/Kjd7H8qADb7n86Nvufzo3ex/Kjd7H8qADb7n86Nvufzo3ex/Kjd7H8qADb7n86Nvufzo3ex/Kjd7H8qADb7n86CvHU/nRu9j+VBbjofyoA89T/AI+bv/r9uP8A0c9dJ4Yubaz8GW95eXCW9vDE7yyyPtVFDMSSewrm0/4+bv8A6/bj/wBHPW7pGnQav8P10u5LCG6gkichFbgsw6MCp+hBHqKcr2dgQf8ACdeD/NlRvEVgiRQxTNK04EZWRnVcNnB5jbPpirdx4o8L2sl7HNr2mxSWbAXam5UGInpuGeK5G9+EOjXWhf2NLretm2MIicMYn3AedjhoyBjz2wAMLtQgAjNQ3Hwqj1PUdRbV9QZrFpA+nQrFHKYCXd3ZhJGVbcZG4YNjPBGBhdQ6Hban4gsNP1LTbKZLpxqLhIZ403Rbj90Fs9T7Z45OBzTNR8U+HdNuJodS1a2sfLkWEvcTCNWkK7tiknkhSCR23CmX3hq3upNKX7deQ2mm+XstY1jEchTGwk7dy4x/AVyODxVG/wDBdnqF/ezXU8whnmadFjwGV3REcHIOR+7Uj6mgDQTxd4UkWRk8R6YwigFzIRdr8sRIAc89MkfmPWoLDxv4Tu9PjvV12zhiktjdATTBGEWcbyCeBnv71kJ8NNJjnlmh1TVYyZmuoADGRb3DOjGVcpyf3SDDblwOnJqvZfCfw9a3YuvtN7NKYUjeSSKAyOykfPv8vcCQACqkL/s55o/r+v6/4B/X9f1/wehm8a+FIriG3/t2zklluI7cJHMGKvIrMm7B4BCtyfSrmm6/o+pTQJp9/HdrOshilhfcjFCAy5H8QyOPSuXm+F+jTa5qOrS6jqjS6hJumX91jbukJTOzcRiV1GSSBgAjAq/4V8EWXhxtOhspi1tZNNKB5EcTPK6qgJESKuAgI6ZOck0IHuddt9z+dG33P50bvY/lRu9j+VABt9z+dG33P50bvY/lRu9j+VABt9z+dG33P50bvY/lRu9j+VACMvB6/nWTAq+Y3yj7x7e9azN8p4P5VlQf6w/7x/nQBjeLP+Qlp3/XOf8A9p03wp/yMx/68n/9DSneLf8AkJad/wBc5/8A2nTfCn/IzH/ryf8A9DSmB0NzrOjWs7QXOq2kMqb9yPOqsNiB24J7KysfQEHvWHB8Q/CEmsPpLaxDFdJctasJJAFEo2/JuzjJ3DA9cjqKdrngXRdY8QHWrp7wTkwFkRwEPlMTjGP4xhW55VVHaqsfw60hbm8mN9qTLdSSylCUwjSMrOV+TPVF6k9KS8wZrz+LfDdvrVzo91rFtbXtu8SPHNKEJaRSygZ6naCaZN4z8JQ2MN6/iLTvIn3iFxcr+9KfeC88kelR6l4Rsr/XLnVpL3UI5J4THsjZVCExNEWU7dwba3r1A984+ifDLTdHt1hsdY1WJWaT7RtSBROjsGKECMBRuGcoFPJ5oA2tN8beFb6OBo9csozcRedCktwqs8YjEhbGcgBTk59D6VbXxL4dbR49YXXLE6fJJ5SXIuB5bPnbtBzycjGK5iP4XaOvmB9U1aRJokS4VjFiYpEYo3OE4KqzHjAJPIOAK6GLwxp8cMcSyXJWPUf7QGSP9Zjp0+7+vvT0Ar3fjnwpb3cVr/bVrNNI8iBY5lOGj27wTnAI3DrVmDxb4WuI7eSDxDpsqXM5t4Cl0pEkvHyLzyfmXj/aHqK5my+E/h+ztGtLW6voYWd8iKKBCyEKAjFYwWxtB3NlvUmpdQ+F+iXklgzX+pxrZSwyog8pgzRLAEPzIdp/0dPmXBwzjODikBuXPjLw7bWWk3VxqCxf2uYhZRMcSyeYVAO3OcDcMntTG8c+EBcrB/wkFicwyzGQTgoFjZFbLZwDl1475qnf+ANMu4dMt/t+pRQWNvFbPGhjxcxxOHRXJQkYYZym08msu2+E2h2ukrptrqF/bxBSjeVb2yCRd0LBXURbXA8hQcg7gW3ZzwdQOi1Pxr4T06MPca9ZEmGO4CJOrMYnZQsmAfu/MDn0Oakbxl4RWeC3PibShLcIjwp9sTLq+NhHPIORj61j6V8OtN02ztrC31bVfsMC2xNs3lbZJIBGqSMfL3Z2xICAQvGcA805vhxoTQPC1xqBR1Kt8y5wVVT/AA+iih+QGwPF3hU+V/xUWm5mnNvF/pS/PIMAoOeT8y/99D1FQx+NPDLaLYa0+rQQadfxGWC4mlCKQCB3PXJAx61j6H8MPD+kWq29tLdBF4XbFDGdoeFlB2RruI+zoNxyxycknBGifBOmva6FbzXl/KNEbNsxKAsAykB8Lg42AcY/PmgDTn8R+HoLM3k2uWCW4UsZTcrtwApJzn0dD/wJfUVFbeKfD9y12IdUt2+y+WWbzQAwkVWRlOcMG3qAemeKyR8PtJSM/Z73UYJRb2sMMqshMLW7KySqpUrvJSPdkEEIoxxSWXw70O0mtpY59QJtyTgyDEn7lYvmG3nGwOPRuenFDA0ovGfhOSymu/8AhItNSK38sXBa7T9yXztDHOASQR+B9Kn1bxR4Z0loF1PX9OszcR+bCJrpV8xP7y5PI965LWPhokfh2Ox8O6hPb3kKeXDcXJUhFLSljgIQSRPIOR0I6Hmt+68GabdrZG4nu99paw2ylNoBEecHkHnk0AW5fFvhWKC7nk8RaasVmypcubpcRFs7QxzxnBx9D6U6+8UeH7NIZJdWtiksmwOkwZV+9lmOeFG1gT0BFcvpXwr0vSrma80/WtYhvHaNorjbAzxbPNA6x4f5Z3XL7sDaBjaKkvfhfpd39qEuta3ifOwLJGPJJLsxU7MnLOx+bPp04oA7XTL6x1SxivtOu4ru1lBMcsUm5WwcHBHuCPwqh4sVV0YhRgeYvA+tJ4M8P2nhbQItFsZJpYI5JZA0iIpzJIzkAIqqBljgADAxTvFx/wCJO3X/AFi1rS/iIzqfAz4L/aH/AOSxa9/vQf8AoiOij9of/ksWvf70H/oiOivWluz5g+yU+4K6TwL/AMgq4/6/Jf51zafcFXtB1k6XbTW0mnXc264eRXiaLaQen3mB/SvHl8TPqY/CjtaK5r/hK1/6BGo/99Q//F0f8JWv/QI1H/vqH/4upsUdLRXNf8JWv/QI1H/vqH/4uj/hK1/6BGo/99Q//F0WA6Wiua/4Stf+gRqP/fUP/wAXR/wla/8AQI1H/vqH/wCLosB0tFc1/wAJWv8A0CNR/wC+of8A4uj/AIStf+gRqP8A31D/APF0WA6Wud8d/wDHpp//AF+j/wBFSUz/AIStf+gRqP8A31D/APF1m69q7aqlpCmn3UAiuPNZ5WjxjY4/hYnOWHahAM0X/kZdN/3pf/RbV3VefW9w1nqlnei3knWFn3LGVDcoQD8xA6n1rc/4Stf+gRqP/fUP/wAXQB0tFc1/wla/9AjUf++of/i6P+ErX/oEaj/31D/8XRYDpaK5r/hK1/6BGo/99Q//ABdH/CVr/wBAjUf++of/AIuiwHS0VzX/AAla/wDQI1H/AL6h/wDi6P8AhK1/6BGo/wDfUP8A8XRYDpaK5r/hK1/6BGo/99Q//F0f8JWv/QI1H/vqH/4uiwHS0VzX/CVr/wBAjUf++of/AIuj/hK1/wCgRqP/AH1D/wDF0WA6Wiua/wCErX/oEaj/AN9Q/wDxdH/CVr/0CNR/76h/+LosB0tFc1/wla/9AjUf++of/i6P+ErX/oEaj/31D/8AF0WA6Wg9K5r/AIStf+gRqP8A31D/APF0f8JWv/QI1H/vqH/4uiwGCn/Hzd/9ftx/6Oeti1vrvTPhnJqFjDHNdW9rLJCkgYoWBbG7aCceuKxbcsxlleNojJcSyhGIJAaRmGcEjOCK0tB146bpMFlJpd67xBgWjaLafmJyMvnvQ1dMEcJefFHxdbaNLrCWFtJJJZwNBZvYyKpcNc+YwYOchhEirhiMsuN2edHX/id4ks7rVLex0qxeS3ddqSxSg2qF2VWmOQGDhQQVxjzFHOOe4/4Stf8AoEaj/wB9Q/8AxdVLPWdLsrm5urPwzNbT3TB7iWKO3R5m9XIbLHk9aLah0IfEOveJota8JQ2ej3S2V7Mh1KeJEdU3If3R3EMoB+Ytt7AcZxWX4x8aa9od/NJa2iXEA1dLJ4XiZ2WLy423IBtyzGQ9SeF+VWORXS/8JWv/AECNR/76h/8Ai6YviW3WZ5l0O9WWQAO48gMwHQE7+cZP50W/r7hHMaZ4+8VXB1KSbw9AEg1D7HDEiyGVGcukXmdsbghYjGFfOBgEu0zxr4xv/EF3pi6PYQLDqRtgzRysyRqsxO4ZA3OIlKnIAEgyDwT1H/CVr/0CNR/76h/+Lo/4Stf+gRqP/fUP/wAXSsxnP+BPGHiDXY9MutTs4LR7i+ltntoVbATyfMy27kPGw2HBwcnIB4Hotcu3iaBplmbRL4yopVXJg3KDjIB39DgfkKf/AMJWv/QI1H/vqH/4unYSOlormv8AhK1/6BGo/wDfUP8A8XR/wla/9AjUf++of/i6LDOlormv+ErX/oEaj/31D/8AF0f8JWv/AECNR/76h/8Ai6LAdLRXNf8ACVr/ANAjUf8AvqH/AOLo/wCErX/oEaj/AN9Q/wDxdFgOkb7p+lcnruupoRtWl0vVb5bq4MKmxtxLsbPG/LDaD2Pt9KsHxWuP+QRqP/fUP/xdV18SBRgaTff99Rf/AByiwEXipi1/pjFWQmKY7W6j/V8H3o8J/wDIzH/ryf8A9DSqmqX7alfWsgsp7dIUlDGVk5LbMY2sf7ppNNvW03WBeG1muIzbtGREUBBLKR94j0NAEnibxd4h0zxPJpNnoQuosxiOfY+0+cAkWSOOJFk3+ihT3rmbbxd46HiG/wAGGW1tb6cfZZLF9xt1aNVwwxknLlT04OQ3bu/+ErX/AKBGo/8AfUP/AMXR/wAJWv8A0CNR/wC+of8A4uhKwMw9Z8SeJrDxtqNjbi2nsIkSZI2s5GdI1gd3AZWAZnZdo9PQ9Kw9J+I3ijU9Jtme106wupWuI1drSeRLllYBFiCk4O1txJLA4PQZI7j/AIStf+gRqP8A31D/APF0f8JWv/QI1H/vqH/4ulYDg9K+IXixI0jlsYb2QWqygm1lVrpvs29njxwio6gMDuJ8wAEcA9bBr3ieTQrfda2Q1N9W+wySfZpfJEeSfMCbt3TA5bGe9X/+ErX/AKBGo/8AfUP/AMXR/wAJWv8A0CNR/wC+of8A4uqEeep8QfG15tupNPt7KJJp4zaxQSPI7AIVjZjkK65bOBzzwtXrn4ieLLL+x4brR7R5ry8hWfy7aVR5Mi25ITLH5089sk5BEZOBzjtP+ErX/oEaj/31D/8AF0f8JWv/AECNR/76h/8Ai6VhnJ6x4t8UWmmeFYYxi5vYLWa5L2rGW6cyIJIkwNsZ2kkkjoeMYyMeD4keNJLGPVLiz062VreZUtxbSshm823Vd7Fht2CVwwzg7Sflxgeif8JWv/QI1H/vqH/4uj/hK1/6BGo/99Q//F0W1A4xfHXirVbC1FrDaaZe3NvZSLbSWczygyGEvLn7vlAu8ZU4Pyn5geKlk8ceNx5cyaLYtEkamaP7NNvkcKpfYd2FB3EDIOO+eldd/wAJWv8A0CNR/wC+of8A4uj/AIStf+gRqP8A31D/APF0MEcboXj7xpqdrBO+i2EH79vOUQzOQnmW6eX1AEi+c2TyP3Z+VecaMHijxVD4R8OXax2t9eXFu0uoyNaSLnYyKyKob5HO48nIyp49Oh/4Stf+gRqP/fUP/wAXR/wla/8AQI1H/vqH/wCLoEc1oHi/xLqvirTraaO2tbE3s0Nwq2kgOfKkKwMzHAdSgJYcHcBgd22HjPxYLi/km0qOSytZbpQv2eTz3WFkcsDwDlGYKoXkqOTk10//AAla/wDQI1H/AL6h/wDi6P8AhK1/6BGo/wDfUP8A8XRYZyOr+NvFjSS2ltYRW0slks8SrbSNKgYblkJPy7RxGVxncScjpU194y8XSzWQsdJit3nlmtW8+CR0SSIxq7kAgld5kCHIyBnnNdR/wla/9AjUf++of/i6P+ErX/oEaj/31D/8XRYDF8L+NtV1TxVJpV3ZW1uv2A3Qg8uQTJhITksflKsZWAwARsPXtzWp/Efx1pujG8uNG01pZYgYQtpOFR/Lgkw+X7+cUHT5k99o7S31jS7fULjULfwzNFeXIAnuEjt1klA6bmDZbHvVv/hK1/6BGo/99Q//ABdFgOYX4iaok7T3dpbW9sptzLbG1nM8ET+XmZnHylTvIAwCNvVucZlj4x8Qaxqg03ULMW9vNEl2RLAyMgaGJgiE4yAxfOQx5AyK7r/hK1/6BGo/99Q//F1T1fXV1CzNsNPu4MsG3ymMrx/usT+laUl+8RnV+BnxJ+0P/wAli17/AHoP/REdFH7Q/wDyWLXv96D/ANER0V60t2fMH2Un3BS4Poasa3qVxovhB9TtdPvNSnijXZbQNgkk4yT2QZyx5wAeDV/UvltLcyySbXmiWQCQ4IJGR64rxp/Ez6mHwoydrf3T+VG1v7p/KtHztD/55P8A9/ZP/iqPO0P/AJ5P/wB/ZP8A4qlZlGdtb+6fyo2t/dP5Vo+dof8Azyf/AL+yf/FUedof/PJ/+/sn/wAVRZgZ21v7p/Kja390/lWj52h/88n/AO/sn/xVHnaH/wA8n/7+yf8AxVFmBnbW/un8qNrf3T+VaPnaH/zyf/v7J/8AFUedof8Azyf/AL+yf/FUWYGdtb+6fyo2t/dP5Vo+dof/ADyf/v7J/wDFUedof/PJ/wDv7J/8VRZgZ21v7p/Kja390/lWj52h/wDPJ/8Av7J/8VR52h/88n/7+yf/ABVFmBnbW/un8qNrf3T+VaPnaH/zyf8A7+yf/FUedof/ADyf/v7J/wDFUWYGdtb+6fyo2t/dP5VoibQ8/wCqf/v7J/8AFVzmna1JPq8dtcaXbpbNMyM6yzbggNxzy2M4ij/76PtSsBpbW/un8qNrf3T+VaPnaH/zyf8A7+yf/FUedof/ADyf/v7J/wDFU7MDO2t/dP5UbW/un8q0fO0P/nk//f2T/wCKo87Q/wDnk/8A39k/+KoswM7a390/lRtb+6fyrR87Q/8Ank//AH9k/wDiqPO0P/nk/wD39k/+KoswM7a390/lRtb+6fyrR87Q/wDnk/8A39k/+Ko87Q/+eT/9/ZP/AIqizAztrf3T+VG1v7p/KtHztD/55P8A9/ZP/iqPO0P/AJ5P/wB/ZP8A4qizAztrf3T+VG1v7p/KtHztD/55P/39k/8AiqPO0P8A55P/AN/ZP/iqLMDO2t/dP5UbW/un8q0fO0P/AJ5P/wB/ZP8A4qjztD/55P8A9/ZP/iqLMDO2t/dP5UmD6GtEzaHj/VP/AN/ZP/iqsaI/mWJZZJCnnShMueFDsAPypAY2DRg10/P99/8Avs0c/wB9/wDvs0Acxg0YNdPz/ff/AL7NHP8Aff8A77NAHMYNGDXT8/33/wC+zRz/AH3/AO+zQBzGDRg10/P99/8Avs0c/wB9/wDvs0Acxg0YNdPz/ff/AL7NHP8Aff8A77NAHMYNGDXT8/33/wC+zRz/AH3/AO+zQBzGDRg10/P99/8Avs0c/wB9/wDvs0Acxg0YNdPz/ff/AL7NHP8Aff8A77NAHMYNGDXT8/33/wC+zRz/AH3/AO+zQBzGDRg10/P99/8Avs0c/wB9/wDvs0Acxg0YNdPz/ff/AL7NHP8Aff8A77NAHMYNGDXT8/33/wC+zRz/AH3/AO+zQBzGDRg10/P99/8Avs0c/wB9/wDvs0Acxg0YNdPz/ff/AL7NHP8Aff8A77NAHMYNGDXT8/33/wC+zRz/AH3/AO+zQBzGDRg10/P99/8Avs0c/wB9/wDvs0Acxg0YNdPz/ff/AL7NHP8Aff8A77NAHMYNGDXT8/33/wC+zRz/AH3/AO+zQBzGDTJfuVreLdTutF8N32q2lrJfT20YaO2EhUyncBtz261Y10ltEjkaOSNnKkpIfmXPY9sitKP8RGdX4GfDP7Q//JYte/3oP/REdFH7Q/8AyWLXv96D/wBER0V68t2fMH1lf/ECDRJEsrm3G4K23apbKh2TJ5HPynis7UPiZpl7amB4pUG4MGWM5BByOprjPiR/yHYv+uT/APo+WuYzXj1PiZ9TD4Ueif8ACYaR/wA973/v0K19Jv7bU9IvdUt7mYQWbBZQ6AMSVJ4GOeAa8kzXoPw//wCSeeJP+u0f/ot6m5Q7/hMNH/573v8A36FTXXijS7Zo1kuLsmSJJRiMdGGR26815sDxWhrp/fWn/Xjb/wDosUXA7mPxRpclrNcrcXeyEorZjGfmzjHHsai/4S/ScZ86+x6+UK4uzP8AxIdS/wCulv8Azeuy0+80FPCieEZb+APeWjXMs+EMUd0fmjBk3cYChSMfxHmi+gdRx8XaSOs18P8AtiKP+Ew0f/nve/8AfoVH8QNU0670GWG1vraeQ3tuwWOQMdotVUnjsDx9a8/zRfVgtj0T/hMNH/573v8A36FH/CYaP/z3vf8Av0K87zRmi4Hon/CYaP8A8973/v0KP+Ew0f8A573v/foV53mjNFwPRP8AhMNH/wCe97/36FH/AAmGj/8APe9/79CvO80ZouB6J/wmGj/8973/AL9CnHxppZGPtV/j/rmK85zRmi4Hon/CYaP/AM973/v0KP8AhMNH/wCe97/36Fed5ozRcD0T/hMNH/573v8A36FH/CYaP/z3vf8Av0K87zRmi4Hon/CYaP8A8973/v0KP+Ew0f8A573v/foV53mjNFwPRP8AhMNH/wCe97/36FH/AAmGj/8APe9/79CvO80ZouB6J/wmGj/8973/AL9Cj/hMNH/573v/AH6Fed5ozRcD0T/hMNH/AOe97/36FH/CYaP/AM973/v0K87zRmi4Hon/AAmGj/8APe9/79Cj/hMNH/573v8A36Fed5ozRcD0T/hMNH/573v/AH6Fa+m/EzS7GzS2jhkcKWO54zkkkk9D715JmjNFwPY/+Fsad/z6n/v23+NH/C2NO/59T/37b/GvHM0ZouB7H/wtjTv+fU/9+2/xo/4Wxp3/AD6n/v23+NeOZozRcD2P/hbGnf8APqf+/bf40f8AC2NO/wCfU/8Aftv8a8czRmi4Hsf/AAtjTv8An1P/AH7b/Gj/AIWxp3/Pqf8Av23+NeOZozRcD2P/AIWxp3/Pqf8Av23+NH/C2NO/59T/AN+2/wAa8czRmi4Hsf8AwtjTv+fU/wDftv8AGj/hbGnf8+p/79t/jXjmaM0XA9j/AOFsad/z6n/v23+NH/C2NO/59T/37b/GvHM0ZouB7H/wtjTv+fU/9+2/xo/4Wxp3/Pqf+/bf4145mjNFwPY/+Fsad/z6n/v23+NH/C2NO/59T/37b/GvHM0ZouB7H/wtjTv+fU/9+2/xo/4Wxp3/AD6n/v23+NeOZozRcD2P/hbGnf8APqf+/bf40f8AC2NO/wCfU/8Aftv8a8czRmi4Hsf/AAtjTv8An1P/AH7b/Gj/AIWxp3/Pqf8Av23+NeOZozRcD2P/AIWxp3/Pqf8Av23+NH/C2NO/59T/AN+2/wAa8czRmi4Hsf8AwtjTv+fU/wDftv8AGpm+KFitlHdm2/dvI8Y/dtnKhSe/+0P1rxbNaE3/ACLdr/1+T/8AoENAHqo+K1iSQLNyR1/dNx+tH/C1bHbu+xvt9fKbH86yfEGrQ3Urr4f16ysroX0MlxM1wsYkjEKBTk/fVWD5Xnr0NQw6p/pfhudPEFgLK2jk/tACdURx5zlh5HBO5TwNvcdKA6G1/wALY07P/Hq3/ftv8aX/AIWtYYJ+xvgdT5TcfrXBeG9Q0q08babeWJmsoBfKZXnlQosRf/dG0Y9Sa6Kx1bTl0YL/AGlaparDqS3duZgGlkkP7o7Or5+XBGcYpX0uHWxtf8LY07/n1P8A37b/ABo/4Wxp3/Pqf+/bf4144OlGadwPabT4oWNy7pHbYKRPKcxt0RSx7+gqH/hbGnf8+p/79t/jXlmgn/Srj/ryuf8A0S1Z+aLgex/8LY07/n1P/ftv8avWHjePxJGba3t1WNHUOxBUglWIxnOfumvDs13Pwq/1l1/12j/9FzVpR/iIzq/Az5//AGh/+Sxa9/vQf+iI6KP2h/8AksWvf70H/oiOivWluz5g+4PCejaPqGjCe+0qxupftE675rdXbAlfjJHStb/hGPDf/Qv6V/4Bx/4VX8CH/inxwT/pNx/6Nat3P+ya8ep8bPqYfCjz7XtP0qHxdHpyaXptrZrZGdzHYwbmPz/xSJtH3fX/AOsqRwJYSxaLHBL53mobYwWbLJIIJGQ/uhjOVA+bsTT/ABrbyxeM7W/iuLZS9kYzE0/lS9W5BAzjnrntTdEuGj1i1kubiKOCAyTOZb1pWwImBwG9AST7Cslz+0TW3Y2vT9lJP4u/YTw3DpjahPpOueE9MW8ik3SSw2cPkQxspKZJwxztbseetdX/AMI74dlAZtD0t8AKpNqh+UdAOOmKo+JNB0fxRD5yR2T3tvKgS5e3WbYUYNsYEjKnPIyOtbdhE1tZQW+1D5Uap8iBF4GOF7D27V113TklKKs+qOHDqrFuMtV0d/w/r/gFL/hHPD65jXQtMCPyyi0TBI6Z49zXIWE2lt4wudC1PwX4bsYYZUhS4EqyNM8iO8aqnkgZKo2ctx2zXoWT5gyvY1xvjfwpcahZ6tJpLSDUdUktdsrSKoszCeJl4ySAScd+nGa5jrIY9V+Fkl6tmqaD5rJvBNmoQDazjLldoyqswBOSFJGcVpada+CdS0iXVNO0PT7qGLcGRNNAlDL1XyyoYN04IBOQe4rBufhrDqWqanb6hdTJ4fmSBILCEqA3l23khmbG4YycAHBwD7V1Pgjw3a+FdHbT7VvN8yYzSSCCOLcxAGdqADoo96O4uxiaFP4NvvBSeKtQ8M6fpNqd/mRXFpG0kRWQx7SFByxIxgZ5OBmqGka98Pb6wub+bRNKt7eKVolUWHmTPiaaIHylj3DPkscckYbIG3J6N/CVofCJ8OpdXSIs5uYrgbTJHL5/nKwBGDh8cEcgYNYE/wALrWa0uIm17VDLdSiS5cpEVm/e3EpDJt2kbrhjjHBRD25H1sPQNP1z4a3Wq3li2n6LCsCJLFO1onlTxNAs+5W27R8rE7c5IUnGKkh1n4azaj9jTSrHiykvXmbS9qRokgjZWyoKvuI+QjPT1Ga4+EulPZf2Zc6tqVxpf2dIvsjiIDelr9mWTcF3Z2c4zjPOO1Sr8K9J/s57F7yYxzWs1vcLHbwxrKXkSQPtVQAVaNfqMg5o6iW2pfguvhxPNYwxWOktJfZ8lf7O5HzFMP8AJ+7O8FcPt+YEdRil124+HGh6imn6pY6Rb3TIriP+zw5wxKp91DgsylVHVjwMniq9r8N7G3l0WSG/nh/suYzfuLaCIyuZfMPzKoKgk4YA4YcHqSdvVvC9pqOstqks9ykhNodq7dv+jytIvbuXIPtQ+nr+Adzn9Q1j4b2+mvd22naPdv8AYHvYY0slHmqqM4XcUwrkI2FOGwCccGqVv4h8Cm4t4brwxp8Ulzf/AGCKOOyWWTeZGQOwCYVCUPzZ49O9Tt8JNBa7e4+0XBMltJC5aGJnyySIHViuVIWVhgYzgZ75ux/DnT4b+O+g1K/jnjuVuFOEIyJmlIwR0O9l+nvTXmN2tpuPuLz4awWiXTWmjtHJHFJGItPEjusm/YVVULNny5DwOikngVb1SPwBplnHeX9jocFvJA9wkjWibWjUAswwvOAQaxv+FX2v9l3NgdbvZEkjggh862gcQwwtKUQApyR5zfN97gc9c72u+DtO1nR9I0u9nvZI9MkjdZGkDSTBF2lZGPXcPvetLuD3MHUdZ+Htnq8Wmroul3c00pgjFvYhysgjmch/kwq4hYBsnnPAAJq74QufAPiXw+NYs9J0ZI0gSa5V7RF8gNGH5JUZGD94cHHBqCw+GenWIsWttU1ES2ojBkYRsZdq3KsW46t9qkyR0wuK1tL8F6ZY6Vf6YZLme2vrCGxmDlQfLjh8oEEDgleT70dH+AaXRz2k+IPh3qN1qAj0fSIrSy3ZmkstrygRwuWWMx7iP3yj1JK4BzxJb698N5tdt9NXStKWO5gEkNw9gFUv5zwmNgUzGwdNvz45IHWnn4ZxyC6lm8SatJeXMbRtcBYkIUrAmNqqARtt1BHcM2evEdh8KtPs47e3j1nUfsa/8fNt5cIS4H2lrkKcLlRvYj5cfLx70dUL7PmPuNc+Gq3NrbW+ladcSXUssSMum4RCkTS7nbZxGVU4cAg9s4NaeknwDqeoDTbXTdGlvRCJWRLEFOVViA5QKSA6kjqAQSBmsrS/hRpGm2sdvZ3txCI5G2tHBCrGIwSQiNiFy2FkPzHnIHvne8K+FP8AhHbxzZatfNYMN32J0j2eaVVS5bbu525xnAJPthqwPyMm91j4WWV9PY3MOjRzwO0cq/2dkKykBxkJj5dy7uflDAnAOakm1H4Zwz3kElnpIlsyBKn9m5LHf5eI/k/enf8AL8m7njrVq+8Cafdi7D3d4v2oXwbGzj7UUL447bBj6nOayE+Fdoms3GsjXtTbUXcSQTukTNCwl8xScr8+OVG7+HA7ZqV0uD62LepX/wAPLXRbnUodM0a58qEyJEtoitI3ktMqcrwSiMeemKbJq3wytzJHeWWkW0sMIllR9O4GSgKq2zDsDIgIXJBYZFLqvw5i1S7ae81/VJBLEBcrshHnSiCSDzCQvB2SngYGQPfNeT4V6dN4gbWLjV9SmkBXy1dYztUSQyBN23JUGBQBngEiqVrg+ljZ1SLwHpj2aX+maTbteEeSGsBnBIGW+X5BllGWwASB1NYg174cHW73T10jTGis4BJJOmn7gzmVo/LRQmZDuU8pnoR2NbfjPwRpnijVtN1K9ystiGTBhjkV4y6OVw4IByi/MOetYl38KdNuUkjl1S9kjTYLKOSKJktQsrSgYK/Py7D5s8Y7jNJD0LN5rHwstJkhlh0Yu8aSII9O8zcHQugBVCCWUEhepAOAcGrdjN8Ob7VYNLtLLR5rm4iEsIWwGyRSgf5X27SdhDbc5wc4p+neA9LsGtTbzXCLbS28iIqRquYYGhUYUAAEOSQMc9MCqPh/4aWOj+JdO1tdW1G5bTohFbRTCMhV8kRFd2N23A3BQQAxY96OrF0Kvi7Xfh5oFtqCpoulXuoWZRDax2P3nZ0TaGEZBwZE3bdxXcMjkVevp/Bem6nc2eqeHtLthb2dvcM62Syb2laVQioqbmI8ongdOcDBp198O7G81ae8l1K/8l7hrmG2ATbDK8sUkjA4ydxiXgnjLY7Yn8Z+A9N8T3kt5dTTRzlbcR/u0kRDCZSDtYENkTuCD7HqKOiHpqYWheIfAmseP7jwnaeGLFykZeC8SwzFNtjikbny9oG2ZMEMc89Pl3bd3N8ObTUZ9PubPRYri3A8wNYrtGSoxu27SQXTIByAwJwDT9B8C2Oia1a6lp93cx+QrR+TsjEbI0MEW3AUbcfZo24xzkdOKoax8PdPGp67rtrai8u9Rt5l+yusaZkkRUYiYqWUEIvGcCh2QlqXZpfh1FqMenvZaL9pknNuFFipCyAgbWYLhfmIUEkAt8oyeKdqrfD7S76WxvdN0qO5hgWd4l07ewR22JwqHJZgQFHJwcA4rNtPhlYM+g32o3BuNR06JPtUrQRuLqQSecX+YHYTKWORg4PsCNXxX4I07xFJqEt1LMsl4loB8qssbW8jyI20jDcyHIOQQKHoCsyCG5+G811Dbx2uiM01uLhWFivliMqWBZ9u1TtVjhiDhTxxVCDWfhzc6rptna6VpMkV+ZUWZrJU2SqYtqFWQEFxMpBOARgjIIqX/hWWlGex/wBMuUtrWxazMEEMMPmIyOjAsig7T5hOz7uQDjimj4Z2MsU7X2saldXk0MkRutsaOuVhVGUBcBk+zxkHHXJOaelwJ11H4YsZ8QaHtggad3NiAuxcE4bbhiAVO0EnDA45FN0O78Dan4fvtebQNOtrG0u5rdnewG5vLfbnZs3ZJ4C4znjGary/Cnw+2oXt1E0sIuYQiBYoy8MgSNQ6uQW6RJ8ucZzkHNaq+Df+KR1DQW1rUDLf3T3U94FjVy7uHZdoG3YcbSuOVJFLoBy8fi74eT+NdP8ADtn4bs7mO9RQt2umEKkredhGBj4x9nkDEkFTgY+8V3rW++Gt1JBHb2ekSSXFyLWFBp3zSSFdwwNmSpXLB/ukDOcVV0L4X6bo72klrqd/vtp1lGUjCsN1yWXAUAAi7kHGMYXHTmx4P+G2j+Gbmyns5ZS1nKWixDEmV8oxKrFVBbCk8k5zTVv6/r+vzHuN/tD4drrF9pdxo1jb3FpfR2B8zSxtlmkiEqhCFO4bSST22knjmiXVfhhHpr6g1rpP2dJDGzLphZgQu/dtCbtmwbt+Nu3nOOa07jwdaXHiObWJbu6ZZbsXZtsLsEn2VrY843YKMD16j61zD/B3SP8AhG20KHU7u3tnYiTyreBfMj8rylVxtwzKOQxyQeaXT+vmPS5ai8Q/C02k11cafp1rDFdz2u6bTAN7Q48x1wpzGAQd/QDk4waux6j8MpEhdbbRsTTm3XOn4KuCoO4FPkX50+ZsL8688jJF8OrBLSe1bUr94pEu0UEICguY1R8HHOCu4Z7k9sVFq3wx0XUtaj1WaaZphP5jiSGKVWXbCCgDKQOYEO7ryaPteQuhBJr/AMMPtltaW+m6fdzXF7HZKsGl7truXUMfl+5ujdSwyAQQa67/AIRjw3/0L+lf+Acf+Fc/H8PbGGexuLfUb6KWyeN42whB2zSy4II7+c6/THeu1z/smn0B76bGV/wjHhv/AKF/Sv8AwDj/AMKP+EY8N/8AQv6V/wCAcf8AhWrn/ZNGf9k0gMr/AIRjw3/0L+lf+Acf+FH/AAjHhv8A6F/Sv/AOP/CtXP8AsmjP+yaAMr/hGPDf/Qv6V/4Bx/4Uf8Ix4b/6F/Sv/AOP/CtXP+yaM/7JoAyv+EY8N/8AQv6V/wCAcf8AhR/wjHhv/oX9K/8AAOP/AArVz/smjP8AsmgDK/4Rjw3/ANC/pX/gHH/hSS+HvDyQMDoOmGNAXCfZExnHJxjqcD8hWtn/AGTTJF8xXQhsMuDSlezsNb6nmHgnXfDPiTT31CPwt4UljFkLsWum3cV7eDOMI0IiXaecHng8e9Lp+v8Ahi8GiSr4FsY4NQtrSe6Z4od1n9qdkhXaF+c71IbBGBzzXW+DvDupeH7S1sJPEV1qFha2y28MEtrEhVVACksoBJAFZ1v8PbG3n0hotRvxBp8FvDLBhNt19ndngLnGQVdmPy4z0PFVpfy/4f8A4AujIdf/ALF0rxNpuj/8IXosseosYreU+UsjyBGY4i2E+Wu0bnzxuHBrGg1rSo7aa41P4d6TDEL+TToJLUpOk9yoAVFJiUgM+6PdjAZfQ5rs73w7PfazYX19rF3Pb2TpOloYo1QzKrKJNwG4cMcjOKpT+BNOuNEsdIuLu9e2so5TFyob7Q5yLnOP9YpLFT0BYnHSkBS0kaRceK20G/8AAmmWJeCWe3k2RSF1jdUYuoUbAxbKHJ3AEkKeK6b/AIRjw3/0L+lf+Acf+FZvhPwvdaHrGo6lca5c6nJqDbpjPbxK+R90b1AO1RkKvQZPck10+f8AZNHRB1MseHPD0fMehaYpIKki0QZB4I6dxSf8Ix4b/wChf0r/AMA4/wDCtRjx909RS5/2TQBlf8Ix4b/6F/Sv/AOP/CsHxdpem6adO/s/T7S08ydt/kQqm7EbYzgc9TXZ5/2TXL+Puul8Y/fv/wCi2rWj/ERnV+Bnw5+0P/yWLXv96D/0RHRR+0P/AMli17/eg/8AREdFetLdnzB93eBP+RfH/Xzcf+jWrerB8CD/AIp8ckf6Tcf+jWrdx/tGvHqfGz6mHwo4PxLciD4jJtY7zphwFY7s/vOmGz+g+tOtidVe3029a42XEsiMWZ92028qnG8t60/xYsF741t7FreDzI7IyGc+Y0mPmO0LHIpPT07/AJwrB/ZbrqNnAtxPGkwiWSC4Rg4hdxtDytnO3acDPPWsVG9WLT1N+dqhJNe71Ir6zvPBWpfa9Ot5G0MyJshF4kEELyEqxkBU/LkoQe36HvNPm+0WUNxhB5qK+EcOvIzww4I9+9c94f8AEQ1S4l0rVrGS2v8AzCrW3ktIiJjKl3AKjOGxkjOK6RI1C7VGAOAAOgruxUpOyqR97v3X9dep5uDhFXdOXu9uz/rp0HH/AFi/Q15XfiLwn4v8Q+I4obhrOwltHuRLcTSBIJVcTNGpfaCGKMeDwDxXqe3Egxnoa5CXWtO8Ra5ceFtV0DVYFtpoy73NxAkMrYLxjCTFpAwQnYVIwPmArkO7ochffEDxlZarPZ+Tpt5qNvbxO2jQ2snnyb7ZpWYPu4VGCr93nOOCy12Pw31nV/E3hGe6v54opzNJFBd2ojO5MDDgBpE3AkjhmHy885A1bK+8Mx61cLa6pp39pXwEssa3amSURrt3bc5wFHYVcg1bS7jSW1a11G3urAKz/aLeQSoQuc4K5zjB6UaWYuxxGi6lq+h/BxbxLie5vbeeSJru/DTMkf2tkaeQcFgiZc9BhewrkdO8ba5pei6jN9uimle6Igv2tGdJt93e8ASSqiLtiTblv4gBuyor1rQfEmlax4Xj8SxTyWmmuruZLweSY1RipLhvu/dPXGO+Kq6b408OXun3Gpf2pbW2nwSNGbu4uYkiYiV4sg7uhaM4JwCCMZOQB3uxt6Hl+nfEDxXDcXl/BHFfXt3aQ3R0byJBJGf7OWRpEJbCoJQFK46sRuyas2/jnxh8+rNNb3SjR7pra2hiXy7p0uIx5wKyMmVRiSocjCn5hzj0+w8U6De6xe6TDqduLu0VXZGmQF42jWTzEGclNrj5ulJB4t8MT38dlBr9hLLJZPfoY7hWRrdG2tIGHy7QeCc9j6Udf68xLY4TTvHniN7zwul21j5WoytE4ggEj3A88xrIoEuAuzDExmXbyT8uCdzxnrniq28Uiw0aaxhtFWyVjNZPKzNcTSRs24OoAQKrYx9Tg11Ueu6HI1iset6e51AE2QW6Q/aQOpj5+f8ADNLqWt6LptwttqOtWFnO6F1juLlI2KgEkgE5xgHn2ND6ev8ASDueQ6l488ZXkE+mSWkMJk0ecu8a+XJKwhmzPEN+8bXRRgKwG7lwcArZ654it9Ws7db6W1g/tlPtFxMjuXia6kTyiSwCqflwccZHavVNR8TaDZWMl02rWs22xe/SKGdHkmgRSxeNc/MMDqOPes+Hx54cZoRcXhsxPe/YYTcMimSfeyhAASeSpwcY988U43v/AF3HLWP9djh7j4l67LoMt1BLptvLbW9mbxngP7md2uBNF87qgYGKMbXdcbjySVB6nxh4m8QWHhvRNQ0eyWW41RFh8ua2cGOeSMNGWTdlVBDBlPPPUYrp7rXNEtLRry61rT4LZVR2mkukVArkhDuJxgkEA98GrFzfWNrGJLm/t4EMbShpJVUFFxlsnsMjJ9xSezB7nj7eL/Emq6vpl4Zl0qwu5EfAgcNLDJDfCONiWwpJijIIAOXXrwK2PC2q+JJvhjrdpqs/mXdnoMMlvcQxvHITJZ7sEliWdWH3uCT2Fdlqfi7w/puoRWF5qcCTzyeVAomRjJIEkcoADkMFjb7wAJwASeKdY+KtFv8AwpL4lsrwXNlDam5lWJ1eSMCPeUYA8OB/CTR0kNfEjyvXfE3jDWI9S8NRFbCFPs0O/bunVDNbrvO2QOVkWR+SE4HBbkjptL8Ra7pnwOstXFwNT1SJY4bid4wvlfvhHI7qzgfu1yTuZR8uSRXTa/448N6Lo1xqV5qcGbeOGSS2FxEJl80gRgqzALuLDBYge+KvaN4k0PVvC8Pia01O3/smWHzvtLyqqIo67mzgYIIPPam9mSuhxOneNfFci6bbTWFnLe6jaLeW6xRsVeOPf5/IYjJxFtwSAZhy2ATc8A+Mda1TwPrOuaxFAj2StJG0EQfpCHZCkbtlkYlcBsnHIU5FdVB/wj82q/23De20100Eduswu96iOQhkVRu2rvO05ABbC9cCrlhqWm6haPd2GpWt3bozK8sMyuisv3gSDgEd/Sk9n/VgW6Pn3UNa8X+NrzTxLqhhtra7EOba3ZFuEa4sAWJinKn5ZpVyGYYDdDnHUaR8Q/FVxprPqDabosH2xIZr2eHzF08mOVjDIqyn5tyIgLMrZflQduer8T/FXwbobWCjVYNTN+WEP2G8t2BIdI+ryKPvSKOCe5OACR0reItAjsZ72bXdNit7aXyLiR7uMJDL/wA83bOFbkcE5p9APLdV8b+LdHh1Z4Lq3vZG1jZG01uIktojZxyRptkkUgSOSAc7uuFY8Vs+H/EGt6t8Vra1v7iO3jghvkfTI4nDQhTb+W8jE4feCzL8o4Jxnmuzg8WeGZvtpXXrBVsbwWVw0k6oqTlVYR5OASQwx6/hT28R6P8A8JRF4ajvo5tTeGSZ4YpFYwqmzO8A5XPmLjI55oW/9dv6YM810/xlr+l6vrUS3ltf2Vlf3t1fRSQSebZWyXSg5ctg7o2dl4AxHxkZx03iDxRrGn+AdN1qe50/TJ7+9hRpriBmitoJZDtZl3A7ghXOSBnOcCtY6v4V8VW1/otxfQv5V01pdWj3QjkLrIVClVYNtYqcA8MOCCCRWjrEvh9tPjvNUvLJLK0uBIs0twqRxSxk4+bIAIIPB9KlfCvl/X9fqPq/meZ23jzxfJpT31/c6XpdqLqK1N3Lp8hjjU27S+eQXHyyMEVQcY8wck4ByL/VfFGsb7WQXGnvqN7bvcBkmLQozaYHhXDrtU+bJnvwenzV7FP4k8OQRPLN4i0qKNI0lZnvIwFR8bGJJ4DZGD3zxWRrnj/QdHivZLp5cWl0tpjzYUMsreTtVN7rnPnpycAYOSOM0viDocd4V8deMdUe1intrO0R78Rz/wCj+a9uiwTSSQFUkPzqYkXLEN8/KDjODafELxVq0xuJL2A2UEN2URbPy0vWNkZUjOyZ8EMrDAbdwQQGFe0pr+hNGZP7b08AXH2Vv9Lj+Wf/AJ5HB+//ALPWqE3jbwos8FvD4g0+6nuPOEMcF1G29oU3yLuztBC8/MRSBPVHA69498aadp7COwtIjazi1uLl4MRB2R5YyDJIo2lBCp+bO6TjJ+Wur8VeIPEtnFozabYwtPPYXN5dWxiaRneKFXWFDkbSzNjJBPtXRT69odvaJd3WtafbwOARJLdRqvLbeucfe469eKtXd9Y2ckEd3f29u9w/lwLLKqmVv7qg/ePsKHsxLoeLr428V3ttHqF1dWjW/wDZuoeVBHF+7vZE+zMnMcrAMu+QYVjwjdDkDYn8beLrc3D3UunW9rNLIEuGsnC2ESXxtzJJl/nHl4Y/dAPPSu5l8ZeGRNBb2+t2V3Nc201zbpBcxkSxxMqyFXLBeCwHJHf0NXD4h8Phbxm1/TALEZuybuP/AEcZx+85+TkEc45FNvYfSx5jD8SPERv7RZZNPVvsttM9gthK09yj+b5k6YbIVVjWTbgnBwTyprnp/HHi7XNP1EvqqwwppupRwG3tvL+1Si2t5IyrJK4DKWlxtYnCsOCDj2qC98Mxa0Xh1TTl1LUoUYKLpfMuI0UlWVc8gAk5A6Vn6l8QfB9lA0q6/Z3p+y3F0iWc6StIkAUyhcHG4Bl4z39jSW7+YLdWObfxd4ssZmsLlLG5nlvZdLtJVtXRWucRPGzDcfl2PLnn/llnIycWvid4z1Xw74j0XTtNaJzcPCZ4Xtd3mI86RsVcyKRtUsSFVyOC2BXT/aPDGqXNrrA1OyumsUklhkW9DRxD7jvtDbcjldxGVywyMmr99q2lWN1a2t9qtna3F2222imuER5m44QE5Y8jp60diVazseVp448ZDTYDqV1plkl5BaXDXxsJPLslmS4Oxl8z5iWhjUHIwZOh4zrHxFq2k/DvwXI2oQaebyyiF5qWoQPMsTC33BWXcp3Owxyc545JFdm/ijw0tlcXv/CRaWba2ZUnlF5HtjZvuqxzgE9getQQeLtAe20KabUFtDrsJmsI7ghWkAj8w+wwvJ5o7/IfU4fVPHnieHVdWtbMWMkkCSeXbNZyb7cKYRHNJ82SknmPhcDpwThqoeJ/E3jKLTLmC/1G0ijFzJGt1BYyRmL7PfW6ea2HOVZHbK8cKecZr1K28ReHrm5itbbxBpk08sRmjijvI2d4xnLgA5KjB56cGqTeNPC7XENta65Y3k89tJdQpBdRsJI43VHIYsF4LAcn19DRbVAeeWvjbxhezstiuno8hKrfGyleO4iSO8dZFTeAA/kx456OeTlae3xG8YNfagsel2saQ6es4jaPc0QMcLeftD72TMkmQVUfJgMTmvTpvEHh+EXZm17TYxZOI7ovdxjyGPRX5+U8Hg4qebVNLhs4LybVLSO2uCqwTPOoSUt90KxODntjrQNnmVpq+t/8Kxv9Ug8Qhpl8SAHUVgYxtbG9RWKqWOI9hPcjGccVW8Q/ELxRpkVlIJLR5rnUblUthYH5reO7EAG9pQS23LnarHnO0KCa9Eu/F/hm3uLe2/tyylnuZpreGOO4Ri8sSF5I85wrBRyGIxxmrMXiHQXaWM61p6TQQefPEbuPfDHgEs4BOAM9envRfb+ui/yB9TzpfFuvX82lSvr1naka5FFf2Udi4a0RhOvkTOXxklY+cA5IOMEVQX4heKrbSo2t7exW4TSllTTmtZWkx9hM/wBp3F8+WJQItvrxu3cV6npXiHSdW1JrLTbxLwC1S6W4gdZIXRndBtdSQTujbNVYvGfhiS+1C2/tuyVNOWI3Nw1zGIY2kd0CF84D5jIKnB5HrQu39f1/W4X1uZEPiPWrLwd4mvdWlt2vNInlijuIrJtjqI0dWMe/nBfB+YD5ckjmuR0D4geNNRSObZYmC3nRJv8AQzuuka9EAKlZWRf3bbtwLg4B6GvSB4v8LYvmk8Q6fAthefYblp7hY1jn2hvLJYgZwR+voaXWvFWg6Slx9o1S3eW2aFbiCKZGlhEsiojOucquXBye1Nbp+guljj/ht4g1jWPEmtXuoXkczppNuxtIoXjSym8253QsCxzIuFDHgnjgcVjaD4l8cQ6lHq9y0F6L62sDNZJayKN8tvPJiPLnZgqing5J5xxXp7+JPDkaW8kniLSlS6TzLdjeRgSpz8y8/MODyPQ1KmuaHI1uqa3p7NcwG4gAukJliAyZF5+ZR3I4pdP68/6+Q+/9djyGX4neLI/B8mrXL6VYhFuZEu5bfzI3kjgSRbUrHKQrl2dc7if3Z+UNkD1+z1azewimuLu3jkMReUbwNpUAv9NuRn0zWBrN54D8UX+naPd6tZ6hPc+f9litr9gJggXzo2MTAMMMu5GyCOoNdPZ3Ec73EUfH2eTymAdTztB6KTjhhwcH2xgli7FkEEAjkGornIgmK5z5Zxjr0NSY/wBo0xyEV3Zmwq5NRL4WNbnkPwWS2vNGhiTxPpp1W40lBKbK8llvYmIUuzrM7oGB6nZwfyqjo91qSzeDI7nUNUbUPsGl/YVkmkJuMyyC9Zx0ciIIWLZwMEYr0bQvGdvqmk/2xJo+rafpptBdpc3Bt3DoQCoCRSvJkg5wVHp14qGy+IGi3h0ZoYNSMWqwQTrK0IVbZZyVhEuTlS7KVAAOCOcDmtL+981+ouj/AK7GH47vLdvGOj3Wh6ozalhmliSeY7rcwyFXWMEo0YbG8hWP3RkHArkJdZ1iz8Cw2GkQajewQ6hbPcavpEkk6XZDwFkDSPvGSzK2OPkYYXJA9c1jxNa6TrVrp17Z6gkVwdi3uxPID7WbZ97eTtRiSFKjjJGazZ/HlvB4eh1ybQNeW2lje42iOFmS3RA7TMVkKquCPlJ3nnCHFTF2B6tGR4HvNN1H4maxNpWszOtus0N1BcXxkluZjIp3CHOI44sGNSAN249QMt6RXO6T4rstR146QlnqVuzxyy2088QSO6WNlWQx87sAuvLKuc5XI5rocf7Ro6JB1YN0H1FLTWHH3j1FLj/aNAC1y/j/AK6X/wBd3/8ARbV0+P8AaNcv4+/5hff9+/8A6LataP8AERnV+Bnw5+0P/wAli17/AHoP/REdFH7Q/wDyWLXv96D/ANER0V60t2fMH3d4EP8AxT46/wDHzcdv+mrVu7h7/lWF4E/5F8f9fNx/6Nat6vHqfGz6mHwo4HxtBeR+L4L1YzJaPZGFsSICD8w+7I20/e/u03wzuXWbQLCY4Y5HmldjbqFAidRxHjP3u4qTxPKkXxDjeQZ26YxQkZAP7zplSP0P0NNiEeseTYu4V53lhEgRdyK1vKDjEae3r0rC8PaxUtzpSq+wlKO3Y1/Fnhy31kNeWLlNQVowxFzLHHKqNkpJ5Z9CwzgkZre05HgsIIXUb441VtrMwyAAcFuT9Tz61w8f9oeDdZ+zBdTu9HllUwrFEkrSyyZUq8kjgqQwTHPQ13lrJ51uk3lvHvUNscDcuecHHeu/EKUYxXNePQ8rCuEpyly8suq/Udu/eDgjg9q4Xx14b1CSPVtS0fzJ9VvZ7NrDZGB9kliyvmMSwymGbdjnBIAOa7s/6xfoa8ym1C48N+NNav7vVtUu9Ksp7RZo7i7JitY51fdJtxyA+zg9ASe1ch3q/QqXPwxm1HUtU0xpo9P0LZbpBJHb5uZDHaNCCsm75QC7ZBXJ55wxrt/h/wCHW8M6PNazXC3NxcXDXE0i+cQzFVX/AJau7dFH8X4Vxl/8UtW0+SWa80Gz8mCKJpbWK7LXZaS2eddqbcEAJg8/3j/Dz1vgXxBqXibw3c3UlrDp99HM8CMVZ4ydoZX2kq2PmGVODwexBpq+tvmJ9CKTwg58CHw4uoL5q3Juo52gJTeLnz1DJn5lzgEZGRnpXNn4Y6qttc+T4itobi6mEsxjsXjT/XXUpCFZA6c3IwVYH5MHIYitLRPEmq6b8JodYv7hdU1Jbh7Yzz4iR3N0YVd9o+RBkE46AVzWmfEbVrPT9Sa6exutQS6dIyZ5HhcG6vF2xqiEnalv14yBkn5eZdtf67FO+pbX4Qzvpw0m416H7CLaNN8Ni0dx5iWX2UHzN5+XGW24z2zVofC2drC4gfWVSS7tZ4rl40nLGR5Y5VdXeVnABjAI3ZIPBWsey+K+pQC81iezt7uxuIIJ4bKK43XMDNp63JAXbzHkMM9fmzjjFWk+JniCOa4vbrTbZbW20ueVrWMMZJZ0uI41dcjcExIMgjI546VX2n3/AOAStlY17L4dXVpc6NPBq0EL2k5mvHSKd3nzOZiuZJmypLEfvA5UkspU1t+IfB0Or+IW1aS4iBJscI9tuI+zTvLjOf4t2PbGeawbL4jalJd6FFeaXaWsd7MYLl2lYkP55hXaoBZAxAI3gDJ25BBrT8YeLdb0vxKNK0vTdPniC2YeS4uHRt9zM8S4CqeFKAn1HA9aT6eunqHf0Ofb4RfvnxrRMT2ske0xzARyGOaNWVFlCYCzHIZWPHBGeNCD4bz2+qw6jDrMRkivEuVV7QkECd5CvDejkA9iAeelYeo/FTV7qxubW30j7LJ/ZkzS3Ebk+TOIJnDoSNrKDFjB+bnOODSaf428QjWLKxjuYpGl1dYZ5bl/l8hriSPYqgYDfKMN+FEd1Ycr8uppp8MtTXTJLX+3LJ5Yoba3spPsc0bQxwGfaxZJg3mETkEqQOCMEMRXQeJ/BKa94f0XSbjUWzp5RZ5vIANzEE2SJtXAUPx04GOlc/N8UbuXR1urDTbF5vslncSK1yW8ozGfeu1RuYr5HRRu+YnGFNbfizxvNpHhzR9YsdPiv11WIC3CysFM7oGiUHbna3zDJAPTih7P1/H+vvB35vMydN+GV1YzWV0uuxzXUPlm4kksz++bZdrI33+CftXHXGwdc8auieBE0vw7q2jxXybb/S4NPDJbbRH5dv5O/Gec9cceme9cufiLq2q61YNpa21pYXcg+eWUsZYDFelCgxhWLW4brz8orT8MeLNdv/hrrEuoCKDVNP0SK5S5hk37zJa+YrHKjDA5zjim72l+I1fmVhqfCzGrXN22rl0kkSWIOszNG3mwSSDaZPLCnyABhARnknHOxL4KuJfhvB4TbVAs1rJG8FzFHJEP3UwkjDBXDfwgEqwPUjFcdr3xB8SX1lfaNpVqLSVDBbpfyMyMG863jkbpj5hMdpXOMc9RXSaX4w1ay+Dem+JdQjh1DU5VhhbyAzIXeYRBmAGeMgtgZ4ND28iY+RSsvADxa5p+mBZk0u300/bZ1B2T3G5/J2b3Z8r50rEtnonJ7bHhDwPPoHhLVtHTVFe8v4vLW7MUkoXEIiRmWaR92AoJGQp6YAqjZfEa+khtFuNCEd1dQpcQwrNkvGvmeeRx1XysgdfnQHBzV3wX46uNZ8IarrupWEOniwjMwMjssbRmESgtkblwDgnaemRkUntL8R63RiaP8Kbi1uxd3mvLPMbpbh/9HkbpLZvtDSSM3S0xyTjf6DBdo3wtutGSGax1i3lvbSZDbPeQTzxtEscsYWRGmxuxMxGzYAR0wcVyGtePPGXiTULK1064t9JWC7+zXQgllQylp7FM/Mm4YW6YYI65PpXVaL8UNW1O1hSLR7Szlup0S1mv52jhRGilkxKSN28CEjgbSW4PBp/ZEi1rvwxuNShuI/7YhRZLxrhUSCWFNslqtvKjCKVSRhcqAQBnBDVq+HfA82j+LY9VXUYJLKD7WYYfsrefm4MRbfKWO4KY+PlzgjJ4rnL74la7pkWpSPZ2GpP/AGq8Nots7NGkKWkc+GcDktuO1iAOcngVq6F4w1TWviRZ2OLe003y79Pswm3XDPC0ADSLjCj5224J4I9acb307foEulyh4g8B6pbpqup280V/crLc3GkwW1n5csdxPcRzK0rs+GVGjToBxnrwK2/EnhjUE8G6Fo+jpby3VnqNrcSSTw749yvvklZcgnLZbg554rD0/wCIOrWGq6ha30dlfWkWpXm6VLj99a20V0sbGRccBVkBHshz1ro9U8XahB4N07W4bGyjn1K9it7dbq4KRLHLIVjkZgCeV2tj1OM96zVuWNttP+B/X+QdX8/+CY2n/DGfTNPIsNWszfC+W9V57AtDu+ztC6lA4+X945UAjbwOeclj8K1s5rUx60XjtnhZQ9t8xEbWRxnd3+x+nHmf7PNXT/idrWoWxlh0vSLbddJZJLPeN5Xm+Q8zuWC/6shMIerbgaxL7xz4g1aJ49NmktH1G8tzEXmKm2gkbTQ0a4Xlv9JfDdsnHXi4/FoPodL4Z+F39jT2k39redJZzBoZHjlkYxrBPFHu8yRlDDzy3yhV4xtGeKGnfCbU4FuJLjxJBNcXMMkErGzkICPamDK7pTt5w2BhRyoAGMT+Hfidquq/YkGiQWq3V0irLczOgSAwTSsWG3JcCEjONp3cHgiseH4ra5qN26rb6dDaW9vdSziKSRWnUWfnxeWzoCp6845GCB2o6savddzd1f4UpdRy/ZtXaJxcCS3QpKkccTRSLJGfLkRyGeaR+GA5AIIHPQ674LttVttNtDdvDBZabc2A2xkviaJYtysTwQAeuc5rltU+KWqWdsIYNBSS7il+z3AMjuscuySVQSq5+aKNWz28xc8V0nijxleaVbaRc2+lrKl3Y3F/cRvL+8jjhiEhRNuQzncAOcUns+3/AAP8iY7qxgW/wtuY7CSH+2YRNc211b3Uhgml3iZYArAySswI+zrnkggnAGKuTfDeRHjubPVLeO6glkniMlmWjaRr03Q3gMCwGdvUHvkdKwm+JPiC5U3E9ja2trFpl9NLEsjJJM8f2ZkaMkblwsxBBHYnpitQ/EfWRPLC+labH587Q2Mj3TbV23ptd0x28DgNxn096rW8fwGvh8ilafDXVl1OayF9aQWMVvZlbs2CvJJPEZnHlgthEDyDKMDleM8mltPhLqEdvqC3HiKCaTULa5tpy1pK4CzW8MXyl5WPBgU4JxhioA4qaL4q3hkt55dP0qGyEVu1zvvWEuZTKu9AE5jUxFi3UqScfLzgXnxQ8T6na6mlqNPsPsmmai7GMuHeWO3t5YmTzFBGPOPUcgZ9qmPW3mPXmXc6nWPA8p8Q2kVpGz2t7qM09/IsISKOzMcW6A/NklnhjxgdC3Tvp/EDwXfeKNZsLqHWUs7S2MLPB9ncs7RzrKPmV13A7ANrhgOoGaoj4gatavLaX2kWhuxcS2MHk3DFJrseUUjyVGAyzZz/ALDVc+Ifjqbwvrel2ENvaXIuJIRcIzyCRFlnSEMMKVAyxOWPJXGO9Hb+v6/pk9GZ0Pwyks49PksNUtFuLG1toEE1iWikMa3KOzIHGci5Yjngr3yRWlf+BZpvDHh7R4dUjRtIsns3le1JEqvatASAGG08hup6Y96wbX4l69c2tvG+l6TaXN/Fbz2ssl44hijljuH/AHjbeG/0YgY4JcehzYbxfrth4V8Dal51tcLfaZLcah5xw87JZGYBSBgEspzQ/tX+f4lK/MrbjNe+Fd1q+oRGXxAIdPhthBHBFaurL/ojW56PsP3y2WUtj5c7a0NT8CarqgEl7q2lxTyWk9rP9l0xo0Ku0LKwHmE5HkjOScg9sVj6p8WNQ0m+tYb3S7C43WhlnjtZZC8cv2V7kJuZAv3VUYyTht3tU2teNvEFpeqtzNoc1sul3M80enXjMWlSW3C4crlSFlORz1z3FUr83mSuli7a/DaRNYgvLjVIJYLS8E1tGLMhin2h5yJGLHc258BgBjGcEmtmy8GpBoXhfS3vBIuhTiXd5GPNxDLGMDPy/wCsznn7tc7/AMLJ1ibUPsNnpWmvLdXYgtN1037pftDwHzgF+VspuAHUZHbNbieMNQuPDPhXUrXTrb7Trk6RSRvMdkI8qSRyCBluIyAOM5FT9jyG73fp+Bz2kfCibTrOGKPWkeWLdD5ssU0peD7NJAoO+U4cCTPy4XjG30tP8Mp47J0stahhuiLjEzWO7JlSBeRu7CDrnPzDBBANY1r8T9e1UafcR6db2FnKZpJUkZlkli+xyzIi5GVcFOTjB7Z5rQg+JmpRxzS3GnafDZrBOLaSW6kLtLEkB+fCHhjMAMZOR78PXX0G76G38PPAs3he4vZ7jVjevdxOjbY3BUtPNMTud2Y/67GSSflznmufk+E149okba7bh7aK2t7bybWWANFCk8f70xyqzMUnOSGUZXpg4rT+GfjPUPFGt3811H5MVvZbTbRZK+bHdXETOAwDAsI14PTGK5xPijr0dxPffY7O5F7a2T2dpBK8qW4kW6kPmkLuEhWIKR0Bx70n5/12Frd/12NfWfhdqF1ol3o1h4ghtLO4lZgPskm9Ua1S3I3rKGONm7rgg7WDVeh+HdytjNpM2pWE2nPcpcrv04mct58Urqzl8FD5WAMDgrnO3nDvvijrWmaDrGqXEGmSSx38n2W0d33pbraRzlW8tSCw3ctnaM5yeBV3VvHetahot3daYum2ZW9ggtYWuyLpmF1BG+9NuAjCQ8jkAr/e4pX5vPT/AIAnsrmknw3hE80kl7DJ5k6SgNZ52hdQkvNvX/bC/Vc+1Zr/AAn3aibj+2CYXSTdGUmARyZ9jKiyBOBOQdyt04xmpG+IniF2jjt9G0ppI2SG633bgeY19JZjZ8n3d0e/nnBx15qsnxW1L7Ylu3h+NjFbubtkkbZ5i+fyjEYK5g5B+b5uBwazXLb7/wDgla8z7m9oXgRtH8TWesWuoQeXCNjw/ZCMp9mgh+UhuDmBT0PBIx3rd0vSLvTbzWLi2u4W/tG7a6xJA37tvKijUcNyP3ZJ6ZyOmOeQ8M+NvEmreNdK0q8t9LsoJEnNzHHKzmT/AEe3mj2EqOQJiD64JrXs/GOoS+PJdEm0+0j04Xk1mk4nbzd8dvHOWK4wFw5HXPGa0d769vwJW2mx2EJmBfzmRvm+TYhGFwOuScnOaWUeYkiZI3LjOOnWnCSMttDqTnGM96ZcMVhlZTghCQfwNZytyu41ucZ8N/Btz4Thgtmi8NeXFZrbNcWOkm3uZtoADO+9s5xkjHWqtn8Pbi1k0aNNYjNraW9nFeobQ75zaSNJEUbd8mWc7gQ2QBjHWqHwobxJqHh23v7nVf8ATLzSo5I559VN6okcKS5t9ibe5xu46Vk6P4m16T/hFXutene5NjpTGE7FGoNcTSR3DsuPm2ooYbcBTzWmvN53X6i6P+ux3HiHwvqOu6tYXF9fad9ntAXQLYN5okaNkZQ5f/VNuG5Mc4xmsEfDzWIbGOztdT0W3s3uxc3mnRaZJHaTbURY1CLKCq5TeykkOx544Nzx9ql7p3ibS7zS9bLgyGK5s/tUflxqYZHQtHjOGZRmQsNoXIGM1zU+ratH8PL7/if3sOv6WDOwGqxyrdN5MchZG8v94qhwfKUAFjtLYINKPkNrVI7vwxoOtWHifU9Z1jUrDUGvMrEyWkkckEQOUiUmRlCAZzhQWPJPTHVbh7/lXCeD7y+vvHeova69c6jpsKSx3Yl2LEtxvXZHAg5HlruVznBYgckHHeUuiJW7GseO/UdqXcPf8qG6D6iloGJuHv8AlXL+Puul/wDXd/8A0W1dTXL+P+ul/wDXd/8A0W1a0f4iM6vwM+G/2h/+Sxa9/vQf+iI6KP2h/wDksWvf70H/AKIjor1pbs+YPu7wJn/hHxzj/Sbj/wBGtW7g/wB79KwvAhA8PjJH/Hzcf+jWrd3L/eH5149T42fUw+FHDeL7e2uPGdsqQSpdpZFmuhMYlCfMcH92wPQ1BEV0uVdWZmvRbpMyAXpYK4hduR5S9VVhnPGelP8AF8V5D46hvYrS4eCSwMRmht2kCt8/B2LuHUfxf/Wk8PtcvrNjE8N26CZ5HeS1mRVHlOvJkJHJYVknJTWmnU25YOlLX3uhpaZr+jeJYZNL1KGGGaaRoxp93tMkgX5slPwJ/DNdFbwRwwJDCojijAREUYCqOAAPTFc34s0G6lml1bRLy8t75zEJ4YJ0jFwiMcjLKcNtZgDkDpXQacXSwgWff5ojUPvcM27AzkjAJz3A5rrrKHKpU3p27M4MO6im41Fqutt1/X9dSfBEg+bsa5C9vfDfi6+vvCrLqyzK6fb0/sueFJEU5CPK8e0owB6Nkjoa6/cDIOexrzzx5o+pWk2reINOAn1CS5spNJiiR3PnRhkKyYHyoyuwLHgA5JGK5jsR2Ft4e0qDXbzXFtY2v7sKHmdAzKqqF2qcZAIAyO9W7e30/SdPMdvHa2FlCrMVjRYo4x1JwMADqTXkEvw71S61/UrPTvJ04W0MEUGtu8gugfsjI6xjbhlZ3yx3DkHIJwR3vwy8NTeHPDEumah5JMtw8vkJIkkUakAbVCxRKASC2Ag5Y9SSSLqLsa+hXmieIfDsd5pMlte6ReK4QrF+6lUsQ3BHIJz2wfxqvp9v4Z1W2ltbXTbKe2glMbK1iBEHjkdSBlcEq6v06Zz3BOLL4Tvj8NJPDQms3uDcPMUZyIJkNyZfJc4yFZfkbg9TwRweRf4Y6+uj3dlDD4dWG6mVjZ+ZuihQXF3LtTzIWT5fPiA3RkfK2Ap2sB9bDa0PT7C30CbVLwWlnZfbbMLa3DLahXQMisE3Y5G0rwDiljsfD8NxDpUdnpscsds5itlgQFYWID7VxwpJAOOD3ryuH4WeJBEYRe6Va3RsYoTq8E8huspYi3MWCg/dlxvzu7D5c9Jrb4W6vDYyrDLp1rcz6bc2nmLKjPbb5kkWOMrbonlMFcEBABvPyvk5Oolsj1WPR9KjNmY9NsUNkCLQrboPIB6hOPl/DFWZLWCSTzJIYmf5fmZAT8pyvPsSSPSvLtO+HmsWd34YnjOnbtNmZ5WmuFkEEbTmQxxKLdQPlO0GPyccAhlAWtvxj4Fj8Q+Kf7WuItPnjUWKIJ8llSKeR5lHGAHRwuP4hkHih9PX+mHc6fU7XQ7G2m1a+s7KOO0tpPMmNsrNHDgs4GBnaeSQOtUrfUPCt8BsFm6Pc+QrSWu1WnVz8gLKAXDAkDr39686b4Va99oH/EztTEmmy2kG2cKIAYpo1iAMJcxHzEJAdQCv3WIBq8Phtqn9r2t/MdHu1ttRS7SKV24xcO5IyhwwV+PcYyBzTXQctj0d9B0R4J4H0fTmiuHEk6G1QrK2c7mGPmOTnJ71dlt4ZQiyxxuI2DIGQHaR0I9DXkc/w78S3GhS2F4NHuDDbWdrbL9sYrKIGuP3jiSB0yRMp2MjjIPIIVh0/jDwfqGveG9E04X9tFcWyLb38i7lWWBowsyoOTyQpAJ7daXQHudDfDw/ayRW15b2cW3b5CyWwCkorsoQ4wSqrIcLyBnpmnx3Wir4dfWU8hdLksxcPIIMBoAmQSuMkbO2OnGK84tPhrrS6hp+qX8mj397FJHNcNI7cSlLxZHQlDjH2iLb0z5fOOK2PC/gK50TwhrehQSWEQv9Lhto1jZtgnFt5UkjcfxNg7uSR15p9GNWujqdSk8O6bp03iK6t7ZIXji3zpab5JFyPKXCqWY5K7VwTnGBVnTY9G1LQlNlDZz6XeIX2LCvlyq/JyuMHJJzkdc5rzC6+FOoXurX82o3Fhe29w0DATsjK6pNA/lunk7iEWJwpaRh83Cpk1vDwRqEfwfg8G2radZXFuyDbblfImRJg5U7oyAJFBDAo4G45DDqnsSjr4tAsY9dh1ddwlt7Q2dtCAoit4yQW2KBwW2oDyeFGMc5tWmnWNpava2tnawW8hZniihVUYt94kAYOe/rXl+m+D9Qt9Y07QI7q4SBNOWfUJ/mZI54i4tgkgRFcjzOihcCBeACK2PAXg3WPDvgjWdJe5tHv7xG8kPKGg3+SE3sI4otu5hubALcklmPND2f9dQW6NrW9Q8H+EhZ293aQWpmz9nitdNaU8PGOFiQ4+dogOmWKgc4rXbRdGmtJoH0mwaC6k8+eJ7VNssnXe6kct05PNePaT8Gbr7TBPqlr4dkEV2s0cZRH8lPOsnKrtgjUcW83RVyZBnOWNX9K+GOt2NiyXTaZrQF4ks1le3IFtf7Y5U82QJbjbJmRX+YSklBlzgEHQEeniy0HUnu4/smm3bRzqtyphR8SooK7uPvKpXGeQCKV/7GtfEMKmG2j1a9idkkEA8yVI9obLgdBuTgn+VeZa98MNWvLW+gtDpVslzqf2xkglCebutUiyxeGTDxupZTgsc5DIa3PDHgnUNL+II164/s2aNVuw195rG8uRMYSiSDZjEYjKj5jxjAHIprf+uwM6KfSPD/AIj0zVILVUhS8ke01Ca1hWOWbY5WSNmK5IJ3KT6E4Per+uaBpms2FvYahbpLaQTRzLCVGwlPuqQeCvtXl2t+C9U0m51nxClrYrNHc3F7ZNYebLcX073KSwLKgTgLtKZywAkb7oznqtd8IXN58NoPD8a21zeeYlxOJ5wqSSl98hJaORSNxJ2ujr046ESvhT9P6/r9R/afzOtn0nTLi0ezn06yltn27oXt1ZG2gBcqRg4wMemBUpsLNpPMa1ty+d24xLnPynOf+Ar/AN8j0FeWP8MdZu9bt7rUtUt2RdOigMlvII/JkS38vYimIuY/MxLjzVXIzsJGaiuPhj4hm1ZdRm1a2e5mspPPlSYII7mSOYSBcxM5iZ5QcCRBhRlWIFN7iWp6rb6Zp9uztb2NpCzytM5SBVLSMMFzgcsQSCetQw6DosMSww6Rp0casWVFtUADEEE4x1wSPxNcN4d+Ht5pHj2x1iK4t00+1tkjSOGREMYEHltCF8rcyF8yf6wLuOdm75qh1/4c399q2r6nZ3FhBdX810TMXYO8MkEKJExAzt3RtkDgBsjJzTsC1PRbrTNPu7d7e6sbSeF2V3jkgVlZlxgkEYJGBg+wqw0MbSJIyIXQEIxUZUHrg9q8qsvhnffaor6aPR7aSCaKWzt4ZGaOwxeidkiOwYHlgqCAvLEYCms3wV8OtRupdK1S/sdO063inMtxblnMt0w+0bJpUZAPMUyJtBzwD83CqEw7npt7D4a0n7DYy6fZxeY0otIIrENk7S0gVVU4JUEn196k05tB160u1t7WC5tkmltJhLZ4SRlf94o3KA6785IyCQecivM4fhfr/wDZht1m0ezcQmIpDPIUmk+zPE1yx2DEkjMC3BPy8sxqW2+Feo2eu2d3Z3FjbW0Ms8gS2dIvJZ7ieTK/uSx3pKiOFeP7mDvGMD0H0PRH0Hw/p+o3XiGa2tY5FtVjeaRF2wQxqwwvHyLtJzjggVNYaVoDwCOz0mwWCI/JtslVPmQcpxggq2Mj3HqK8o1b4R6vd/2VZwr4fhtLPTUtHcD55CbeWOUNmIsQ0km7h1B53KTzW3bfDnVDcLL9qsNPSZoY7qG2kZlW3jtoAET5V5E0AI4A2s3fijuLsd9faDY3mq2GoTbg1jK88UShRG0zJs8xhjJYKWA57ng8YfrNvoyp/aurw2O2zQuLm4iU+SvUkMfujiuH8G+BdW0f4f8AiDQbi+hN7qVu8UbidTGHMPl+adkUe0s3zN8rNnksx5rF1/4S3l7e6oltLp4sbjTGtbaF2RY0/wBHEYhZBCWMXmL5v+swGOdm7kjGtz1P+z9LvIJLeTTreSFSsbRy2gCkIcrgMMEAnII4znFTzafYzQwwzWdtJFB/qkaFSsfGPlGOOCRx2NeZ3vw21C91K4v5jpSvvaWzQSMwtXM1u4KnYMELC6ggA8gdCay9V8B61Zrl9N0rUluNSthLCJZCmoATyyNNdfuztO11Q8OMDkkYFD6eYdz1e9s9EsjNrN5a6fA0EJMt28KApGoPV8ZCgZqvpVp4buFltNPsdP2adM1u0aWiqsLsquyqMY5DKTjg5ryXVPhD4i1ARwTTaA0MdhLahixJKPbSxrCd0RcojyDH7wLtRTs3DJ29S+H3ktqWtXUdlaed58k32FZJZY4zawpGiBUBbZLFuCgdgQM8UaK7BK9kenRaXp8U8txFY2iTTSCWWRYFDO46MxxkkepqK/m0zTIIWu/JtreH5o3aLEcJ+797GEPzYHTOcCuTtPD+s3/w0kSWSKz8S3zrqbNIx2wXe5XRScEhV2qhwOgNcpe/CXVZtNns5LrSr1FEkVvFcuxQw/I8SN8hx8/mZODgEdadrOzEtdT0/S7Xw9fW85sbKxeKO9l80C1VQLhSUkbBHLZyN3f1q3cadphtpFuLKzMGxvMV4VKlSBuyMYwQBn6CvN7v4a3xlvbu1GlLPeS3Ul1GZXC3SPdwzRwSMF+5sjkQ8EDzDgEFsxRfD3xCojtC2jCwuGga4h+0OVtUiuZ5RBEvl4dNkwQZ2fc6YIAT2Gt2emaPBpa2UNzpMNmltNErRPbxqqtGeVxjtzkfWmvoWivDPC+k6e0Vw/mTobVCsrZ3bmGOTk5ye9crD4Leb4feF/DN7baWE0uS1+2W6EtbypEpDADaNwbg4IA5INclffCnV00CPS9PXQmSW2to7xZWyHljE480b4pFLDzIhlkJ2qQNpCkEnZu3cEesXWi6TdOz3Wl2E7M6yMZLZGJdRgMcjqBwD6VAkOgrr81mtrZDU3to5pcWwDtErYQlscgMvAzxivO7T4d67DpV9Zyrolxfz2SRx6tJcSfaNyxRKID8n+q3Rk53H72duckpf+AfE95FqE0w0KSW/kLS20k5kRVN0020M8LKSAVwWjYZB+XoQ3o9BfZuepixtASRa24JOT+6Xk7t2f8Avok/U5qte2Oj26NqV1ZWY+ywyEzG3UtHGclwDjODzkDrXJfCnwTeeFrG4/tSeznv5LS2tVuYSWZUihVCASowNwJAHHTpXJW3wp1yHw69jcS6ZqbmVjJbXlwPs87G3eL7SQkC7ZdzB+Q7EjlyQCE9L2HHzPXbO30u8htdRtre2kVlWe3l8gAgFAAwyMg7cD1xxU0ljZyFjJa27lyS26JTuJG0k/UAD6V5LH8Ldb+0amZ9StpRdWC2yv54UMMQjy2AhDlV8ptpMjAbuFXJqzqHwxu4Irv+xLbQovtD3aPC+VR7eS4ikjjx5bKAqpJgFWRWb7rAsKHuJbHqa2lusolWCESBiwYRjOSME59SAB+FSOdoZmb5QuTx2rnfhlod54a8FWWi6hNby3Fu0uTC2UCtKzKo+VQAAwGAoAxwAK6CYeZHIgYAshAJ/GlLROwROQ8Lal4FZZNX0bSo9Mh+ym4bUJNEksomhODnzXjVSDkHryOantvEngm5utAkt5rSWS9gWTSplsmISKUYUh9uIg+CAGK7iMDJ4rM+GPhW/wDD1hbafqWj6dGsVilvLcR61cXQlZAvIhkjCoCRng8dKo6f4E1u0bQ7f7RprW0Vtp0V+/mvvRrOV5V8pduGDl9pyV24zz0q9L/15h0Z1d1feF7LxPZ6fNbQxam0Ygt5v7PbaoYMREJgu1SQrEJuBOOlZk2ufDy1sYY9umm1gv5o40h08ukNxCf3r4VCECE/NJwo7mk8X6D4h8Q6pprxy2GmLZlpor6O5eSWCRo3RlERUI4+YEOSCMHArmJvhnrf/CLXWjNdaVcyz3d0IrmGWazNtbzoqN8q7vM+7kxkgHA+bipX9feN2O10C+8Gy+J7u10e3s4tVxJ5s0dgYvO2uBJtl2hZdrEBtrHBPPNdRg/3v0rjvCmj67B4rvdT12DT3jWNrfTZIL1nMFvuGF8sxLhnwGdtxyQAOAK7Hcv94fnR0RIjA4+93Halwf736UjMuOo6il3L/eH50DDB/vfpXL+Pv+YX3/fv/wCi2rqNy/3h+dcv4+OTpeOf37/+i2rWj/ERnV+Bnw5+0P8A8li17/eg/wDREdFH7Q//ACWLXv8Aeg/9ER0V60t2fMH3d4E/5F8f9fNx/wCjWrerB8CZ/wCEfGMf8fNx/wCjWrd+b2rx6nxs+ph8KOE8VSRnx7HHdbJIY9OZ1jlwUDfPyQSo7Dqw6dRUcUVvqSpb2ItLa5nM0CyQIqYDW8vXZI+eQD26VJ4xgt5vGtr5E1wuoLZEsE8sxiPLctvYY/iqO0ZtNvItTvJZ5obZZpAIxCQWELkg7XJ+6Gx71klL2sXF/I2co+xlFx+fYWy1O+8J6y+l6teSXFlJIJEuHtJZprhpAQFUxjapVlUYI5zXd2sqzW6TR7tkgDruUqcHkZB5B9jWHaX+jeLtLeHL+UZiqKzNDKWQg7lwQwwe/B4ratofJgSGNm2RqEXcxY4HHJPJ+prsxMlK3NG0uvY8/CRcb8sk4dO5If8AWL9DXnqa5q+keN9Sj1bXLm70i3ubaEJ9nhRYftCuQzsFDbQwVRz/ABDOa9B+bzBzng1xGst4N8YS6l4Zs9e0o394yJqUMDpJPJHGeUIzlTgEbu1cp26W1Kd18Vbezje8vvD99b6bFHG01yZELIZIWmjXy87jlV59Cw68kdH4Q8Sy+JvD1xqFppzW11FI8IhuGYRs4AIIfbkqQw5C9cjHFNj8E6H/AMJLfa9cWcNzc3SoiiVMrEixeXtA6HKk9RwGI6E1r6LpNjo1kLPTLaO3gDFtoJJJPckkknp19AKO4uxy+heK9Qh+GkGv61DFeakZ2tjFajy0lmNyYUVdx+VSdvJ6DmsPTviTfQafqU2qaeWvba4aP7L58aIgN1dRqA2CWYLBzgHPBwPmI7q0sPD+qeG2sbSKxu9HuN4KREPE5Lktgg9d+TkdD71lWvhXwLewPY2um6ZMsEmXWJssjrJKDkg5B3vODz1Zwe9DvqN2OYtfiwIFvdX1LS7gaE8cMtrMhUyRl7Jbny2Qcn+L5umSB05qWP4qyebNdXOhtb6bbadLcTMznzDOk6RKqZA3I28Hdj19K6ey8I+CxqEz2mj6Wbm3iW0lVFB8tPKCqhXOB+7IA4ztOOhqxH4T8MRiO1XS7TK28sQViSxikILgknLAkLyc8gUdRLYxLH4jR3E+ixvod1bJqUrQvLO/lpHIJTFtVmADkkZH3SVIwCTirnirxpNo2vrpNvoM+oHbbb5VuEjCtPI8ca4bk/MnJ7A556Vop4Q8OJLYyLpFtvsDm3Y5JU7t2Tk/Md3zAtnB5681futI066uzd3FlBJOTETIy8/umLR/98sSR7mh9PX8A7nneofFqGWzuINP0u6ivRpssxdhvW2nEMkiqwAwV/dkFs4yQMc8NsPiFrTanaWItY7uafVBbSbiI444DNIm4Y5LjZ9K7O88L+FbeOS+utLsIYobaRJHf5Y1iIbfu5x0Z+T0DHnmooNJ8F3k3+j2+lSyrMHBjYbhIspYHIP3hJk/XNNbjltoZFz8S4F0hb+10S7n3WlrdlS4CxpOZgC7AHaB5JycEZZfcjT8UeN7PQdFsNVeymuYr+EvbiGRDuk2BkjBBwSwJwQSOOvNTDwJ4TEFxAuhWiJcOry7AyklSxGCDlcb34GB8zDua1rjR9MuLWztZtPtXgsnSS1j8sbYWQYUqO2B0pdwe5wEvxKubzW7W20XTzLa3EpjaWd1CrGIrthLGAMklrY8HjA465rY8B+NLjV/Cc9/qmmy217Y2EF1cKHUiUSQCUMuPu55+Xt6mtE+HPCEBhtf7O02E2SRGJANpiVBLsxz0Aab8C3vWhpel6L/AGezada2Zs7y2jjJiAKSwhNqDI6rs4HtQ9pW+QaXVzh7r4pSx6fcT3fhy9sY0iJ85LiKRlZrU3MYC9CSgIOeA2ByOajb4g6wwWztrJZp49XSC7usqqQQSak9vGoQ8sxSNgSOnBrtNQ8O+G/sE327TLH7KFDS+YnygLEYgT9IyV+lVJtD8FztbapJaaU32e7Kwz7htW4NwTjOcF/PJwDyHJxyaenMu1xfZ8yr4g8eQ6N4lk0ufSbiS1gEX2i8WRcIZElZQE6txE2fTI61j3PxUaC1Zm8MXZuY4JLqWEXUeEt1hSbfu6ElH+7/AHhjOOa7m50XS7m7a7uNPtpZ2aN2dkySUDBCfoHb8zVGz8G+GbO1e1t9Es0hdZUZdhOVkUK65J6FVVcegAHFJD0ujm9S+Jv2O+ktx4bu5Ue9awspBcRj7ROsscZBHVF/eA5P91uOma+pfEid5YIbbTpLMSXqrHKzLJ58KTmGbA/gYMOM9QQfauj0rwL4fsdQvtQeyhuru7vGumllXJQ+YsihewwyIc9TtGegqW58OeEbCea+udO063kvLhGeSTjfLuJXGTwSxJwOpOetJbIF1OC0X4rXkV/KdUsLq4hup0Wyhi2s6W6w27PIQi5Zy1wp29MA4xjnavvilHaRWU8mhSCG7vXtkzdp5m0XAtw+wc4LknnAwOueK3bLRfBOoTfZLK10ueSweOZooWyYi0abNwB6FETg8EKvHAq1deDfDN1Lby3Gi2bvbEmIlT8uZPM6Z5+f5hnoeRVPoLucjonxNmNhY3Wt6XLDNdabFculu6tCkj+f5aAn5sv5JAzwDtHet7wL46tvFd9f2sGnXVsLUblkcErIA7IRnAAYMh454IPsL1h4d8KqPstnpunMFEM2xVDABJXkiYegEhdl9DnFX9M0PS9Mu7q6sbGGCa7bdO6g/Mck/gMknAwMkmk+oM4ZPivHKbCKPw/dCe+tFuo08zcUSQuIS20EYYxndz8oweahtvihdx6Xa3Fxoc1zfz2EN3NbwzosUQNq1w+1jyflUjBzzge9dv8A8IxoCy2U39l2qnT4hFbfKQI0HQY6EDnGc4ycYqtp/hnwmsf2ay0zTysUIi2qN22NoygXr0KEgexp9GNWuYN58T7aD7VKuh3ktsiSfZpFlQNcSRmIOm0n5eZVwScHB6cZgv8A4prZ3FvZz6DIl2139iuIvtiEwzGQRrjHLKSyncdvBOMkEDe1zwD4d1O01CJdPgtZr+JYZp40+YoChIweOQig+uBnoKmXwL4TSW2mGhWW+1wYmIJIIcyAnn5iHJYE5IJJ70n/AF/X9f5rp/X9f193H+HfiRrtxPZvqWgiRL3TrCZUtpVxFcXEczBAW5YMYwP9nI611mn+NtOvNC1PXEt7gafp1olzJIACXzD5rIo/vKpUH3OO1S6XoXhaH/Q9JtdOSW2SGRFjw5hA3+S2M9Bufb264qx4Y8N2mieHTo37u6SVpZLpniAE7ysWkJXoASxG3sMDtTlrew9Lo5jSfGGt6z4/03Q1006ZDDDcyalGZo5SWVbdo1BxypW4UkjBzx0HNG3+KEsDrps2nSX2oM9zlogVVALi4igyADwfJwzZGOvNdfp2l+FfDd7Y2dpBp9hdz+alohb97LnY0gXJy3CJnrgKvYClt9A8LXjQ6jb2NhMLd5lSWM5UMZGMgODgkOX69CW6GlLbQF5nN/CnxjrWp+B9S1jxZbxRPpwEjyQsGMkZto5ycKAAR5hAHoB3yS7S/ijZ3WmG+uNHvbdCs2w9VlkSNJEjQkDczq5x/tIw7c9J4VtfDEmnzXXhtdOmsrwKkj2rB4pNiCMA4JHCqF+gFVLnwRpLJplraxR2thY3637W6puM0yjEZLE5AXjj0AHAFN2b+7/gi6EXhLxxbeIfEd/o0WnXMBtPMHnNkozRyeXIpOMKQ/Tk7gCeOlYz/FJG1250W20GW5u0uI4bcR3cZWXfI6ZZhwuDGScbuD6giu1sdE0ux1O61O0sYYru6/10qg5bufYZPJxjJ5OazofCfhPSZ5NVj0ixtZEfzmnI+4QxbIyflALMcDjLE96XYO/4HN2PxEutb1fw/FpOlyQ2F5dwxXk8zoSjSWkk4iC9eMJ8446j3q94h8fXOm63eabbeG7i9FvKYBMLqOMPILf7QRg8gbM8/wB7Axg5GraeHvCEWt2U1rYaauo2kP8AooQjeiJmPIUH+HeUzjjOK05tD0qa4kuJdPtnlkkMruU5ZzH5RP12fL9KUr290a31OIufizp8OqmxXSZ5RJbCW1ZJ0Jlc+SBGwHCZM6jk5GDkDjOzc+NHs5GtdR0ae0vUW08yMTJIFNxcvAuGHUAru7HBHAPFWY/BHg/7RcPHoenmR0aGUBc4VlXIxn5chUzjBOAewqRfBPhdZLKQaJab7H/j3Ygkqd/mAk5+Y7/mycnJJ703qJHFwfFxbDS9M/tTTHup5tHW8llt5ky0otTcMuz+EEKQMkHJHGOa6bxn44TwrpmmT32lTy3l8Gb7JC+8oETe4BA+ZgOAMDJ7irZ8B+EWl80+H7At5QhHyHAUR+VjGcf6v5M9cACr3iXTtD1C0gj16G1eFZkWHzm2jzGO1VByM7s7dvfOMGm3dgcRq/xPks9ZFx/ZkqaIkV2iSMw33M8c9vCBt+9GA8rDkHI5xxirf/CzHljtGtPDF9N50cJlDzJH5by3D26KA2Cw3pndgfKc+1dLN4P8NTX13fSaLZtcXcbRzybTllbbu78ElEJIwcqD1FTweG9Dgjjji0u1URrGq/Lk4jcyJyeSQ5LZPOSTS7B0OWsvibbXGtaJpr6TLE2qOIWP2lGaCX96NpUdRmJvmOM5BAPOPQK5qz8LeEG1k39ppenNf2UwDNHy0MuCwJAOA+JCckZw/oa6T5vahbA9xaKT5vaj5vagBaKT5vaj5vagBaKT5vaj5vagBajnYpFK69VQkfrT/m9qa/Rt+3bt5z0xSlsxrc88+G2p+M9W8Pxaref2i891piTwDUIrSK0aVwpypgZpccnhgOOvNZuk+NPE1zH4eubi6tQDZ6XJfxJb4F095M8TFSTlAmzcAOucGui8Cr8O1vT/AMIjfabLLHbn5La9aVUiyOi7ioXp0FWIrfwC2o+HZIn0Q3YgP9ibZVy8eM/ugD8wAyQecckVfX+vMXRkfjTUfEGl+JNGaxvYvsV9ObRopbdfJjcxuwZ3DeZuLBcbRtwGz1Brn18SeMYfCV1qdvfWOo20eq20MOoz25i8+3Z4klMaLww3s6oxwCOfm4J6XUtP8Ct4hjsdQ/sr+15bQxrBLP8AvZIdrA5Unn5d4yeQM4PWquk3Hw3s/D6Wthqei/2VcXaQxqb0SRtOm0qi7mPI2qQB6A0o/wBff/X5AyfQNS12fx9qFjJqEF/psMcnnrFb7EspN6+TEsnV3Me5nBztO3oCAewrlvDdp4MtPEupQ6DNYLq4Z5L6CG6LOrO25maPcQCWOScdTXUfN7Ulsg6sG6D6ilprbsduopfm9qAFrl/H/XS/+u7/APotq6f5vauX8fZ/4lef+e7/APotq1o/xEZ1fgZ8OftD/wDJYte/3oP/AERHRR+0P/yWLXv96D/0RHRXrS3Z8wfd3gT/AJF8f9fNx/6Nat6sHwIAfD4yB/x83H/o1q3dq/3R+VePU+Nn1MPhR574zvPsXj6FpZRDHLpxVWkfamfnHXcR3/u//XdoN5b3mq2WnvPa3ayTSM8aSCQFPJkU5GBx82Pxq74hu5/+E5isTczi2WwMoghmePc3z8nyzuPQfwn/ABZIbyeNY7CS7t7qbzYYxJdXDKSYJCp/eqMYZVOQDWNourG71Oi9RUJWXu9R3irw/eWmpv4i0ExrcMYhNGljHNKFBKs8RbGG2scjvj8K6zTnkawgacv5pjUvvQK27AzkDIBz2B4rjdM8RXWh6vLo3ia8sSQ/mm8nuRDuRwdojjIO4Arg/NwTXbWzwzwJNCySRSAMjryGU8gg+mK78V7RRjGevZ90eXhPZylKUG0+q7Pr/S0HZBkH0Nec+OF1XQb3XPE9vIY2+0WDWMInC/b2UNG1vtzyW38A/wAQB7V6MVHmLwOh7Vw9r4k1m08bXml61c6V/Z0VxBBC1vYyLIWmR2Te5lIUDZtzt5JHTNcZ3rqcjLo/jabX9R03RtT1dtRsYYEGoz6iTaozWjb1aEt8zNIykEIQMZyu3B7n4caPqsHhK40/xP8AaJ/PmkxBdtvZImABQnzZiQTuPMjcN2Hyiu3xO8Mxt5k8OowWSxrI97Ja4gj3xmVATnOWRSRx6A4JAOx4Z8Uaf4l0G41TRYXnaB3ie3LIHEqgHZuDFOQVOQxHP1FHcXYwLTw7rOnfCf8AsHToDa3cU7kW9rOIWNv9qLmON1ICM0RKg5GCRyOo5SLwv46tNDvbOz0/UUt7i53xQHVyZIQ1zeSFiUnjLtte3DfvQT1y+3ae80LxcZPh/F4m1yxW2nMjxPa2h80mXzzEsaE43EtgA8DJ7CsrS/iVbNpuo3+pafcxNaTMjWqQKska/aZ4VLu7hAf3BzkgA9CdwFEutytbHKWnhT4kRmaS2N9aaxPZxCbUX1JXt5GXTxEytEHyZDMAQ+3oudw6GW28H+OY0kvoWv11GTSbq1t5Z7vm2BnjdYmX7Q5JZQ4VvMYgkZdeMdNZ/FPRDcXs9/BPbaQqRS2l+YcRur2i3G1uch9pbjGOMZyaW2+Kugz3ErizuE0+Cwluri7Z4yIpI5Vj8k7WILEupBBK8jnrh9X/AF3/AK/4clbKxladoPji3u/DEkjancCCZvtKzXuyOGIzlsOFuGLMIyANxuA2ACVOXO34y8Oa5q3ikXdtd6lFZKLJFW31J4E2ieT7TlVYZJjKjJGfTkVa034i+HdRutKtrRLqWTUi6ptVCImSQxsGIb5iGUg+XvwBuOFwat+JPGem6HrC6XNp+p3U5WFibW3DqpldkiUkkcs6ke3U4HNJ9PUO555c+EviNOWtbi8u5bY6XNbIrXW9WBimQRys0wDMzNG24xueOZF5BsJ4L8ULqllJPaXElla6ul8IYb8IM/aJCXwHAJCMpIPUDHJ4re1P4r+G47SRLLeb9tPkuYYp1VdsixSSLE43bgxEbdARx1yRmOz+JDtfWtpLpRuJ7jUhZeVbrjykMroJmZmwR8nKgZ757U43uv66jl8P9djGuNG+IdxoUtvcQawJre2s4FEepoTdSRtceZJ8s8bbGDwk/vI3OBnO3aeo8YaR4s1Hw3okGmXctpqBRbbUTDeMAiPGBI4bILMrAFT15PqamvfiP4cttNjvvLu5Elgt541WNVJWcyBMl2Cr/qXzkjsOSQK0/EfizR9A0+3vtQW5WG4geaLbASzbVDbMdd5B4X2NJ7O/cH8SPPV8KeNrzUdK1PW4by6kjlS4kgXUvkt5HivUcBd4Uqvm24PXIBwDyK6DwH4d8RaF4V1HS5ZrssdMt47MS3plKTi22ybWLHYN4GAMKOop938SLI63Dp+l2M+oLNMYfMWMIsJEdy3mFi3zqTbsuAARgnngVpeCvGln4g8Lvq09ncWc1rZxXN3FJDtwHiEgZOTlSM4zzxyBQ/hkNXuji7vwd44ttOnbS9Q1lr0oEi8zWncYaxZZD8z4z9o2kHseVwM0XHg/xU2pWyy2d3PbLqy3cAh1BY4bcDU5J5Hlj3gSF4mjK8MQVI+U9eil+KGifY5pTYarZBImYTXNllFPkGdAQHyd0YLAZHTB2nAqGT4jbUit49Lee9bVRaTGKPMNvC1+1sjSNnIZgjEAA8jnAxVa8y9SH8PkSeKNB8V3Xi+bVNKvbyGNWtktR9uZYFXy5xKWi3bW+Zouqk8DHSuaXwn47utMli83XLJEtbhoIZNcJl+1fZowjl1kOUaYOyqWwO4UHbXfax420XSvEJ0W8hvFZBGZbkQ5giMiyMgZs5yRE/QHGOcZFZc/xQ8Pw2nnSabrAcI8rwfZR5iQrGsplI3Y2+W4brnqMbuKS62Ld7o5OPSfF+ua5qLWU+uQ266zJDeznVykctuLiH93CgfMZVVlyQFyCQC27AtTeFvGs2oybkvmSO+EzyT6iJI5ytwzRSQqXPlhIsKRhST2bG6uov8A4k6DZ3c9tJY6sxS4NrC62vy3M4dEMcZJ5OZF64GM4PynEGo/EawWSOGxtJ1c3iQ77mHCSx+aYpXjwfm2OCOcZ6jIOalbR/rt/wAP+Il1ONtPBPj6ze3ktbq/ge4vBPeMt80red5NqombM6jaDHOCMSA5H7tuCLmr+GvH2NKjsxqbzC9e5urn+13IUG8B2FfPUBfIGANsg5K7VOWOlpXxa00XdwdbjNpaPcRw2TeSqNInlQu87ZkPy7p0AUAsAf4ucbV38StBtYrWeax1NLe6vHs4ZmhRVZ1lEORlskFzgAAtgE4A5qn0F0ZyuheEfG+naPp9np73tglpZW9kYJNS3od0lwk8o+duVV4pFPX5QvBGB0Xwz0bxbpms6zJ4gvrmeCQ7YfMk3pIRI5V0zK5HyFFPyxDI+6fvE0P4l6Xd2lpdalZXOmtdact6LZ4g5j/1x2lw2GLCFtowDx74Gx4S8beH/FGoXtjpcjmezG51cL8y7mQsMEkYZWXDYPHTBBI93cGcLF4Q8eefoUE2o6ibf7BGt8WvmkKzkyfaA7GcZDhkVcJJt2/L5fUw2fg7xsdCsNNDatY21rpkcSQJrBVlmSydANySZI87aeuOhPANdS3xV8M7bICG8WW+h862ikVEZ1YsIjgtn94UYLwcfxbQRUVv8UNMXS7a+vdM1BZbm0iuvsUFuHkgVrcztubdtYBFJyMdMYJOKOj/AK7lK9zmvFFh440+y1nUJ5tXQ/Z2D3EWp4SYO0AhSFA/7p1xKGfavXq2eC88N/EGa+0+O1t9Wt7BLwSJ52ss8kNs1xl4ZSLgBm8sHBxNw20MpXJ7W6+I3h23a7LQ6g0NvGzLMltuScoUDpHg5LKZEyCBnJxnBxDd/EzQbU2iXGn6pFNcXDWpikhRWinDhBG2W+Yksv3NwAYMSAc1L3V/6/r+tyen9f1/Xkcl4Z8DeINPh0yVxqOmLb2OnWVwBquAsUUc6XDHDkN99CpOSBjGCDXSeCP+Ek1jwDquorqTHUb23e202Yzbov3SGJJ16jEjgybuchlPNQ6D8UIbye3OoaDfWkN3p9ndRBIxKY3nSVxG5BwSfLwuB35xmuqtPFeh3On32oRzN9jsLWO6nnMZ2qjx+YMepCYJA9RVSv71x9Uch4H8L63D40tNc1K21O2tLe2uobaG91VriWEOLX5XIkYPueOdhy2AR04AyX8IeOP7UtoFmuYNMLXRaOC42qokubh3D4mUfvI5IgDskIIODGRk9Tp3jiTV/GemaFp+kXVsjxXEuoG8gUPB5YhKJw/BYTo2fmGCBjOdtaP4o6PbrHa6lFjUZZLlUhgK4+SeaKIfMwOZDCQMAgHqVGKUtlf+twjezsQfCzwnrXhjwjrmlRxTWV9OkTWs894bhPM+xxR5GWYjbIjAjAGAMZGKwbWz8Z6NpWm2d5q19HqmqXslhHay3OXSGWJPMnQedKSY3RpASxwGPCghR13wv8bz+JPCV7rOu6WdJNiQZ2ZQEZDAk24AMxACyAdecZ4zgSaV8TPCuo2ct1FJMiRRTyPuRWx5SJIVyjEFikisADkjPQggVK/M79l9wun9blfwLo3iyw8a6xc6xe3UunP5iwB5d0cimTMJXMrEMsfynEcWT13n5q5y78N/E1nvoYtSvfJ8u4S2ddR2sfKVltjndwXMpLH/AKZLu7V3fhzxtoGveILzQ7GR/tlorM6uF+bY2yQAAkgq52ncBz0yOaPFfjHS/Dd9HaXlnqE7vEJna2t/MWNDIsYZuR/GyjAyec4wCRK6B3OBtfAviO1uBPZQ39pLaS3jQOupnEhl1FJlP3yWUxbvlbjOcjOKuWGk+PrHU/txh1W4SG8jkuoTqaML4759zwhpNscYR4vkbZnb93IBPRS/Enw9byacl3bX9p9uma3zNEiiCVZTEUf5skhlOdm4AYJIBBNm38d6PJYw3k1jqdpDcJJLbtPbbfOiSEzeYuCeCgOAcHPBAoXwrsh6ttdzK+Ffh/XtFg1h9aguhqF/DaSPcSX3nCSVbSONx984YOjZOADkYJ7Y2n+E/GmnxW13Ddatc3kUVqzRT65IySSGCRbkHLEcuY+cEAgFQOa3E+JWl20Qm1S1mSGfUns4JYUG0LujVGfcwJYmQfKu44ycYBNbA8aaMPB8niqaK5t9PEnlxmZFRpiXEa7ctgBmIALFfU4HNElfX0BM8+8PeHvH1uo/ti01u5sftLvDaQayYpo3MUASRna5cmNXWbK+Y/Lhghzgadzonji81eGG4tbl7Oz1BpxJNfI0c6/2jHPGyruLDZCCvzAEYIAIxnTu/ifpEw0t9Ht5ruG6nt1ubgxjyrVJGdSHYH7/AO7fpkcdeRmSD4reF7nTDfWcF/eASOpit4kkcKsXnFzhtoXy/m657Y3cU7/a7CW1u5zvgbw349/4SG1n17+0rXTReR3MkB1Z3wRDKCCfPkLr5hj4yqtgEovIrT8W6F4+vPG9/d6Rqc1vZvZutk6yYiQm3ZdjjzeG80hwwhYjj5wBtrTv/if4dsdLfUbqy1SKGOfypd9uqGMGNZFc7mGQyOrBRlzz8uQQNfxT4u0vw7d29veWt9MZYXuHe2t96wwoyq8jnPCguvTJ64BwaT/r7v8AIE+p5qPCPjqOYyaTHqulWk+pNP5U2oC4uUPk2ypLI/2gBlBjmBDNL94fu27bF14R8XNeT30V9q/2gyTzIv8AbEgj3i9Vofk37Qog3Dbjbg4IJxW7D8TvC8l3p1s/2mBtQl8uAyoi5Bk8pHxu3FWkBUYBPGSAOabJ8UPC8eiS6vIl2kC3X2aNXWNWlbaznGXwMKjEqxVhjBXJAJ2fb/gILdCt8MdN8X2fifW7zxBDdW9jcxoYIZb43CrKJZSxXM0nBVo+QIwcY2DFeh1xB+JnhjzpwEvjbxozJdC3/dTMI45Nic5LFZUxwBzjOamvviFoOn3em2eqW97p13fuFEFzGiPDmQRqWG7kFyACm7rnpzTs9EHdnY0Vh6t4n0nTNQlsbrzRNF9l3bY8j/SJHjj5/wB5Gz6Vz6fFHw62lpqBsdUjWR4VjjkgRHdZYzJG43MFwVVsAkMSMAEkAoLHeUVxmp/Efw7pt5eQ30N/bxWjNG11Jb7YXmVFcxKxP3trA8gDqM5BxveFdc07xJosWraaS0Ds8ZDbSUdGKsp2kgkMCMgkehIoA1ajuFLxSouMshA/Wn7V/uj8qZMRHHI4UEqmcfnUztyu41ueefDPQb628PW2g+IdH8QtENNjtrhNSu7WezJVVBVFjkZsHBxlcY61laT4N8QWY8O2X9lII0s9LinmWaMLZGzmkldcZyd4cKuwEZBzgc1teAPFfiDXtFXVJreK6eXT0uYrOPRbqyG9gpCi4nYxuOSMqOeo4qtpfj/V7xNBuJNN0+KG4tdPl1JAzMwe8keJBEemEZMksDuB4xWjvzed1+thdH/XYv8AjWw1bV9X0uWHw1cTQ2bm7kWS4g8m5HlOphkUtnzMkBTyg3EkjpXKal4Q8Qat4cuLl9C1Sx8RagJ7ecxz2aQwpLAsQQLvceQqoi7lIl+TIHzcd14s1zWtH8SaVbW9pYXFlqEht442SRXMnlu2TN/q0GVUBSCzZJH3cVyOp/EfxDpenXFxdWekTRWdxMst9BFK1vMYoVdrePBJEm4vHvJK5jbjOVErZj1uu50Pg3TdSHjC7vdV0C406G0SW201ka38lo3dWklbZIXMsrKHOVAUDHUknuq5DQfEGr3njSfSbq209rQ2rXKi3LGW0XeBEJmJ2lpVLMFABXaR83Wuu2r/AHR+VN3srkq3QG6D6ilprKuOg6jtS7V/uj8qQxa5fx/10v8A67v/AOi2rp9q/wB0flXL+Phg6Xjj9+//AKLataP8RGdX4GfDn7Q//JYte/3oP/REdFH7Q/8AyWLXv96D/wBER0V60t2fMH3d4Ez/AMI+MD/l5uO//TVq3fm9B+dYXgT/AJF8f9fNx/6Nat6vHqfGz6mHwo4PxpaCbxlayQ3G65azKNam3eUMmW544HU8e1RaZD/ZOpW95expZ28AlmIjsXj3lYnzz04XcffFL4sm8n4hxrtBMmmMoBUYP+s9Vx39T9KXSliuby0026gjEdxNIHQbBvX7PKD9zHrWN17RXjp3OhJ+xk1LXt3Oif8AsnxdpTPZ3ReOOceXdW7DckiEMCpIIODj1HWta1jeG3jh8xpNihd7n5mwMZOMDJrifEWj3mgas3iHR4bRrfdGGSQTP9m3Eo7rHGfmBDAkY/h/Edrp0zTWEE0jKXkjV2KqVGSM8BuR9Dz61214JRTg7x/Jnm4ebc5KcbTX4royX5vMGcdDXIeLNA03xBaapp+n31nFeaq0KXj+eWdUiPVFB+V17HseTXYZBkXHoa8u8QWLeFdf8R+MbDR4IEtpbOZjFaoGu4trrMitjO7LhuOSVA71ynar9Dff4e6Tda/qOoakrXVpcrEkVj5riBAkHlZZM7WbBbBxxn2FdF4d0e10LThY2bXDx7y5aedpHJPqT7ACvK7nUviKuuXunabqGo3+r2UEOYGtIxYkvas8heQLwwkKbRuz04I3Edt8Nxrt/wCEZ4/Ek14ZJZpFieQPDOIiB1OyNgQ27DbEOMYzwxFfUXY1W8N6RL4bfQVhb7CztINk7B0kMhk3K45DB+QexFYh+HPhSaEwKt2ZBIJWlF/IZS++ZiS2c8tPNn6+wxQ0jT9a0H4Orp+k215aXdvPIoSNPMuI7c3TbmQNnc/lElc5JOOprk7H/hNNL0TUI7O08Qhbi6LQTi1VLg77u9ctJiF2G5fJyAnG8fdBY0O2pTvY72H4a+ElYx/ZLiWBYFtzaveyPCAIBCrbCcbhF8u7rznrzVg+APD7W6wzR3k4+zS2ztLduxdHZXO7J5IZFKnsRxXnFhJ8Sbee7vLG11ca3eWkM1xFPZqtm7jTlDNv28SidVXaD6/KRkixbj4hrv1VJNXuL1tHuobMSQsE4uIyDIDEpEuwvtJRc7QArdzq/wCu5K2R6GfA+iudM877fMNOkEsSyXsjK8gfzFdwThiH5B+g6DFaN/4e0y+1E6hc27NcE25LCVgP3EjSR8D0ZiffvXn2nXvj5Lzwwbl9XuY5JWWeNLUxhojOQHmdoeoiwSGEBOMrljtG54zh8XXHikDSdS1Sz09Fsk220MRRvMmkW4YlkJyse09eODih9PX8Q7+hePw+8Mo0kgtp4o3t5IJkW6dUkVg4JbnkgOwBPTPsMOTwR4ZN2s0MMi3CTLcK0d24ZXWUyZ69NxbI6EEivPdQb4nX0M2m3kd7LbSaRPCVa3P+kjyZlJfbHtWUuI8fOuc8IQSQ610jxTb6pZL9l1a1sYdZS6kNtANzA3MgO47SxTaVJHTHPvRHoOXw6ndx/Dnw9FZ3VrCdTijuVjQ7dQlBSNDIUjXnhB5r/L059hjWvvC2iXul6ZplxYK1ppckUlpEHICGNdqD3AHY9a84uNX+IM+gy5TXba4trezjmK6eQ0s4a4E+wrG52nEPzqjr04ALMOp8YzeNG8N6JJoa3VvqF0i294hWN2t2kjH71sArmNh2+Xk8Hijo/Vf8AHuW7bwD4XtVtIra3miNikQjK3b7gqCZRuOeciebOeu7npWnpnhrR7KxubaztyILu1itZP3zNuiSPy0AP+73rzJovHGqarpepatb6xBC8qTPbw26jyxJDfKIpNq7iq5gByflL54610fw7tvFWleDb7TryS+lltdKtjYGeFAyy/ZhvjUBQCFcAYOSOmTRLaV/+HGr3VjevfAvhy8s5LS4spGhk27gLhxnbAbcc5/55kj9etRz+BPDn2uO9MNxC0c4uHCXjokridrhTIAcNtkZiAem4jpXGMnxOs7WSe11HV7+5ChY4bi3hCMXsWdmOEX7twFA5ABO05BrO8SDxtqehS2LnxNcaXKZVs2awUXNyQ0JVblfLBRP9fg4TIA5+7l/aJ6Lsep6l4W0bUb6W9vLPzZZXieTMrbWMauq8dMYkf65rNtfh54bt7aWD7PdTebBLbu813I7mOSNYym4nOAiKo9MVyWmS/Eq71i4t724vrW3bVYkkMUAPlQ+ZLny2eILsMYiyQZME/eByKzNHm8faj4tsbrUY/EkWnW+pRTIksQ+Vmiu0ZHxCn7sMYAcblGchz1CT0G7/cdxpvw70uPUrvUNQee8mk1Fr23UzuI7cmVJBtTOA2Y0yR1x7nNseAPDn2ua5a1uHaSbzlVrpykJMhkIjGcKC5LEDqawfAl148k8G6/Nrn2g6msBNojQkOlx5R3qm6NNy78bcBh6O4rH1CX4jWVjJB9s1+42szW88VnE8slwbWFo43ATAh84zAnAxgAsBzTt07B+tztU+H3huM2zQ2txC1s4ZGjunViNkabCc5KkQx5HquaZe/DvwzeS2kkttcj7KSUVLuRVb9/543AHnEnzfp04rjNe1Dx5pVle6hd6lq8UU8syERWsTfZgNRijiEI2ZJaB3xndu4PUU62m+IRgu7i7vfES6fHJbxxMllH9qNq08u+XyxGSZgiwgqFyAT8uTwr3t/XkHdHZReCPClrbC2khLRxeSVE12x2LBI8sY5P3VMjcf3Tg8Vp+HfDmlaLPd3WmLIq3jFypnZo1BYsdi9FBLE8eteQaronjfVtMvYb6y1FJNTiiN48dvHvkxDAOcqQpOGDAcZ3DtW7oh+I8uoyWN1Pe2loNTiifybcYihDy58tmiVQhjWLO3eAT94HIDtrYHtc7aLwP4fhn0+eK3mi+wWyWsYW5cK8SZ2LJz8+3c2M+pqGy8A+GYbaNI7eeVFtfsyO927kxeSYQM55/dsRn6GvOtOl8fal4ktbrUY/E0Wn29+ksaSQAkM8N2jI4EK5QMYAcblGchyORdmn+KEPh2GIC9jFtFbGaWO3VZHWZQzhFSJyGhZdmFjPD9OMhX0Y9UzrNe+G2j3tjfx2LT2s91F5asbh2jhy0ZkZFz8rMI1yw5yM+tSP8NfCouob6aK8eWF1mkkkvpD5zpIZVeQ5+YhiTk9uOgGC9/wCEwm0Twmi3E8V87q2qvDEoDFbaRtrbgditKEBxg84yK4C2X4jXdraahqh1eS5hjvkSFLYsvnvZ8LIrRLuj80EKdu3JxucEGhrV+QkrpeZ6Zp3gjQtPt7dbO3lZrbyDbtLcu+PIDiEEk8hRIw+mPSl8J+E7bSfCE2g3yQ3S3hma9C7hG/mk5RQeQiqQijP3VFcZM/xFgFzcrc6u0c32lWhS1iP2aJLi3CNEAmTIYWnKg53YGASBmmms+OG1uysI7vX3uEgjntrdrKMCeI3sqhrolB5ZNuoPJTntu+WjfR9f6/QV3a/Y9F0Hwlo+h3a39stxJdqkitc3N08ruH8sNuZjzgQxgegX61Angbw8t9FfQ288ci+Zny7lwsoeR5PnwfmAaVyPTdXlUS+PtYuPM1SHxMbNfPWGKWDlmlsplKSAQp8ok2L0KgnhiCDW9FceOPDmkwWzXt7OHmi0y1FzBGCHntYtkgwoysUwcY/uk5ztp2v/AF3Ht/XY9C0Xwro+kWV7Y2ls5tL1ESeCWZnQhYli4B6ZRFB9cZrDuPA+nPb6Tp1jdD7BY6mt3cefcNLKzouEiUk4A6Aj07c5qP4jy+K7SXS4dDm1RwLeQB7W3STzrsNEI1nypCRFfNJb5Rx1HAOTpnh3V9P8C6Vbw2lzPqC+JJL2Xz0Xec3EpDuVAyMbTk84I5ovrf8Arf8AphbT+u39I6+LwxpenX13eWNxPYXF/MGOLg7QxcSOEQ8AuQc/U1c1jw7perXLXF9btJI0KwkiVl+RZFlA4/2lB/SvENd0T4geJNDtLrWW1trixaaZFt4AJI5PKiLAboVJ+YSBCq+oDP1r0n4o3XjKI6L/AMIqZ1hkL+dIsLM3m/J5SuojY7CPM3Z2DgZde5a1gL938OfC91q41Oa0uDN54nZPtT+W7iV5QWXODh3c46c49KSb4d+H5dKTTZH1VoImPlZ1KbdEhjMZiU5+VNjFdo/oK5jV9U8dSLrtlplxPK+jXCwSSRxjfOk0ySbl2o53xQHGFRiS3QmtbWLzxZD8L9MkYalJrUrRJcSWcW2VVJPzMvlOw4ABxHnJ6KM4naIdS/efDXwtdTRSyWt0vlvv2peSKrHejjcAecNGp/CtaXwzo8/hgeG/IP2CPaFVZjvjZWDqwbqGDYIP0rzXTZ/iw+kQ6hJLqX9omEQ/Y5beJYt39nFy5+UHd9pAGchcnGMHjY8Nw+ILXwT4yudPOttqFzdvNp89/aql1Kfs0KhvLKgcMpABUfd6U3pddtRLp5nRv4B8PSXNpPJDdubZYxta8kKzGMsUaUZw5G9uvrj0w6y8CeH7SxSzSC5khQSqgkunbYskXlFRzwNnAHbr1rjtQPj/AEoXzx3viHUod11bxhYIS6IDCYpQViJLfNLyFbKg4UkCjwffeO5biwXxA/iKE/OtqIbRGSY/aJgftLGNdgEXkkEiMkE4BbICdmvUe2p0+t/Djwpqsuby3uA0iGNhHeSJ5ieXGhU4PI2xJ+Xuas+JfBtt4g8QWF/fTzfZLa0lt3to5nTzw7xthyD8yfu+VPXNcCLzxxqH2DUrrS9ckm02zBx9jWOUXX2GdZSgZcNmXaAcFScYBB52fhhL46vNbj/4SGfVY9PgW6aMTwhfPy8Yi3s0SMcKXIG1DxyOKq3vW+YmrI6mLwRoMN1p1xBbzwvp67IvLuHXeocuFf8AvAMSQD6ntVT/AIV54bliuPlvZJZ7hZjcm+kaZGQOqhXJyAA8i/RjmuWvrz4kf254gUtfRWKTAAW1v5jx2/2iMB7fMW1pPI8wlQ0p3dlICmh4UX4gafqGk2cEeow6aZLiU/aLc7pg9zcNIZgI9qsUMTLl4+ScK3ICvon/AF3G+p6HdeBvDtzHJHNYuyyNI7f6Q+dzxpGSDnOdsaYPYjPWhfBOj/abC6kfUJrmyJKzy30jSSjfv2yMTllDDIXoPpxXE2H/AAsayit76e+1+/ZI7Z5bY28A3tJbyGZR8gwVkWPHOATg5Bro/g9deJ7nS9T/AOElGoZW8X7G17HtkaIwxk9Yoifn8zqgx7jBoTu/QT6eZs634R0fWNah1a9juftEQiBWO5dI5PKcvHvUHDbWZiM+pqnd/D/w9caY2neTeQ27Qw27rFeSJviijMao2DyNrEHPXr15rrKKOlh3Zw9v8NtGe91SbUhLdxXczNBB57iK2UxpGCq5wJAE++Of1ro9M0O306wjs7a4vRGi4y1yzMxL7yxJ6kn9OOlatFAiKCMxKVDO+WZsu+SMnOPp6U513BlZRgrg89qfUVyC0MqqMkxkAfgamXwsa3Ob8H6Ho2jvHbaTrd9dRW8AhjtZdTM8cSDAGFJOMYAzTY/BvhmK80aWNHV7CFIrSIXbbZVjJaPcucSbCxZSc4JJrkPg/oVrDoVvpd5DqsF0+kxwXKNoTaeYyAu9RcrGhY5GPvknr71m6P4b1S1fwhbSaFeC4t7DS47WfySRY+RNI10rP/yzLRlRz9/pzitLe9936i6M9G1Pwvo9/qMRvb2+ecQlUhOouBkKyiULnhwGPzjB79RVO08E+Hz4ch0iPUNSn0uFtix/2m5QpgKYWwcMhwAVP9TWZ4xsodS8ZaJe2mgXstxBIJrmQ6dtFxb+VINvnEAqVJx5bFd27oRyMJfCrXnhXWvsek30Vu+vWl7p9t9nezIVGt8hoBtG1NjdRhtu7nhqUdf68wfQ9A8OeHdL0bWNRuNOvbx5rqVp7m3kvWkQO5yW2HoeAB6AYHFdD83oPzrzzwXZ2s/xI1bU49EvdIMAngj8ywmQ3u+VWknkmZdrgso8tAxwuTxkBfRKS2QdWNbdjoOo70vzeg/Ohug+opaAE+b0H51y/j7OdLz/AM93/wDRbV1Ncv4/66X/ANd3/wDRbVrR/iIzq/Az4b/aH/5LFr3+9B/6Ijoo/aH/AOSxa9/vQf8AoiOivWluz5g+7vAgB8Pj/r5uP/RrVu7R/k1heBP+RfHBP+k3H/o1q3cn+6a8ep8bPqYfCjifFbLceMYbK5SEWsVi0xZoImYn5zjdKhUD5R3/APrVoFjiAuNCEZvCJYo1EVoSW8iRlw0SjHzKOpwad41tpI/GlrfQz2wd7IxmEyMkpGW5BRScc+vam6NM8Or2s13PHDbwGSZzLdSyMQImBxvXsCSeegrJc/tE1t2Nr0/ZSTXvd+xpeHtf1BdRn0nXrbF3FJukniZFgijZSU5ZgxztboDg9a6uPay7gcg8gg9RXP8AiDRNH8VW/mxpZvd28qiO6a3SYoyMG2EHqvPIz3rasImtrKG3wh8qNUyiBF4GOFHAHt2rrrunK0oqz6o4cOqsW4yd10d/w/r/AIBMVHmD6GuLTxBLe+LpdA8QaDo0Vta3UIt52vXnZ5mV5ISqGABWwhOSwwehNdpk+YMr2Ncf438Jz6lZas2lMy6hqklr++klCi0MR4lTCklhycd+mQK5jr0LEHjfwSNQeOLVbaOeZBJJN5LqjDYWXdIV25KIxUE5IU4yBWtpuuabqekzalppuLqOEsrxCF0mDqMlDG4DBumAQMgg9CDXIXHw1t9R1XU4tSuZxoMyQJBp0LKEbZbeSGY7dwIycANg4BI4rp/BPhqz8K6O2nWXzq8pldxBFDuYgDO2JVXoB2zR3F2K+heLLK98ER+KtSt5dJgO/wA2GU+ZJGVkMe3CZ3MSAMLnJOBmqGjfEPQ76yub2bzYIoZmjWNIZpbh8TTRA+Use4Z8hjjkjDZAxk6L+ErE+Ej4dW4u0iE5uIpwV8yOXzvOVhkbTtfGAQRgYOawLj4W6dPZzwya1qzvcyiS5dxAwmPmzykOhTYRuuGOCOCqEcjND62HoaOn/ETwxc6neWcl6sEUKRywXLB/Knja3WfcH27QdpJ253EKTipIviB4Zl1I2azXahbKS8kmktJUWNUkEbI4ZQyybiMIRuORxyM44+E2itZ/2dcalqtxpn2dIvschi2FktvsyyZCBs+X2zjPOKlT4V6GNNewe4uDDLazW9wkdvbxJLvkSQOURAoKsi4wMHkMDR1EttToLfxh4buLiyt4b6R5bzPloLaXKYcpiT5f3R3griTb8wI6jFLrvi7w5oepLp2p3zxXTIjiNbeWTh2KpkopALMpVQeWPAySBWLb/DfS4JNEaK8uIhpMxmQQ21vF5jmTzCcpGCgJ4YIVDDg55ra1XwxZajrDanNNdLKTaHajLt/0eVpE7dy5B9umKH09fwDuUdR8f+GoNMku7W8+1yfYXvIYwkiiQLGzhC5XCOQjEI2GwCccGqVt8R9La5t7e5s545Lm/wDsMccIeZwxkZA7ALhUyh5zx6d6rN8JfDpvHufMuN8ltJA7NFAzkskibw7IWQhZWGFIBwMg85ux/DnS4r6O9gv9RjnjuVuFbMZAYTNLjBXod7L9PfmmvMbtbTc1J/GfhiG1juDqRkSWOKWJYYJZXkWXfsKoqlmz5UhwBkBSTgCreq+ItC0qzjvNQ1COC3lge4jkIYho1AZiMD0IOOprlT8LtPOl3WntrGoyxTRwQRiaG2lEMMLSsiBWjIOPNb5iC3CnORzu634P0zWNH0nS72S8kh0ySJ43aUNJKEXbtkY5LBh97uaXcHuUtQ+IGhWusRaZE0l5LNKYE+zRyPskEcznzPlwq/uGAbJ5zkADNXfCPjDRfEnh3+2bWYxpHbpPdRurgwBoxJ3A3Lg8MBg44rIsfhnpViLI22o6mslosa+YzRsZdq3CsWyvVhdSZIx/DjGOdfSPCGn6Zp17YwTXbR3llDZOXZcqkUPlKRgdccn3oezt8gVror2nxD8GXT7Y9Y2gIzlpbeWJQoj83JZlAGYwXXJ+ZQSuQDVfXfiR4Z07QzqUE013KSypa+RKkm5WQMJFKZiA8xOXAHzL6ii++HWjXtlJZ3FxftFIULAOoPyWpthzj+62f9724qrdfDOzullkm17VzeXW8X10BCHukYxnYw2bVA8pMbQD19aatfyF0RtSeNfC8cksTakxkjnS32LbysZHZiqiMBf3g3Ky5TIypGciqx+IHhltXstLgmvJ7i7uxbLts5gqEpK4kJZQDGfJcBxlcjrgEinpHwz0HS9Ue/tTKjG+W8QLDCpUhnfaXCb3G6Rj8xJ6YNVtF+Fel6Xqo1SPV9Umu/PjleSQQ5l2rMuHIQFyy3EgLk7jwc8Uug31Oo0zxNoOpafeX9nfB7eyUvcO0bptTbuD4YAlCvIYZDDkE1nj4geDzYi9/tYiEyGPJtpgy4RXLldu5YwjqxkICAMDnBFQeFvh9o3h3w7qeh2JkFvqEJgdlhhjdY9hRRlFG4gH7zbie5qDUvhxpt35zRalqdq86GGZojGS8LQRQPH8ynAZYUORyDnBFPS4Fy88b+CnF7Dd6jE6WTZnEltIy7kmWP5crhyspQfLkglfUU5fH/hF0Zo9TkkKIrsiWk7OpZzGqFQm4SF1YeXjf8rccGsrxD8PI5dLEejXtzb3SzO0bsyYjWW+iupCPlPK+Xhc8djnrU8Hw5sIIrmSHVdTS/uJ4bpr390XE8byP5gXbt5MrgrjGMYApCKuufFDSdPs9RvLe3F7FbojW3lPIzXe+ON12qkbEAeYASeR1welbcPjjw35eJr/AG3CyxwNFHBM+6VyVAj+QGQblZdyjGVIOCCKyI/hboccSxrealgIFJ3oSSEjUk/L1Plgn3J9qm0f4Z6DpeqPf2plRvty3iBYYVKkNI20uEDuN0rH5iT0waelx9PMszfEPwyNTtdOt5bye4ubj7OoFnMqp+7lcSEleYz5LgOuVJHXAOJ4fHPhhtKtr9tSRxcKxRLeOWZnZSoZUUJvblhj5ckc4xmsPSPhTpmm6idRj1jVZLszJI8ziDdJtSZPnITLlluHy5yx4OeKkuvhT4dnsGtjJdFtlosbyLFKI2t02K2xlKEsPvZBBIB4wKQaXOpu/EWh2tpp13LfKYNTdY7J41aQTFlLjG0HjaCxJ4ABJIrEuviL4ZSaCG2mnnadLhhIbeVI4xDEJS0hK5VGUgq+CGHIzWmfCummw0Sx2yrb6OCIEQIgYGB4SCFAAG1yflxzj6VzWn/CbQ7DTVsbS7u4ECzRloYLeMvFJB5OxtsY3YXBDH5sjknkU9LsFbS5uJ478JmW6hbVQJLRGaYeTLtyrKrKh24kYM6DauWy68cimr408Gfb7UjUI1ur2NVRzbSBgvmtGFkbb+7/AHoZMPtw3HU4qpcfDvSpYAi3moRujzyRSKyZjklmim3jK4JV4EwDxjIOaz1+HDnXC0usX5017dDdANGJLyf7VJcMz4T5RucEbCvcdKXVC6Mvah8TPDUMiQWf268uHWYqgtJowPLhaYFi6jCMqHa/KnsTg1Y0rxf4N1uC11R5rYXFvBJcqbiBg9sBEjSFWZQQNkinI+8rZGRWNpnwk0mxeSVdY1WSeYnzpWWANKDDJCd2EGWKyElj8xYAk9c2Nd8ALO9nb2JcwSX8M97NLKAyQxW6wtGqhfmEiIFYEjqT2Apobt+Z02seJtB0hbNtRvvIF4u+HMTt8ny5dsA7EG5QWbABYAkZrF0rx1FfaFbawdMkhtrrWW02ISO6MFEjR+awdFxypO0ZGP4uuNDxf4StfEdxBNNeXtnshktphb7MTwOyM8bbgcAmNeVwRzzzQfB+mtoVpozyXTW1tfNeL8y5Zmkdyp4+7lyOMHGOaX9fj/kGlv67f5nPeK/iz4e0WOxmtbe81OKeV1mMVtOGiRVVt4XyyTkOpXO1WByGxXYa3r+j6Ktu2p3ZtxcH93mN2wBjLNgHYgyMu2FXIyRmuOtPhHoFrpB063uruABXVJIIbeJlDIiLnbGAxUIMFgSec5rc8a+CNL8WPp0uqFmlsQ6q7QQyB0fbvBWRWUE7F+YAEY4PNPQCWPxD4R0y1MlvPb26XEk0xjt7Zt8siyiOQ7FXczmQhcY3MTxmrsniPQY9KtdUfUIxZXas0MuGw21GcjpkEKjcHngjrxXKv8PYdWfxGdZjWGPUb2OWzjjKTCBY2Vw2HXaS8gLspBHQHNbV34J0m58H2XhhvOjtLN43jeFY42yjZPCqFAbLAgAcMcYqdbeYdStffELw5b3tnbwzvei6lghT7NFI7q0xXYxULgJh1JbPGcYpmhfEfwzqOh/2jNcSW0qlFkthDLLJuZnVQgVcy5Mb8oDjY3904gtfhno9p9ma0vtRhkt5hLG4MZORcCYAgrggYCf7oHfmpf8AhXWnxR2rWOp6laXVnFDHbXCeUzRmNpiGwylSSJ5AcjGMdCM1WlvMC3rfj7wtpfh+51r7c15BAhYLaxtI8pEAn2oAOSYiG9MHrWjr3ibQ9Cs7a71a6kto7kExD7PK7kBd7fKqlhhQScjgAk4wa5eX4U6Q0DWceqatFYmAxi3VoiA5tDamXcU3bvLxxnGRnHUV0ut+G7fWILSO9urpntoJofMXYC/mxGNmIxjOCSMYGfypS290FbS5Tk8feEUsjenU5DAJGjd1tJzswqsXYBMrHtdG8w4TDA5wRVuHxb4cmvJbSPUCZI7hbckwyBHkZ/LCo5Xa/wA/ynaSAeDiub8SfCvSNcR47jU9UjhkAEkS+UyNiKOIMA6HDgRDDDkbnwcGr58BxrZS2MOvatDai6W7solWErZyibzty5TLZbPD7uCQKelxLYePiD4eR7+WeWVbG18rZcRRSzeaGR3Y7EUsAoRskjAAycVsaf4j0K/g1C4tb9Xt9PJF1OVZYo8LuPzkBTgcnBOM81yF98I9Hu9GOlvq2reQ6qs27yXEoCOnzKyFc/OSDjKkAjFdHYeD9LtfCmo+G2a5uLLURKs/mMu4iRdrAEAdqT6/gPS6KGv/ABG8N6ZoR1KGaa6lO8R2vkSpLuQqGDqUzEAXTlwB8y+oq/N418Lw/afM1Js20qROFt5WLuzlFEYC/vMuCuU3DcCOvFYC/CrSY9NWzttRvbQskkdzJawW0P2iN2RirKsYUcxryAD155q3pPw10LTNQuLy1aVGlvY7wBYYVZSsrS7S4Te6l2P3iTjgEU2LoXrfx/4RuLOS6t9SmnjjEZxFZTu7B920ogTc4+RwdoOCjA4INdFp11aahp9vf2Uyz2tzEssMinh0YZBH1BritT+GOl3ljDZjUtTijjhSFh+6dZUV5XAdGQq3MpPI4KqRyM11vh3S4dD0DT9FtWlkgsbaO3iaQgsVRQoJxgZwPSkttQe+hf2j/Jo2j/Joyf7poyf7poANo/yaZKRGjvgnaucZp+T/AHTTJF8xXQg4ZcHFKV7Ow1vqcL4I+IP/AAkmmtqEdppMyixW7FppmrG7vBuxhGjMSBTzgndwfzpNO+In2xdElGhyRwX9tZz3bPcjdaG6do4VCgfvDvQhjkYGCN3Stvwh4bvfD1rbWJ8R6jqFha2y28FvcQ26hVUAKdyIrEgDHWqFv8PdNt59IaK/1EQ6dDbwvBuj23QgZnhMny5yjMx+UrnODkVel/L/AIf/AIAujLniDxJc6T4m03SjpUc8OosY4HW8AmeQIznbERgoNoDMWGCw4NczffFP+z7adr3RrRJbS4uI7opqgMCrBEkkgSQoN8o37fL2jLKw3YGa6rUvDEmpaja3V5repPFbFZEtwIlQTKrKJQQu4N8xOM7c44rMvPh/De6bc2l7rmp3D3s/mX8zRwbrlfLEewjZhPkUDcgVuTzzUoely9pHia5vPFZ0W50c2sUtvJc2kwuRI7xo6pukQD92H3ZT5myAc7SMV0+0f5Nc34Y8LNoetanqS6ve3n9oSGSSOeKH5efkUOqBtqL8qqSQB75NdJk/3TR0ROojKMfiO9LtH+TSMePunqKXJ/umgYbR/k1y/j4Y/sv/AK7v/wCi2rqMn+6a5fx910vjH79//RbVrR/iIzq/Az4c/aH/AOSxa9/vQf8AoiOij9of/ksWvf70H/oiOivWluz5g+7vAn/Ivj/r5uP/AEa1b1YPgQf8U+OT/wAfNx/6Nat3b7mvHqfGz6mHwo4LxNcCD4jJtz5h0wgbT82f3nowP6j60+1J1OS3029+0BLiWRG3s+7abeVTgs746+1O8WCC98aW9g9vbb4rJpTMwZpMfMdoCSKccdx361BHB/ZrrqFjbxz3CLMsStbzB94hdxtDStnO3B4zz1rFRTqxaevQ6OeSoSjb3eo3ULK78F6l9u023LaJ5ibIftwt4IHclXMi7DlclDntiu70+b7TYw3HyfvY1k+R968jPDdx79657w54ik1G7l0vVtPmtr8SENCkLSRxpjKl3xtG7DYzjNdKka49BntXdipSdlUXvd+6/rr1PMwcIq8qcvdfS2z/AK6dBT/rF+hryrUYYPCXi7xF4mt7Fha2MtpJcljI+IJFcTNGCcAhirHA6KRXqm0CQYz0NcfJrmn+INfn8Lav4e1K3W2njYyXVzbrDK+GeMAJMWfIQttKngfMK5NTu6HIX3jnxtZ6tcWaLZX2pW1vE50eKzcPIXtWlZvM3cBHCr056dWWuy+G2rax4k8Iz3GpXCRzNNJFBd2yqCyYGHx8ybgSRxuHy885FadnqnhRNanjtdY0r+0r0CWWNLxDLKEXG7bnOAo6gdBV221fSrvSG1ey1GC8sArN9otZBMhC5zgpnJGCMDnNGlmLscTo17rGh/BxbiGa6mvbeeSJrm8VppI4/tbI07jgvtQl+2celcjp/i7X9L0XUZVu2lkkuj5GoNYE+cHu709HcKilY028n7wAzuXHrOg+JtK1bwrH4mEsljpzK7s98BAYlRipLhj8nKnr074qnpvjjwzeafcak2rWlpp8EjRm7ubuFImIlkiBB3/dLRttJwGHTkEAd7sb2PMdO8ceMIbi8v7eE3moXlpDdPo7WkgKH+zldpEYn5VEoClfViM5NWbfxl40+fVjOt1jR7prW3jhHlXLpcRjzsg7dyozEgEghTz1x6dp/i3w9e6xe6TFqtst1aKshRrhAZI2jWTzUGcsm1x82MdaSDxh4WuL+Oyt/EGnzSSWT36PHcq0Zt0bY0m8HGAeCc9j6Udf68xLZHDad428UNeeF1u5LdotQlaORbe23vcL55QSD5goXZhiYy23liCuM7fjPV/FkHikWWjXFvb2arZK2+xMxZp5pI3bduAGxVVsevXiuoj8QeH5GsFj17TXbUQTYhbtCbkDr5fPz/hml1TX9B0u6W11PXNOsbh03rFcXaRuy88gMQccHn2ND6ev9IO55JqXjTxvewT6XNapEJNHn3skRjeZhDNmaMAl1IdEGMEfN97JFFnqniO31azhW6ubO3Gso1xcPC7s8TXUieUWJwEPy/TIr1PUfFXh6zsXuv7XtLgixfUIoYLlHlngRSxeNc/MMDqOPes+Hx94cMkC3F2bP7Re/YYftDopkm3sgUKGJwSpwcY/HinG9/67jlrH+uxxNz8RPEUugy3MMtrbTWtvZ/bGe0YeVO7XAmjG4hAwMcYwxA5IzllFdR4w8ReJLPw3ol/o1nvudSRYWjmtWDRTSRgxsybsqFIIZSe/XiumuvEGgWlmby613TYLYIjmaS7RUCuSEbcTjDFWAPfBx0qxd6lptpCJrrUbWCMxNMHlnVVMagFnyT90ZGT0GRSfUHueQt4o8Uarq+mX0jSaVZXciOVS1YNLDJDfCOOQk8HMcRHA5ce1dJ8OdW8SxeC72HVWFzc6fpVtNbSG3ZCzNahyjZJLkMMZ6nPNdJqfjLw7pupRafdanALiaTyYUWdGMkgSRym0NkHETfeABOACTVvw54i0bxBoker6ZqEEtsY1kkxMhMGVDbZMEhWAIyCeKHqpW/4YL6q55w3iv4hWNrJdyC21JkUBbePTXQuz2LXAOQxOFkUJjuDjriszxN4w8TX2gS2aaon2RzKttqcFg6nUirQ4jjAPyH55fmGc+WT2avWLfxR4YuEje38SaTMskjRRlL6Ng7qMsoweSAQSOwNU5fGvh1ZrdYNSgureeBrhbuG5iNuEWVI2/eFsZDSDgZPBA5wC7+9cSWiOJ0zxj431DWLmx8m3tF/tWK1Ja38x7VDJKCCAecoiMC2D83QgiszRvHHirWPFtjG19LFpkepREkWHleaJIrseQ+Gbb80cIw3zBmGewr0fwz448Na7o9vqUOq2lqs9ob5YZ7yHzFts8SsFdgE9yeOhwcinap468G6bbS3F14o0oLDHHLIqXiO6o7KqvtBztJdeenIpWewb3Ob8B+LfFGreDdf1TUrWBbuzgaS3RY+Ul8os0LBSQSjADru55ANY+oeNPG2nWMkd3PaiaNmeO4/s19txJ9lgmjtQobgu8kihs5+TGM5r02DXdIkSdm1K0i8iYwyBrqM7WBYDOGOM7SQDg8HIGDT01rRX0b+2k1ixbS9u77aLlDBjOM787cZ4607jPMtW8aeMtPt728up7O1t5HnWEyWDEWYj1CK3BYhvnzHIzdvugjjNMtvGnjKS3u7i4vLW30+B7eFdQOnNtaKSeVTdkFvu7I046fPuzjFd14i8SeC/sbQ6rrWmTRJdWiPGLlWKSySKYCwByMttIJ4wM9Kv23iPQ5rqGybV7GK+nLeVateRGV8FhlVVjn7rdPQ55BpdBHjOsat4t1bTL/ctxZ3GpQxF5Vt5D5Q8iDd5akjYHy2R1GfUVv6D4s8aXN++kpBbWcaanDZ/8e+9rWPfKCpAY9UjRgWII3dCCDXoj+K/CqWP29/E+jraeaYfPN/EI/MHVN27G4enWodY8aeE9JeWK+8R6bHNBJFFND9qQyRGV1RNyg5UFnXkjvmn1B7WPLdO8c+KtX8SWqvfSRaZFfoS39n+WJVkgux5DgO2MNHEME7gzDPOKuyeNvG9r4ag22ENv5EVsbm5+zFY4o51DRsPMYL8mGRsnqynjpXpGh+LPD+sCRbbVLZJ4rl7V7eSdBKsiyPGAVBJG4oxX1FX7vVtJs9NfUrvVrK3sY2Kvcy3CrErBtpBYnAO7jr14pdBvc5m+1rxM2i+E5reCGG91Fw1+ghZwALaSUoucFdzIq5PTd615/B4y8aalZ2uoX0qQxLFfK1skGVnl+x+YsEm0kAo4YDByehANelN460Mt4jNu8l1F4egWa8lgkicHMXm7VAfdnaQckAc4BODh/ivx14Z8Oadd3V5qtrLJaSwwzWsd1EJUeVgqKwd1CZzn5iBgE9qG9W+4R0scZN4u8aWq3NwwtxasLlIx9gf/Q0iuLePzmO7LgJLI5HH+rHvUC+P/Ex1KwtlvLSVmjSSGBdOffqiG8kh8xPm+QGFBJ39fu16VYeJNCvPC1v4oj1a1j0eeBbhbuWZUjCNjBZicDrjnvxT4p9Ba/fVIr2ya5kSO1aZbhSSDmRE64yQ5YDqQ2elN6NeRP2TxaPxr4t12ciTUZ4rACdVaKy8r7QZLKZljO122lXQYGdwbg8iujsfFXjDRtIjjvhBelHisIW+ysha4mtYngz8xyolZo2PXkdwa9MstW0m90ttUs9Ws7mwUMWuorhXiAX7xLg44wc88YrIuNY8EapPpN3L4g0e6bzy2nEaihWSX7nyANh2BOBwSCeMGhdvQbf4XMj4j+Itf0CbS4LGSHfJbyOWa0aQXlwrRhbdQD8hcM57n5eOhrF0qLWrHwLplw8l3d6hN4mkmnIVkaUfaJQFYZPy4VR6YxXe6Z4m0XU/EV5oWn30d3dWUKy3BhlR0jJdk2MQSQ4KHIIFLa+KfC91dJa2viXSJ7h5PLSKO+jZ2fGdoAOScc49KXn/AFuPbT+tjw3xDr3jrxHodjqct++nNYyTXBa2tyxV1iiYq4VsZjLOOpPqARXpvxR8T+INDOijQYYZkuy5eaRQUkcbNkXXI3hm+7lvl4Bro18WeFGsWvl8UaM1os4tzOL+LyxKRny927G7HbrT9X8RaTptus0l2k5a4S3EcEis5ZpkhPGeivIob0z68U+wjhNd8Z+LLWDWILe3gabR5hDezCLAVZp18qUbmC4WAlmycZI6Cu28D6tc6r4dsZtSa3TU3tkmuIoj0DEhWweQG2k+nXBPWoNJ1bwXZPfHT9e0kPLfbbthqCOxuX4CMSxIY7cBewXAHFast/pFvqyWM1/ZQ6lcRF0gaZFmkjXOSFzuKjnnoOaS2Dqeaab4p8dg2l7ezW8tu6Wc8tvHpbhts00kTxg7icqqK3TOT6EVl6J8RvFF9HJ9rv4LCx+0Lt1WXTCyqDCXEXlo55Lgr97cCCv3q9K07xv4Vvnu/J12xEFvdR2YuWu4/JmmdA6pG+7DHDYx1yDxVufxR4YgvJLObxJpEVzG4jeF76MOrk7QpUnIJPGPXihJrQH3PPPEHi7Wr+9bQlV1lh1AmcQ28iSJEl7aCEk9g0ckhPqAfQ1D4b8deLta8Vf2XBIgs5b6FRcSadtMUZF0zpgOcMPJiHzHcu/kcivU7DWNH1C+urGw1ayu7u0O25ghuUeSE5xh1ByvIPX0q9t9zTXQHs0edeMPFnirTfiBHpGl6bFPaC1EscTgbrolJS2053AqUQcDHzckZFcVF418YWaX19Y3UepNd3cWbl7UxQo4tI2EARm43OWUlctlSAC1e9bfc0bfc0loN7nlOr+JfHkV1qE9tNapBCb94oDpzOdts8exd24Z8wOwzjsCB1rS8AeMNZ1zx/q+l3AL6bDFI8Ra08ponSYp5ZO4n7vPzYJ4YAAivRNvuaMe5oWlhPY8d8PeOPGGsavYWlre2VxDdXhjupI9OYfYdrT/ALokthmdYlOT064wy1Xi+IXjRvCd1ql0tpZyR3kasPIDPETG7Pbgbtm9WVANzKxyRgMVz7Fp1ha6dZpZ2MIgt487UU8DJJP6k1Y2+5pLRWHfW55FqfjnxsNb1e1s7GGFILdDBHPbHeu4Q7ZSgbdgmSQFTgDbwSQa0NL8VeJP7ftNL1fUbezVLmWFJTprsdTZbp49igN8hEaq2Rn7+77oNem7fc0bfc1XYXQ8/wDhl4n8T69aa3Jq1nDFLbgGGJVw0Mp37oGwSDt2r1Ib5uQOM2fhv4xn8QRTy6hJCiJBahSImjzO0G+dPm67WDDHbBBrt9vuaNvuaQyK2ure5z9nmSTaFY7T0DDIP4iluc+RNtznyzjHXoak2+5pkhEau7FsKuTipl8LBbnkHwWt7O50aGBNf01dVuNIRZjYrKL2JiF3lzLI6lgep2Dn8qo6O+pRz+DIrm41RtQFhpYsPMeUmT97IL0v2Y+Vs3F+2DXofh3xxbaxpZ1U6PqllYfZBdrNK9vKXQ4KgRwyvJuIPTb7deKjsviFo94dGaGz1TytUgt5/NaJVFqtwxWESgtkF2UrhQ2COcDmtLvm+a/UXR/12MjxnPp0/jnQbrT7y4e637ruOBp/Me0MUnzR4O0oD97apYnbyCBnhtZjnTQ9Qn0TUzJZpf3A0aNZbpY5ZWto/KMZG5mmSQMNjkKzs5+XBFexa14otdI1y0029sb9Irk7UvQE8kPtZ9uN28/KhJIUqOMkVnnx7psPhq016803VbWC9uYoLaLy0lkfzGVVc+U7Ki/OM7ypGDkZwDMf6+/+rfeNvVGH8P7ixvviNqs9lqUokt45YLyKa5ZpLyfzF3OIzwkUWCiEAZDHsAW9Mrn9O8T2934lfQn07U7SXZM9vNcRqsdysTqkhQbiwAZ1wWVQwOVyOa39vuaL6Im2rBug+opaaw46nqKXb7mgYtcv4/66X/13f/0W1dPt9zXL+Pv+YX/13f8A9FtWtH+IjOr8DPhz9of/AJLFr3+9B/6Ijoo/aH/5LFr3+9B/6Ijor1pbs+YPu7wIf+KfHX/j5uO3/TVq3dw9/wAqwvAn/Ivj/r5uP/RrVvV49T42fUw+FHA+N4bqLxfBfLta1eyMTAzxoQfmH3ZHAP3v7tM8NPjWbTaFSCJ3mldprb5QInXpGc/xenFS+JZxB8RI3OcjTCU6nB/edOGH/jp+hoQjWvJsJ5HDTySxCQqNyK1vKDj91H6+9YXh7WKludKjU9hKUduxq+LPDdnriteWZRdQRowX8+RY5AjZMcgQ85BYZxkZrd05Gt7CCB1G6ONUO0sRkDHBbkj681xCrqHgzV/JiTU7rRpZUMKRLHJvlkypWSSRgww2zGDjHWu8tJPOto5jG0ZdQ2xsZXIzg4yM/Q134hTjCK5rx6HlYVwlUlLl5Z9f8/8Agjt37wcEcHtXDeOvDN/NFq2oaOZZtVvp7NrIqiqLOWLIErFmGVwx3Ac4JABzXdH/AFi/Q15jPfSeGvGmualcalqlzpdlPaCdLi/kaK1inV98gQnBw+zg9BnHSuT1O9X6ENz8MZdR1HVNNluEsdAKWyQeVbg3EhjtGhDCQN8oBdsgrk9iATntPAXh0+GdJmtZboXVxcXDXE0oE3zMVVf+Wskj9FHVj+FcTf8AxR1rT7iVrvRtPYQQxPJYRXDNeMZLZ5xtXGMLt2n/AIEeNuD1vgLxBqfijwxc3U0NvZXsczwJIo3xt8oKvs3ZH3sFSc8ehFCvrb5ifQSTwhnwOfDiahiRbk3UVw0BKiQXHnqGTPzLuwCMjIzyO3On4ZaisFyYfE6Q3N1MJZ3isXjU/vrqUhdkqunNzwVcH5OchiKuaJ4i1XS/hJFrF5dDU9RS4e2a5ucIhY3bQiSTbwqKCCcdAK5jTfiNq1jpmovcXGn3V+t0yRStNJJBIDd3q7Y1HZUt+CSOOpO0AqVtf67FO5pj4Qs+mjSbjxCG077PGn7qxMc/mpZfZQ3mbzhduW24znjdirI+FrNYT28mt7Xu7WeK6eOKcs0jyxyLIrvM0gwYwCCxJB4K1g2PxW1WA3mrSW9re21zbwXEWnRTlrmAtpy3B2jHMe4EE9ctntirUXxM8RJLPf3NpZm2t9KuJfskQy08yXEaCRfmJCBZBlScjB9jVfaff/gErZG7ZfDqe0udHng1lIXs5zNdvHDOXuSZzMV3PM2VLE8S+aRkspVjmtvXvCMOq6+2rSXSqSbE7Db7sfZp3lHOf4i2PbGea5qx+I+qSXegR3ljp9tHfzGC4bzt7F/PMKlVUlkBwCCwIySpK4JrV8Y+LNd03xONL0qz02SFVsw73Mjht9zM8S4CjGFKBj69OOtJ9PXT1Dv6GK3wiiM0h/ttzHJbSRlWilwkjRyxq6oJRHgLMeGRiccMAcVfg+G72+pxahBrY82K7W4VXsyVOJ3kKnDjqHK57HB56Vzuo/FLW7qyuLSHS47WT+y5mkuI5MGOYQTMJIyxG5Q0WMYJ5z2NJYeNPEC6vZWUd7FmTWFinmumLAwNcSR+Wq9AflGG69qcd1Ycr8upsp8Mb9NNktf+Egtmkjhtreyl+wyxtBHAZ9p3RzK/mETkFlZRxjGGIrf8TeCYdd0HRtKutRl/4lzRiWYwjdcxhNroQMBd/GccD0rmZvineS6N9qsbTTDMtpZzTB7jd5LSm43ptyCzL5A+UHd8xOPlxW94t8bXWk+HNG1fT7CG9GrRhYF3OAZ3QNEv3QdrfMCSAenFJ7P1/H+vvB35jN034ZS2MtlcR6/5tzD5ZnkksyfPYLdLI3D8FvtZI5ONg6541NJ8G/2D4c1ays5/tT3OlQ2ccawiMZht/KHfHzdfb3rkj8RNY1XWNPk05raxsLyRfnkcsZoGivjHtB4Ri1uGyOuVFdB8O/Fms3fg67l1mG3kvdO0u2uvMjkY+cJLYSDdkfeyDkjjmifwyv8AMqN+aNjO0f4XzTWX2jWdTiW8uNFfTJY7ayEaxK0MUa4G9gWUIcno2QAAABV4fDe4m1Eanfa5E95JcLcT+RYmOJmE1u4CqXJUYtgOSeWJ9qxrP4qa5Irk6bo90INNl1SaS0uHdDGsMcghU4/1gMgDHpjBxzimXHjzWptaij8yzkaIm1JtJ2+yzSG5tFWUEfMQomKlc84Yd6cvi13/AK/UiPwq2xcPwfhMUkDa28kT6ctr88Ux2Si1W2Mip5vl4KLnGwtkn58cVZ8RfDO+1jxFd6s3iby1bzPssJtHZYS3lYyolCNgxDkKrEHBY4Fcx4Z+JviLTfDqQXdgmpT2+ji7luJp2Blna1W53ZY58s79mFHBHHAwLnjP4neItP1S70Syk0VLmJMG5CuVikjaDzQwbqMSsMduDuPOG783mPWx0Go/C211AXguNWmUXi3hnEMOzdJM7tG+d2QYxLKBzzuByMVp2fgdY/BM/h6a+V5bm9W8nnEcrh3EySHiWR3OdgHLnrn2rn734k6hpiami6OLpoZbyW3CzM5lht5JVmPPTBWLA6DzAK17bxrq0vw4ufEB061GoRXYtUjMmIZC0yxh+CSo+fOCc8Ul5f1/TE99e5Uf4ZEaxfalBrBEkt6Ly186KaXySbuO5dCpl2bS0eBsVDjqWIqS3+GMCeZ5mrM3mTxSMVttrYSS4faDu4z9oIz22578Y2pfEbxJJqV1p9ra2NgLXU7e2e5mHAUXkcEuVLZw4clWAG0dTkg1PY/EbVlulVNLtpLCKZY5t07vO7SS3KjZnjjyBwf72BjFL7C7Fa3f4jbj4da7Bc6YLbU7CeXc8U9y+m/uoYVszbp+6MmS5HVg2Mn7u3inr8KLyPUo7tPFDMtqqpZJLaOwRVmt5VDr5oQ/8e6qSioWzliTzVcfFLWHsISsXh1J5H3faJLtxbBfsv2gJnqZB90/Xdj+GqOp/FnWrrUkstLTTLNJWgcSzByYALm2jljk3YBOJ2BwBtK8E9Q1fn8yXsuxva74DurHSLq50l3vdT2Tm0SOBY9txLe/aUlYsw+VGxu7lQcc8V0V94Tb/hGtH03TL2K2utJnS4gmmtjLG8gVgxdAyk7t7HhhgkGuT0Lx3rtgs66rFaXNmlzczm481vMjtUv3gYtxj5VKsMdFU59a6TVPFmo2/hDStVW1sbW51W6WKJruQiCBH3sjyEc8oo44+ZgM1P2V2/r9f60Kd+Z38yLSvAEen+C9a8NR6o7pqdstuJmg5ixaxwZwDz9zdjjGcds1Qi+GESa1dagdWkZZL1bqEMkztGDdJcyJ80pQAsmBsRcDk7iKyNK8Ta/q3hDx34pku2tTHp8b6fDFIxFrmySbIzwTukzuxk8e1VvFHjzxNqzaloek28emFNRhtUumdlkCi8jgcHa27592QygYXI6kGnL4tdxfZXY7K88EzXXw90nww+rlbnSvIMF3FFLEGMPC7lSQOMjrtcHPII6ViQ/DsSaoNIKTwaJBootZJVxia6MbwrLGCzMCsUkgJb1Tk4Jq5F4z1ax+D/h/xFOtvqOp38NqkkkSHyhJIBl2AI4HcAjn0qJPiRqK2cbTaCv2uSxXUkt45t5a1EDvIQRkFhImwY/voe9OWnNfvr9wK+n9dTV0PwXcaX4K1bQ4tWAvtR3lr0RSyBWMaxhis0sjNgIvBf6Y4rE0r4VG1S6a5143E9yxZpDbyMVJuIZiA0kruR+5A5YnkHPFafh7xrqmoeAdU8QTaZALjT3YlEf5Jo1VJGIAJKnaxGD3XPQ1yOu/FPWbvRbybSbKC0uIIp3ineRiqMbW5ngJXo2Yo0YqeAXHXFF2pX62FFXVkdz4I8HTeHNWmu5NUju4fsaWVtGtoY3SNZZJAXfcd7fvCCQFHGccms+2+G0VvZ28MOqKkkFvZQrKLIZzbyySbsE4+YydOcY75rEPj7XtGvdbmuo7LUrITzC2ZJWG1o7OCU44IEWWY9zzn2q5F8TrqMyWt1BpbXCSLDHLFOfKuXN2kBMeeSAHBxzgjFJxvZfMOjfcbonwv1TSrltSj8TwXGpMdpe5sJJodhhETDY8xOSFBGGCryAu04F6b4c3M2rm5fXoxaJdPcwQrYkOrSXVvcOGffgjdBgYUYD98cy6L4q1z/hUumeILhtPvtXuHghYjMcO+S4WLJAyRt3cgdxjisd/iVrltav9vtdGgnlBW1KvKys6XLQOCMck7dyjIxyC3GSOVpeY7aF7w18M7nTfE1vruoeITqEsM0cgT7K6ghEuVGA0jBP+PknCBVG3hRmrvin4d2+veLJdZm1KdIJ4BHNADMCHWOSNXTbIIwcSn7yMfQjNYmjfFLUdT0GbWUtdHt1g0sXRs5rlhcXEptjPmIY+ZONvrwxz8uCmq/Eaca9dXFndWX2O0guIYgZS8M8pNh5bHaCSQbllAHB7kZyC2vKCb37j734T3F+jyX2vxPPI2yQQ2k0ETQm3igZCsc4YkiJTksV5IKkYxsX3w5t7pLtf7QVTcLqA3fZclftUkbZznnb5YHv7Ypvwu8can4wun86zsre2gtBJK0bMWeUzzxDaOgXEBPJJ+bHbJxrD4oaxfedGulWVj5l4kFvcXkpSKBWM2RNg53fucA8AlwOxypeYunodF4N8FXmh+Lb7xBe662otcwPAkfkOgRTMZAcGRlB5wQioDjJGck9ruHv+VeL+GvilrSaRbRTacl6bfQ1uZbiWXa00wsxcb855Qn5OFznJ6Aita4+Iuv6a10dXtNEiihaaASJLLjzVgjmQn5SdpEgXAycjPAOA3p7vYOvqepbh7/lRuHv+Vcx8MvEtx4q8NPqN3BDDPFeXFq4iztYxSFdwBJIzjpk49a6im0FxNw9/yo3D3/KlopAJuHv+VG4e/wCVLRQAm4e/5Ubh7/lS0UAJuHv+VG4e/wCVLRQAm4e/5UyUCRHTJG5cZx061JUVyxWGVlOCEJB/A1MrcruNbnIfDvwfdeFILe1Z/D0kMNott5tnozW1xLtAAZ5PNYNnGSMcnmqlp8PJLWTRkj1oG1s7ezhu4zafNcm1kaSEq27938zncMNkYAx1rK+Er61qPh63u5Nai+33ekxusz65JqBEjKpLtbMiKh+jHHTpWVo/iPW3bwm11r9092bHSmSIuq/2g080kdy7oB85VFVuPudeM1o783ndfqLo/wCux3niDwvf65qllcX2pWJt7QF0RdO/eCQoyMA5c/u23DchBzjGaqaf4E8jw1f6TJe2kL3l3BcsLGw8i3i8oxYVIt527hFyd3Uk47VU8e6pPY+KNKu9J13fIXMdxafbl8tEMMjIWhxjazAEys3yhRjjNcZqeva/ZeDVlg1iY3en+c1wya2swu7n7PHJE0cjgeZECxDQoOrAAMKUXa42tUeneG/D+q6f4o1XWtT1Wz1E3zERkWTxywRBsxxBjKy7FGc4UFidxrp9w9/yrz/wTfXWoePNRe316e9tII5Y76KWZTGLneu2OCMcqIlDIzdGYjqQceg0W0RN7tjWPHfqO1LuHv8AlQ3QfUUtIYm4e/5Vy/j7rpf/AF3f/wBFtXU1y/j/AK6X/wBd3/8ARbVrR/iIzq/Az4b/AGh/+Sxa9/vQf+iI6KP2h/8AksWvf70H/oiOivWluz5g+7vAmf8AhHxzj/Sbj/0a1buD/erC8CEDw+Mn/l5uP/RrVu7l/vCvHqfGz6mHwo4fxfBb3XjO2jW3kW6SyLtciZowEyx28I27ofzqvFjSpV1Yhrv7OkxQG6fhxC79GjGchWGe2af4vt71PHEN7DZXMtu9gYjNDbtLtPz8HYue4/i/+tJ4eW6/tmxja2vfLWZ5HeSzliVR5TqMl+OSwrK8lUWmnU25YOlLW0uho6V4g0jxGkmk6pbxQzyyNGNPuwrO6qN2WXkdiR9M10lvDHDCsMKiOOMBERRgKBwAB2Fc34s0C4uJZNU0a9vLe+cxCaGC5EK3CIx4LYOG2swB+n1rf07fHYQJNu81Y1D7nDndjnLcZOe+Bmuut7NxUqb07dmcGHdRTcai1XW26/r+upPgiQfMehrkLrUPD3i7UL3wrJBrCSRuhvlOnTQxyKpJVHkZNpRsHoeR0NdduBkH0Nef+PNF1K3l1bXtNH2jUpbmyk0mOKN3KzxhkIkwMKjK7AseACSSK5jsR2Froml2+t3mrxwxm/vAvmSMAWAVQuF7gYAyBVmFLDTdOJh+zWdlCrOdoWONF6k+gHUmvIpfhtqF1r2pWditvpsUEUEUGtEv9ryLRo2EfGGVnfLHcOQeCcEd58MvDU3hnw3Lpt60BaW4eYxROrxRggDau2KJQDjOAijLHqcki6i7GtoGo6L4h8OxahpUsN3pV2r7G8rEci7iG4I5BIPbmodObw9qtrNFbWltLawStE2+0CxB45HQgZGCVdW6eue4rEm8JXj/AA2k8NefZyXBuGmKuT5Eym5M3lPxnay/I3B6ng9DyL/C/XBpN3aQr4cSO6mVjaY3QxILi7l2p5kLr8v2iMDMZztYDbwwH1sNo9Psf7EuNUvIrWG1+2WW23uCIArKGRXC5xyNrL04pY49BjuotLjj09ZltnkigWNBthJAcgY4UkgH1ryuL4Ua95P2f7fpNrP9iigOqwPJ9ryliLYxYKY8st8/3uw+UnkT2/wq1OKxlSGfTba4uNOubUyJIrNbl5kkWOMrAieW21gw2KBvPytk5Oolsj1VNP01DaFLSzU24ItcRKPKBHOzjjj0qeWK3L7pFi3nHLKM/LyPy5NeX6d8OdUs7vw1PE+mBtNmZ5mkkWXyUM5lMcS+Qq4wdoMYgx3DKAg2/GHgSHxD4o/te5h06dVFiqCdNzKkU8jyqOOjq4XHfkHih9PX+mHc6fU10awtZ9UvIbVI7W1kd5fJDMsIBZwMDOOpwOtUbbWPDN6q7WtzHJdfZlaW22q84c/ICwwW3AkfnXnZ+E+sfaBjVLQxLp0trDiTaLfMU0axKPKLmI+YpIEiqCv3GIBq+PhrqI1i11CWTSLsW2oJdpHMW4xcPISDsOGCvxx1GOBzQhy28z0iTS9JME0clhYmKZg8ytAm2Rs5BYY5OecnvVqSKJwokVGCEMu5QdpHceleSTfDfxBPocthdHRJ2htrO1tQbhirrA1x+8cPC6ZImX5Ckg4PIO1h03jDwZd694b0TTWvrZJ7VFt76RVKrNA0YWZVHON2FIBPbrR0YPc6K/n0Kzlitr2O2iPyiAPANrFVdwqcYJVUc4HIH1qW1XTNZ0ESWu1rHULUYZE2FonTjtkfKe/SvNrP4Z6tHf6fqd7Po99fRPHNcvIW/wBaUvFkdCUOMfaY9vTPl844rZ8L+DJfCvhLW7G3W2IuNLhiSK0B+aaO28t2xgZZmAOep4zSlbllf/hxxXvKx2Wk6Vpel2EFlY29vFDCnloFRc9ADk9ycDPriqrXGg2F5baTHDAkhhaaGKG1yqxiRAzDaMKAzKT+fYmvMNA+Fl/Np6XNxFpOkPJpEtvDbW+9hbXDwRRi45VSJDtbdjBHAyxya0IfhpqTzJK40SytzOJDp1szNbwJ59tIY0yi5BEDk/Ko3P06mqlfmJjax6BoM2ha5p0GsafbxNDcW+yKSS18t3gzwMMAdh6jsRg1JqcegWkVxqGoR6fGrqqzzSRp8wYhQGOOQcgc+teUwfB7UoLeS1ivrBI20YWKeWwRUb7KsLR7RDvMRYGT/WY3Nny8/NUvif4UalqviO9vYIfDcdiYmjt7fylUSIPJMaSAQ7gAYSPvuvIKquMEdr+QHrlvHavG2yBY1VnjIaHZ3+bgjoSM56Hg06C1s4bJLeCG3jtU+7GkaiMc54A46815nqPwy1K8XUVj1a2s1vzeTSiLcSJnklNswJGPlWZw3HVVwDWlY+BbhPhlP4VnktA9xdrM8RkDwInno7RrsijXaVU8CNRk9O9CA6/UF0S1WW4vlsYxdSRQyvJGv712YLGrHHJyQBmrFrHZyKrx26RktkK8IRsqTzgjPUkg++e9eW3HwsvW1rUr7zNNuo5L+G6to7hlCOqXccwjdVhyuxEMaEtJgHgICRU9t8MLxb4X0l3p63iTxtDdJuMsKCW6ZwhI4JE69MZ2nPal0THbc7278OaDdS2c0tla7LOZ5YkWNRH5jjDMVxgn39al1GHQbNZrq+h0+Lz3SOaSSJMyM7BEDHHOSVAz7V5JdfDnV4I9M09tE0C7jlmk32u6Q2UZWz8rz3by8iR2+fG3qAN2fnqS4+E2uz6019dTaBerGsYBmUA3ZjntpFaXEJYNtgYEs8nLZUKMihW5rdBPY9MuLPQ/Fnh+4tYpW+xTPJbTeSvls4WUrLGcjO1mVgfUZwe9bF3bWlxZtbXUMEtqQA0cqKyEDoCDxXlGq+BbrQbG91qxht5tRBmuIUtIXkknu2vjPBuwv3QreWWPChm6Lk10+seD5pvBWlaPAmn38lncpc3VtfMRb3rfMZA5CsQC7lxlW5UcdwdBtamzc69oFt/bcUzER6VCJdSYWrGNF8vdgkLhm2YO0ZIBHHSpdcvNC0OyuNYvo4o1eSFZXitvMllcsFiGFBZmyQB6Vx+hfDufS/BPibRhcae9/rNokAulQruZbSOHMhxuI3KxHU4Prmsy5+FNxe65qV1qNxYXtvc6hHcgXG1xIgukmKunkg5RFaNSzycHA2AkUPcNLHplmuj6hoMTWyWc+lXMQkjURqYXRvmBxjGDnNMg0Wxi159aDO1ybZbWMMRshjByVQAcbiFJ652j0rjrvwPqE3wj0jwjFJp9tc6ctuskULL9muBEeVO+JgA2MndGwz2PWsm28E351EeHoLy6htItIR7i8KuQt+IWgidHIUSYRtxx0MSZAJFDtd2F01/rU9StLSzgtPs1pBBFbc/u4o1Cc9eBxzzSG1sQChhtgD1BjX+7t/l8v04rlPhl4f1DwlpS6XcRQyLcXEk0phnUx2+ERQFVYol+YqSQEXBJJ3EknE8RfDCLV9U1S/li0mSa8kvGEkqEtiW3SOIE4/gdN3scEc0S0YLU9GS0sY0MawWyKg5URqAoIx07cDH0qvNZaPa2ccz2dmkFihki2wKRCoGSUAHHTtXlk/wx8RXHiK+1a4uNCkEykPCPlW+AnhkCTkQ7sMsRVtzS8tkAAlK077wJrs1zELWPQbGzkS2M0ME0gW2MLTkJEuzDKRMOTtxtPy8jA9vMcbX1PQ9MfTbrTIJ7EQfZLhFuYwIwoIb5w+3HBOc885p9xY6fcQ+XcWtrLE/8MkSsrc7uhHrz9a8fv/hPr97qXmTXWhrCLBbJmQYeZPJhTDkRbzgxt1kZSCMKpBz13xN8EXHiUaNHplzBa21gHjNvuWNUDbNsiZikw6bCF2hG+Y4de7aV9BI6dm0OLXYbExWq6j9kd4/3AysCsoYbscDLjjPfpU40zSI7U2v2GxW3ZSDF5KBCpxkYxjHA/IV5bqXwt1e5u9Qlhm0iNpvNzcK377UA14lwFuN0TIBtUx8iQYxxj5RdtfhYhfTm1FdOvfsq2KE3H71hHEZTLGDsAKsJFXGACFwQBgVPRDPTba3tbc7LeOGElRxGgXIGcdO3J/Oom07TSs8TWdmVuG8ydTCuJGH8TDHJ4HJrzLw58Ode07xh4f1W4udHNvpCJHvh4meMW7xeWSYt+AXyP3gXAA2ZG41vEvw/1LxN4p8SzLZ6dZRy3Y2X0xcT3EZtI4zDwuDDnJJDH5lxtzzT6iPVxY6d5nmrbWm9YfJ3iJciL+7nH3fbpTpbWymQpLDbyLKDlWRSHBGD9eOPpXmNx8Mbz+2PENxHPZyWt/BJFbRGYRDazRFYnCw5CII8LuaVcHHlgFlLLf4a63/aHh+6uNRsQNOiVGS3KRLblZpJP3eIOdyuqNsMAITlSDsB0Q+56nbQ2trAIrZYIIVOAsaqqg/QcVNn5iu8ZHUd68is/hZdadZ2cNva+H76CGG1E+n3JZLa5mS3eJ5XwjZbcysCVJOOSpwRveGfBOoaZ8RrzxLc30MsM0bBPLkAbDLGPKK+XuKKYyV3SsBnhV5JdtWhdDvycDlwKTcuQPMGWGR05FeX6h8PdY1DVHjvJdJfS0vJpkBkdnmSXUILpldNmBhYnTgnOR0ycMtfh3qWn6tpF5a/2UItPWZSR8zLEZZ3SKJDGdvyyquUePGMESAKBN9Ex23PU964z5q4zjqOvpTJ5lhUks7EFQVRdxGTgHA7c9ewya8M034U63qHhPT/AN3p2kFreBZtOifasjCFkNxIZIX2z5cHhNw2jEgPI6xvAF+Z7+N49Fm+0XkdwdTlZ2vJ4xcQy+TINmNqrGVHzNn5eF5p9RHceHde0/XrE32nSXBtd5RJZrd4ll/2k3gblPZhkGrMuo2kWrW+lPcYvLiKSaOPaTlIygY56DHmL165rx9/g9qUfh+DS7W802GJHQtbwkRxk/ZliMgLQuA6sCykKG54dDzXVeFvBN7pPj59dm/sySPZeK14rMbu68+SJ0Evy4xGIyo+Y8Y4HSnpf+uwM9Bwf71GD/eo3L/eFG5f7wpAGD/eprnaGZm+ULk8dqduX+8KjmAkjkQMAWQgH86Ur2dhrc5Lwzrng2aGTWNN0xtMtvsv2htQn0h7OJoTg5810UEHIOM+9S2vivwbdXGgvbzRyNfwJLpswsmwkcuQhLbcRb8EANt3EYFZ3ww8KXnhqytrG90bR4RFZJby3Vvqs9w0zIF58qSJVUEjPDcdOao2HgPWLVtEt/tenNaw22nx37733q1nK8qeUNuGDl8HcV2gZ56Vel/L/hxdGdVfar4c07xHaWN1AIb1k8qC4Ng3loCGYR+dt2qSFY7c9ulZY8UeCodHsLlrOS3spZmmtUfSJExtAZrgJsyqAMCZcADPWneK/D+seINW06SeLSoraz3SCUXUpkDNE6PFtCgMjbh8+5WABwM81zd78OdUu/DMuliPTLbzmkhiij1S5ZbCGSFY32PtDShipcxOApJHPGTK2G90djoOq+FLnxLdWelQQx6kBIXmWxMYn2OFk2S7QJNrEBsE4J5rpsH+9XH+FdG1y38VX2qa7Hp0qBGt9OlhvXdre3DDbGIzEoDNgM7b2JIA6AY7Dcv94UdETrqIwOPvdxS4P96kZlx1HUUu5f7woGGD/erl/H3/ADC+c/v3/wDRbV1G5f7wrl/HxBOl45/fv/6LataP8RGdX4GfDn7Q/wDyWLXv96D/ANER0UftD/8AJYte/wB6D/0RHRXrS3Z8wfd3gT/kXx/183H/AKNat6sHwJn/AIR8Yx/x83H/AKNat35vUflXj1PjZ9TD4UcJ4qaE+PohdrHLDHprOiTKrRhvn5w20dh1YdPyiiitdTVLeySxtriZprcS28UaYDW8vXy5Hzzg8kdKl8YwW03jW2MMtwl+lkSxQxiMR5bli/8AwL9KjtZP7Pu4tUuria5itlmdRHJCy7hC7EHac/dDY96ySftYuL17GzkvYSi4/PsLZ39/4R1htN1K4nudPklEkc7Wcs81w0gIChk+VSGVRgjnNd3ayLNbpMocLIAwDqVYA88g8g+xrBtNS0Xxbpz20mfLaYqsUjNDKxQg7lGQ4we/B4rctoRDAkMRISNQigkscDgcnk/jXZiZXtzRtLqefhItX5ZJw6d/+GJD/rF+hrzwa1qujeNtTGqa7fXmkW9zbQ+W8NuiQC4VyGdljDFQwRRyPvc5r0LDeYOc8HtXE6vJ4P8AGE+o+GLXWbL7bdMialFAgaaWOM8o2enAIB6jnFcp26dShdfFWOyjkvb7w7dwabDHG00/no0iNJA0yKIup+VcHkYLDgjJHS+EPEdz4l8PXF9BprWV5FI8Iiud4jZwAVYMyKxQhhztHOR2oi8GaGviW98QTWUFzeXSogMsQIiRY/L2r7Fc/mR3rV0bSdP0axFlpdnBaW4YtsjXAyepPqaO4uxy2heKtSt/hnBr2sxxX+pm4a1KW48qOWY3JhQDOdi528nOBzyawtN+JGo29jqUmpWAl1C3uGjFr9oVY1H2q6jCqyoXchbfnCtnAOB8xrvLG08P6t4cNrZRafeaNc7xsiAeGTLndjHB+bP41mWnhnwNf272NrpGkTxQSfOkcQIR0klB5HcO0wPuzZ6mh31G7WOTtfiw8CXusajpcx0N44ZbV0dTLEXsVufLZAMno3zZ6kDGOROnxSu1mnurvQDbafbadLPMGaTzTOs6RKqBkBaNt4+baD14456ux8L+Df7Snks9G0j7ZbRLaTeXCu6NDEAEI7fuyoH+ycdKmi8K+FoRHZx6RpylLeWJY9g3eVIR5g9SCQufcCjqJbGDZfEVp59FSbQLm0j1CVoJZbhmjSKQSmIKpZBuyRkbthII2gsdtXfFXjO60fxANJtNBa/+W23y/aliAa4keOMYIORuT5j2ByMnitSPwj4bjksJE0SwD6f/AMereVzH827I9fm+bnvz1q/c6Vp9zdG6uLK2lnJjJkaMFv3bFo+f9liSPQmh9PX8A7nm+ofFnzrK5hsNHu4btdNlleXa0i2twIZJFDYXaUHlkbiw5K/LzkNsPiBrp1SzsFghu5p9VFtKZGEccduZ5E3LtXJcBO5wfTNdve+G/CtvG+oXmk6bFHb20iPK8QCpCQxfPbGGfPsT61BBp3gu9l/c22kSuJwwKquRKshYYP8AeEmT65zTW45baGNcfEtf7IS+s9BuLhms7S7K+YdsaTmYZcqrMAvknJCnlh0GSNPxT44ttD0PTtW+wyXcOoQlrcQyqd8hQNHGCMg7ucEEjj3q0fA/hL7Pc2//AAj2miO5kWSZRCBuYFiD7YLv0/vH1Na1xpOnXFva281javDaOkltGYhtiZBhSo7YHSl3B7nnknxJvb7W7W30SxVrS5lKNLcSgARCK8YSxgLkktbHhiRgDGM5rY8BeNLvVvCVxfatpzQXthp8F1OFkVhMJIBKGGOFJ5yvOPU1qyaD4RtzDavpulQm0WIwp5QXy1RZNm36K03TsW96tW2k6PcaJMmlx20NrqFmsQmtlGGi8vbGQehAU8e1D2lb5DVrq5xifFZkZo7zwzPBJFYPqU6reI4S1ESSKQQOXO8Lt4AIzuIwTHe/ELU11xLOSwNrLDmC4tEmRwbgz2ypiUr9wrPz8oPJ7gGus0bwh4Y8P6OltDplhFBDbtFLLJEo3oyqsm4njDBFz2wo7CpNN8M+FoYlt7HR9OVLSQqAsI+R9yydfXcqN9QPSm7X0JW2p594Y+LN3D4eRtZ0q8v72HTPtl3NCPkExt1uRGCI1RU2OoDE5zwQfvG94r+KWp6XezaVa6BavqKopQtel4hIGhEiMVTAwJeOd2RyoBGe3PhHw2X3nQ9PJ+yi0/1Ix5IXaEx0xt4+nHSodQ8H+Epri91G+0PS2kuEb7VNLEPmUgBiSemQoyf9kelF1e4HNXnxPtdLj1P7bp17IbSe42/MpMkcTzLIy4A4QxYx1+Zc9a1YfHDP4FufEjaJcpPBcC2NmxZN8hkWMFWdVJQlgdxUd+K2LXSvDlw88dvZabM8Bmt5gsasUM22SVD6b8oxHfg1Pa6DpFrpC6TBptqliHDiDy8ruDBgx9TuAOfUUkBwt98Tr6S+l0/S9A3TRalBZtLO8ghP+lJbzjdsA3BnOzBO4AkgY2ma0+JirdLFJpN1LZpIEuLt5k3oXkuFUBFUbh+4PpwR1Oa6G80jwdJrlzZXVlpjalfxi5miZB5kiI4Icjth1U59VB6ipodP8Kx6V/bEVtpa2HlrefaQi+XsXc6ybumBvds/7R9aPsj0u0cyvxMu5IIo4fC7PfyfvBB9vQIITb/aFcuR1KZG3HDd8fNVDUvi1PJfRWeh6JFO1w1u1vLPckK0bz28cgbapCsBcDADMQQdwHQ78XgfwTrNjplxYWOnyaXFNJcpDBGDDOzp5eW+g4x7Y6cVqyeCfCclxcXD+HtNMtznzm8gZbLKx+nzKp47qD1p7S12F00OX0H4iXqvJBrWlttF5Oq3aSqF8hb5rbeygfKFJj9cjJ4xg9BdeLpB4c03U7TSZJrnVbn7PZW0kwjD53lXZ8HaCiFuhPIFTa/4Q0vVNFutMhihsFuont5ZYYVLmKR98qDPTeSTnsTnrWlqeiaXqWkrpN9YW1xYqFCwOmVXb93Hpj2pdBu1zz7TvG2uar4b8a+JrfFraWNkkmlRMUfaTaLMWcbc7suB94rgceph8UfEvVLmK/03w1pc0d3FfRWcV7ISqHF0kEvLRsgbc3yj58jJOMbT6B/Z3h+2R9F+yafEmoxMrWgjAE6Iixkbe4CbF9hgUo8M6CL6e+/smy+03EiSSyeUMs6MGVvqGUH6gGh7+QdDno/HFzZ/DDQ/FGqacj6hqcNsBbW7sUM0wBAyFZgvfhSR05qIfEyySw+1XOj39u3kJdGGQYkFuYHleUqcEbfLdMf3gPWuoPh3Rf7BXQf7MtRpaABLUJhFAORgdsHkY6Vnv4d0jTdWl8Q3clvFa2mmGziiaJUhtbcfNJz3B2jrwAPc0N3uJdCTwH4mPijSZb1tNnsJIpjE0civtb5VYMhZVLDDDnaOQRzjJxtb+I0GmtPGukT3EsVzcW6osqrvaJ4U79MmcfTBro9I8P6Ppq2x0q1itIod7RpDkIxcAEn+9wBjP+FRy+E/DkuqT6pJolg97cY82Ywgs+Cp5/FE/wC+R6U9L+QLY5+2+IUj32l2tzoT2wu7qW0uJmucxRTJO0GxX24cllyAxQkEYDN8tZMvxd8mzt5J/DNylxexpNYQrP5vnRESkljGjFGxC3y4IOV5HO3sn0LwtNrsW7TtNbU7XN2g8seYm+RmMmPd9xyf4snrVLRPh74W0zw+ujf2Va3MRKNNJLEN8zrnDMR35PT1PqaXQOpnzePZbjTtR1G20a7i0202xm5MyJOJiI2KGJ1OBiQDPPIPA4NczonxQ1Sx0y6m1yxuL7UZrwiC1hYNGiZuCFQxxb+Etz94NliOQM49Hk8J+HJL6W+k0TT2uZYxE8hgGWUYAH5Ko+gA7UXPhPw5cWz202i2DxSMrOvkgZKliD+bv/30fWh+Q1tqc5pfje+1jxxpthZae9tpEpuY5JZmAlkljjjbaY8ZTBfHXnB4HGYdV+Jc1jqMtoPDcsqtfvp1lILxB586yxxncMZRf3oO7n7p4HGeut/Dmh2+tHWoNJso9RKbPtKxAPtwFxn6KB9APSqGl+CNAsdQv9Rawt7m8vbtrqSeWIFwxkWRQD6KyqR3+Uegp9V2F08zl9T+I928sENvp7WSyXqrFL5iymeFLgwTcY+Q7h8vXIOeDxWVonxT1GK+mbUtNu7yK6nT7HBDiR47ZYbdnkPlxcyFrhSVJC8HBXHzekJ4V8Opd3N0ui2AnupRNO/kjLuCSGPvkk/U5rMlsfAbalY6O9rpH2zzDNa23ljdujAjLAegEQXnj5B6UR8xyt0MS++KTWkNlO+g/urq8e3UfbAZAguRbrIVCHGXJPzEDA+8WO2q+i/E26FhY3WuaWY5rnTYrmRbaUNAkrmfy0Uld2X8nHJIBKj1J67V/DPhFYU1HU9J0tYtPVpRNLEAsKh/NZiegAbL+x5qzaeGPD1vCI7fR9PSLdG4AhGMpIZUI/3XZmHoSTSWwMyfAnjiPxVfX9tHpV1aJbAtHK6tskAdo2GSoAYMh4BYYIOeoGFH8VZJv7Pji8N3Hn31ol0qiRnESSlxAWKoVAJjO7JG0EEbuQO1tNP0LR727ubW3srS6u2VrhkXDyFmwCfYsT7ZJpP+EZ0Hz7Gb+yLLfYR+VaHyh+6Tso9h29KT2DucJa/E7UI9LtZ7jQzdahPYQ3c0Ed0qQxZtWuH2MV3HhSADnkjkDJrQvPihFbi6mXQriW2RJfsri4QPPJGYg6FTwgzKMMSc4OccZ6i18J+HLWFYbfRNPjjSIwqohGAmwpt+m1iuPQ4rJ8U+E/B81nqCXkOn6fLfRRwXE6qqu0e9Aq89mKovvwPSqbTbsGmhjX/xSezuYLObQALv7Z9iuo1vQ/kymURoQVQ5QlgdzbOMgZYFRT8OfEbxFPPZyalokUyXunafKI7acBYri4jmYKu4ZYMYwOfu5H3ua7RPBHhNJbWRfD2mh7THkN5AymHLg+5DEtk85JPerNp4Y0OygSKx0qxthFsMWyEfu2TdsI/3d7Y9MmktgMO58cPdeCtf1/RLASNpunfaYTcPiOSXyPNMZxyNuVB9yR2qLUPiF/ZtrdLeaLK1/ZxPNNbxTAgxLbCYyqxA+Uk+WM4+at7w74asdI8NNobKl3DOZnuzLEALh5WZpCyjjBLHjoBgdqzNR8D6VKmsyTzeVDeaSNLQJEoFraqpyq+uSSefQDtSlfW39f1+QLp/XYxpPioLfVodHu/Dl2uoCcJdwwOZxFGTFh1ZEIb/AFyEg7cYbk4GfSK5zTvCvhP7JZx2ek6c8VlKZISsYOyQ4JJ9+FPPoPQV0Xzeo/KqdiVcWo52KRSuvVUJH60/5vUflTX6NvK7dvORxiplsylueefDbUPGWq+HINVvJNWe5utMjmh/tJLJLMyuFOV+zky45OA2OOvNZmkeMvE1xH4dubi+gybPS5L2FLdQt495NJE5GeUCbAyhT1JzkV0XgX/hXIvWfwi+l+cluTm1J2iHI6c429OlWYv+EAfUfDskTaE12YD/AGGyFSTFt/5ZY6rjOMfhV9fu/UXRkHjjVNd0bxDpNzZXUk1jczG3ktBDH5e7ypGAZs+ZvZlULjCjB3dRXI6n4t8Y6f4UN352qte6ass2rJNZ2zPHKLdJYosRnasDZbL5LjgEqa7m5tfA8fiu3s7mPSBrj2/lxRSAGVotrDGD1+XfjPOM9s1CmkfD0afbWgttCNrDqRhgQlSovOhjHPL/AC42/wCzjHFSv6/r+uw3v/X9f1cj8L6nr1542vIJNQW902OFzcotsEjspiymKFH6u+wsZAScHb93OK7SsfSPDOh6TqNxqGm6ZbWt1cs7TSRqQXZm3MSM4yTyT61r/N6j8qOiJBug+opaa27HUdR2pfm9R+VAxa5fx/10v/ru/wD6Laun+b1H5Vy/j7OdLz/z3f8A9FtWtH+IjOr8DPhz9of/AJLFr3+9B/6Ijoo/aH/5LFr3+9B/6Ijor1pbs+YPu7wJ/wAi+P8Ar5uP/RrVvZrB8CAf8I+OP+Xm4/8ARrVu4HoK8ep8bPqYfCjz7xndmy8fQSSSeTHJpxRZHYqufnHXd7+lO0G8hvdXsrGS4gvFeV2dBIZBt8mRTkHt8wH41b8Q3c3/AAnUdk1zcC3SwMoghnePc3z8ny23HoP4f/rtkN3cRpHYy3dtdTGWGPfdXJUkwSFSfNAxhgpyBxWNourG71OhOoqErL3epJ4p8P3lvqT+IdBk8u5YxCaKO0iklKglWaMv0bax474/Cuq055DYQGcyeaY1L+YoVt2OcgcA57DiuM07xDdeH9Yl0fxNf2TDf5v2y4n8tpFcHaI48HOCuDyOtdvayQ3ECTwsskUgDoy8hlPII/Cu/EqooxjPVdH3R5eEdKUpSg2n1j2fXT/LQdkGQfQ15144i1TQ7zW/E1tJslNzYNp8Cz7ftrqGjaAqDzuDnA9cHtXopA8xeB0NcPb+JNasvG17putXmltpsVxBbxNb6dIj7p0dk3u0xCgbAudvJYcLXGd66nITeH/GM/iHUdO0fUNUW/soYI11SfUWNuha0bepiLfMWkZWyFIGM5G0A918N9F1K08Iz6d4kWWYTzSEW104k2RMACh/eSZBO44Lt97t90VX+KHhyIGa4tNUt7FI0kkvpLYCGPfE0qA/NuyyKSMKQMgEgkZ2fC3iqw8UaBcapokLTtBI8LW7SR581QDt3ozJyCpyGI59QRQuouxhW/hvWLH4Unw/YQi3uo53YW9tOIi0H2kuYkdSAhaIlQcjGeo6jko/CPja10K8srWwult7m43x2x1Vi8Km5vJCSVmTe22SAN+856/MVwe80LxdI3w9h8S67ZJFcmRoXtbI+Zul88wpGhbG4ltoycDnJwOmRpvxLhGmalfarp1xC1nMyNarHHG8S/abiFS8kkojBxBzyBnoW3AUS63K1scva+DviGhla3e5s9Xmsoll1NtT3xOy2AhZGj3cuZgG346LncOhlt/BXjOOKS7ha7j1CXSbq1gllu8tbBp45FiK+c2dyiQA+YxBIyy8Y6O0+KmjiW9u9Qtbm30YJFLaX/kjy2V7RbnY/wA2Q+0t228AE5PK2vxY0O4mlmFlOmmW9hNdXF2ZoWEUkcqx+SdrlSSXU7gxXkZPXD6v+uj/AK/4clbIzNO8N+NLe88MSk384tpWM6z32EgiM5bDBZiSwjIUZM4OApx987fjPwxq+seKRew3F8lmi2SIsOoyQLtE0huflVgCTGyjPU9uRVjTPiR4e1G50i3tIrqR9UZ1jIMRWNkkMbKSHxIQwOfK34HzHCkGrviTxnYaHrK6VJpeqXkxWFi1rCjIpmdo4lJZhyzqR6DgkgZIT6eod/Q89n8GfECZmt5r25lt/wCy5rWNTdblwYpkEUjNJ8xZmjbcUY8cuuMGyvgjxKNUspp7aSaztdWjvlgjvtgz9okJcDcASEcE56gY9q2tT+LXh2O1kisg/wDaLafJcww3AQbZVikkWJ1D784jbJUFeMbskZZZ/Ei4a/tbOTSvtM1xqQszHbqFEUZldBKWd+cbOVAz3z2pxvdf11HL4f67GPceH/H1zoMttcwakZbe3s7dAmpqftUkTXHmScSoSrb4jy8bHAJzt2nqPGGh+KdT8N6Jb6feNaX4RbbUjDduAsbxgSurEgsysAVJ+b8zUt78SfD1rpaagYL2SOS3trhRtjT5ZzIEyzuqL/qXzuYD7oBJIFafiTxdpOgadbX+oR3QiuYHmiCRZZiqhtmCR85B4HsaT2fqD+JHn6eD/GV1qOl6nrUc15NHKlxLEuo/LBI8V6j7QWCkL5tuD6gHGcYrc8H+F/EWh+C9Y0hJrhZZNKgist96ZClyLbZIVYk7B5gHTA7ipbr4k2ra3BYaVp89+k0xhMmxUWLEdy3mbi/zqTbMMAAjBPPArQ8H+ObPWfCM+tXljdWU1jYxXd5E8QHyvCJdyDJypGcAkNxyBQ9pD1ujh/EfgHxhetqWnx3V3Pp02jvbwo1621ibbaYXZpcljPl92zof9Zj5K0dR8KeMLy+uLpJtQt4o98lhD/arL5bbrXYGCvg4Ec4wSRyeu6tDXPi5oWn213HFp15LqcOntdpYyPCkjMIfOERG8lSY/n3YKgcZ3fLWhdfEXS7G+ltLqx1GWSOVhKIbZMWyL5IYufMO7BnTlevOBxk0r8xP2UcbrOkeLLATvexavNFc6lbxTpBqxDX5a6dsxYceSvlFUIJQHp0G6qOueB/iFqkCWEsc5gNhNbyM2rOwkje3mVInPmgFld41J8s52bt56V6I/wARtGDSrHpurSv5qRWqJAmbzdK0IaPL4271IJfbjg/dOay9f+Lmh6bY+bDpeoT3MtlNcW8L+VEXkjjldoiGfeCPJdSwUoCMbs8VC2/rt/X5Fa83mZNx4S1azfUtYa8utDtpzK88j6mQtvCLCJEZgHKkrNHy3JOOuDW/Z2viTV/hfc3e65h1jVyt4bY3BjaKNmQ+Qjf8syYl29sMxOR1pLf4k29vqOq2+r6Pf26WkpEUkcKsNq20U7oxD8uokYnHy4Xrng9Fc+KdKh0jUtU2XElvYXH2ZtkeTNLlQFj5+bLOFycDOewzVP8ARf1+RK2VjmPh54V1XTdf1DWNThuIvtGni2tknv2neKMXFw6RP8xBKo8Y3c9wGPJPIXHw/wDHFzpUmk3E0zWp0BLNIY7rZFkWix+SxEvXzgXyI+n/AC0x8ld74e8Z3OveMLnTbTTJbWws9P8AOuDcxL5guPOkiMWVkONpiborBuoYDGcG6+MOmweGd62ouNf/ALFW++zRMnlmc24n8razh8BTuzjbjjdu4pf1+f8AwSlfm/ry/wCAaWleGdb0z4Za74f0hZNP1GS7vXtJXujLvWSdnRgxYsMowHJUg5PHWsXTdO8RWN9oOgzanfCbUhL9tt2uiZbS1in81G4kfAIJhJ3sTvUbjiur8OeNBJ8PrnxR4jsX0sWMlxFcqwQbjDK0ZYAOwUMV6Fjg9yBuJpfxG8O6jZi4t1ujlV2xhUcu5n8gopRirMHwCQSuGBBIp9SPslP4XaL4s0hdYbxDdy3M0xXyxJLmOWUb90qfO5VWynZOn+rXHPF6X4K8f3MF1HqDahaQSB5Y4E1iQFZvsrqPm852I84qc7gDgMVXkV6P4W8eeH/EsOqSaQ0lx/ZyCR1TYzSxndtZQrHG7YwCttYY5UZFZ8nxM8PzbI9P+0zSvPFGuLcMHDmIZHzrwTMqbuzZ4OOZuVfUzvC/hvxJB8RLbWNYhuJhDFdLJevf743WRYfLRIt3yldjBiFGTzk54rat4L8TXF5f30N5qQuJXv5YturSKgfzo2tcLv2gBQ/GMckHOaueHfiel7dWR1XRLrT7W90+yulcBZBbvced8sjBuQfLGCoJ5+bFalr8SNBmgeSWz1K1ZbeS68qaBQ5hWHzg4wxGGTkDOc5BANU07+mgkvsnGjw14/k13VLy5tb3+zZ5kaexg1Vg90qzuSI3aY7coyHP7rhSuAME2/EPh7xte2t1pdrZ3S2d1BuUy6qJFjB0+WDyGLNuc+aUYnG0/ezkV2OieMYb7wzrXiC80u5srXSri6RlJV3ljhz86hT3A6HnP51Ug+I2lySzxTaLrds8KSlhLBGMvHGshjBDkbijq2fu4yCQQQFsuUaetzkbzwp47vfFl3JturPTJmWKXytUcCSMXNucr+9O390kowqR43FRuzmum+IOheKNQ8SaDNod7PDp9tgSCKXBjcSId7ZkXcuxXXkSdfu87ha8P/ETRtee3TStP1K6aRmFx5SRSC0AlaLdIyuVZSytgxl+ATwOaZL8QLGa80VNOtppYr5I7iUPD84gkt7mVNgB5fNuQR709kvISW5w8/gvxz5l9cRx3a3EkcEd5KdQMrX+2adnMQ85DGpEkZC74/ukdudr/hCfEt1cW8mp6jqc7A28UzpqskYeJbIrJ8qMBkz7SSBkkZzXReFfiJoviXULew02yvmnlaZZP9S6QCIRlmZ0kZSP30YG0scnBAwcMvPiZ4Xtta1HR90015Y5Xy4vLZppA6IY0XduDbpUHzhVOeCQCQmrrlC+tzmvD2lePNO8Y2etara3clnaWJjuxFfGY3RFvGFwhl2lvMV8jy1wedzbjjpPibZeKLvyn8NxXEvnadd2jrFdrB5MsnlGOU5Izt2OMjLDdwOTVLRfilpMl5aabrED2OoXd9PbpAdgaFRcyQRb1L5LMUwfL3gHk4XBq5pfxK0e/ubaJdH1uFLkwlJpbZNm2bd5THDk4YoygYyCBkAEEl9mC0bOevPCPixYdSkjuNUla8Fw0qR6mSWP27zIVVWkUKPIyCFaPI+XcpwRnppPjW81+Gxha9tNUs9OsT9qXU3NraN++8wNGzkylwFHR+ercAn0bwR4v0rxdFfNp0M8T2MwhnjmMbFWKBxzG7L0YcZyDkEA1X13x5oWji9+1R3jfYppYZBHCGJaOBZ2288/Iwx78UraJfP+vvGtb/1/Wxw+jeF/Gttplmuqx6rqMKzys9lFqn2aRJTHGEm8wTMTGHWU7d5PzghP4RM3gvxl/wAJVc61bXUtvdzNLGtw2oMyiIyXzRgpnBVfNtiBjjHTg11cXxC0dr2wspNP1GC6vLqS08qVYlMUiOqsD8+G5ZTiMucc4wDindfFXw3a27zXdpqNsGYi0+0JFELzEjRsY2dwoAZTneU4wRnIy27gtmji7zwT45ufB0mn3iahfCaK7jWzOpeSYZnijWOVm8598e5ZTtLt/rAdo6L23j7w/wCJNUuRNot5LbNDo08MBW5ZEFyzR4JQMAx2CQAnpnqOtTv8QtIuNMvNQ0y3vp7G2s/tD6itqHt4yYRMEI3q5bYynoByBuB4rE0z4qQ28Or3XiO3NosN60FnaiKOJ2UTXEYzK05jYn7NI3Pl4xgbiRlvz/rp+oLa/wDXcztG8HeLLW/gvyt79pktreHznvsNBEmoCZoWHmvkeSSB8z8AqWOeSHwf4vs9Lt45TquowtBZvqFqmtMss84S4WXZI0g2gO1uxAZQQncjB6m1+IFnqniPRtP0SzmubC+mMct+8YEQJtTcBF+bdvwUJyuMEjOQQE174neGtDkul1GK7hS3u3tTI/lIrtGgeVk3OCwQMuRjcc4UMc4He3KC7/1/WhxUWkeObjU9Tjh+33mpWMccM9y2rvHbzZ09FaFEDAhjKwfeAvIJ3KeKr2Hw98WzCc6la3TPcRGCKQ6id0EIvYpgpBlcg7A+MM+CMZ6V21v8SbXyzNeaTfQf6Vc20NvHGkslx5d3HbI6sHAAZpV+UjueRjm7afETQ7iW1RbHUkWXaszvCm21kaSSNI5MN94vE6/LuHAJIBBInZqQraWOds9O1yx8S6Z4cGpXZjvJJ5LmP7c8klvZwXbyQNkkkB0ZYiTyRgZ4rY8V6P4nuPiDZajpBmFoLfy3lkuyIITtkywRXB35ZOCkgbA5THMdz8V/D9toUmrXOl6xbwpHHPsniiiYwSIzpKC8gXBCMAud5IxtzVQfFJVukmuPD97HpofUBLIirI4jtnhUT8MMJtkYkH5uAACeqSvoHn3Mzwz4R8ewWNut1qt5G81wIbxZbs4SHbG0kqYkkOWeMgfMDiUnagytQaN4N8e/2ckWpahftKkssjgX7Rh5hauqyAiViVaUo2CVHGdidD6VpHibTdU1BLC2juBcEXBdHjA8ryZRGwfnjLH5fUc1hz/E3w5BZ6jdSxXMa2N2tniRoUMsrMyhRukAjPyMcSlDjBxgjI3+I07M48aLr/h2BbWCa5tdU1jV5YABfGT7RHcQoJLhRuJDRMm7JAxhuxr2S3jWGCOFWYrGoUFmLEgDHJPJPvXDyfFXwmukpqSPcvDKQIwVSPduEZQ5dlVQ3nJgsQOTkjFVtR+Kmkf2W1/pFleXqJbrOD5SbJS0Msqwht42sRE2WwyjHfIpt6CSu9D0XNRTqXilRcZZCB+tc9pHjDT76S1tZLO7tr+eWOE2zqpZGeDz9xIJGwLkbvUEV0Ux8uORwoJVCRn8ama0dwi7tWPO/hn4fvLPQrbQtf0PXDEumx21wNR1CG5s3ZQoKpGJGIBI4yoGOD6Vm6X4M8QWY8PWX9nw+SlnpcVzMs6AWZs5pJWXHVt4cKNuRkHOBWx8P/FXiPX9ETU5oIrmWXT0uYrQaJc2CeYwUhRcSuyOoyeVXkcj0qppXj7W7uPQbiWx02OKe106XUo1Dlt95K8SiJs4ARkydwO4HHy9at35vO6/WwdH/XY2vENhqus+J9CcaRNb21lcLdSTvcxmJgY3Vo3jByZBkbSAwGScjocmHwJ9nt4Ft9H0+FrTxR9vtNiovkWxdSxTH3cgcgcmt/xLrWr6T4r0a1SKyk03UZ/s2wwSeYG2OxYy52J91QEIJbJwRiuT1f4ieJNP0SfUbrR7G0Nre30dwAktwoWBQyQ7kxiSQE/OflUqeGpRdtf63X/AG7vT+uv/AAT1bNGajt3Wa3jmVcCRQwBHPIzT8D0FDViU7q4MeB9RS5prAYHA6ilwPQUhi5rlvH3XS/8Aru//AKLauowPQVy/j7rpf/Xd/wD0W1a0f4iM6vwM+HP2h/8AksWvf70H/oiOij9of/ksWvf70H/oiOivWluz5g+7vAmf+EfGMf8AHzcf+jWrd+b0H51heBP+RfH/AF83H/o1q3q8ep8bPqYfCjg/Gdotx4ztTBcs901mVa1+zmVWTLcn5gB1b8qj06BtH1G3vb6MWlvAJZisdh5e8rE+eQx6LuPTnFJ4tuBD8Qo1YD95pjKAwGD/AKz+8CO/v9KXSPIuL20024hg8u4mk3xp5Y3r5EinOxV9axuvaJOOnc6FF+xk1Kz7dzo/M0rxdpDNZ3TNCk48u5t3AZJEIYMhwRwfr3rXto3it0i8xpNihd7nLNgYyT6muK8R6LeaJrDeItGhtHj3Rh0khlla3ySruiRsNwIYEjB+7XZ6dM01jBNIy73jVmwhQZIyflbkfQ8jvXbXilFODvH8mebh5tzkqkbSX4royX5vMGcdDXG+KdH0TxJb6ppWn6rp0d9qrQpfFbjzJdkR/gUMNrr2PY8kGuzyDIuOeDXmPiW1n8L634i8XWWmxwpBLZTfu4UDXke10ljU4zu+cHjksoHeuU7Vfob7fD7R7jxBqGp6jGbuC5WNIrMyOII1SHyuUztZtpbDEZGa6HQdJttFsPsdmbh49xYtcXLzOSfVnJPQAfhXlFxd/EMa7fadpeo6ne6vZQQjY8MYscvaM8m9scN5pTaM+nUbq7f4bR65d+EZ4fEk16zyzSLE0u+GcREDgthXzu3YbCnGMdASK+ouxrf8I7o0/hx9DSDOnu7PhJ23K5kMm5XB3Bg/IIOQRx0rGX4feD5UMEUVwZUkErSJqU3nB98xJLBt2S084PruI7DGdpOma1oXweXTNJtbq0ureaRRHCA06W5umLGPdnL+USVzkk46muSs4fG2maFfw2dn4iWO4ui8EoRUuMPd3rl5MIzcqYMgDjcCdo3UO2o3segQfDnwesjKlg8kaQLbtbveyvEoEIhUmMsV3iL5Q2M4PXvVlvAvh94Vjmhu7jFvJbs819K7OjsrHcS2SQyqVJ5UjjFeaWEfxKgmuruyttXTXLyzhluBPCgs3ZdPVWYkDiXz1UYB7HjGant7b4hLv1WNtXmvm0e6hszMjBV/0iNgHBUHzNm/aWUE4Awe51f9dxLZHpDeC9EdtPMy3032CQSxCXUJnV3D+YrSAthyH+YFs4NX77w/pd9qBv7m133BMBLeaw/1Ll4+BxwzE+/evPNOm8ex3nhdrh9ZuY3lZZ4xD5Y8oznDSsynJEWMh1jJx8vzEgbfjOz8WXfikHS9R1W009FskC2oj2MHmkW4Y7lJyI9p9uCOaH09Q7+hpv4E8MRiV/sssMTW8kMyLeSrHIjBwS43YYgO4DHkA8dBRH4N8KyXYlgt8XCTLcBorxwyuspkzw398tkdCCR04rzu/h+Jt5HLpt4L6W3fSJ4NjRZ+0DyZlPmYUKJC/lYO4HnhSCSJLfQ/FUOp2StaapBYQa0l24tlGWBuZMlsDcV2spI9OaI7ocvh1O8i+HnhuG1ubeCPUIUuAisY9SnVkRC5WNSG+VB5r/KOMN04Fat54Z0S80zTdNn0+NrTTJIpLOIOwEZjG1OnUAdjxXm1zqHxCuNBmDx6/bz2tvZxSlLUBppw1wJthUFtp/c/OqsOnGCxHUeMT40l8N6I2i/abbUblFt75Mxu1uZIxmViBtJjYdRwcnijo/Vf8AHuXrfwL4UtxbQ29o0LWKRCPZeSBkVBMq7vmyQRNMDn7245zjjQsfDOhwaZdWdraj7LfWkdrMBOxDwpH5agHPHycZHPevM2s/HGp6ppWpazbavHGZUna3hRQIvMhvk8t9oyVXdbg5PG7Nb3gey8XaP4E1TTpZL+W5t9Ht/7O89E3pP9l+ZFwAMLIAADnFN7S/q41urHS3ngnw/dzXUk1rNturU2s8S3cqxyKY/K3FQcF9ny7uuAOeBTV8F+GpWuT9laaSUNHcO13IzMT5RO456/uYz68e5z514p074jXKaro63WrTWj6K6Rsg+ebNtk/MFCrL5+QMHO3A24+YaV9F49lvrqawm1i3tYTJNaoIkUzkG0CCTK5PymfI4PX0FNX5ieiOk1b4caPcqfsTXNk8l7FcSOt1KSipKZSkR3fugXYn5ccnpTm+GPg9n3HTZ9pQo0f26bYxMTRFyu7Bco7AseTnOc81xmqap41svtLX914gt4ZdQgguGigQsGa6cFbX5TuUw7eRk5xj5sisvxCvxP1K0/swQ+IgsunTwTNlFEiNbTmNvlTasu7yQ3zbg2eAtQrW/rsV9o9Tk8JaUttOdOiie+QyMkl1NJMvnNbrCTIN2WzGFBGeevU5qbSvCWnWnga28J3Ae6tI4FjkkMjK8jg7jJuByG3/NkHINcHa6X4utr7Ur7S73VrKG+mkbNyqBVC2EPlyvuXIYyx7ST/tDFdDbaj4l1X4ZXWvWf2tb3UmF1awIi+bb2rMo2oDwX8sMwzk7m/Cqf+RK6G9ofh/QdBu2jslCXdxAUfzbpnlmQSO5Y7iSx3yuS3X5uT0qivgXwotm+y3kSyexFq6LfSiF4hEIwxAbBbywF3nnAHPFYHw90fXJPFl/r2sjVHDaWLaye9VQ5iFzcFNwwCsnl+UT0PIyM9OPuNH+Ilx4ak8ONHqFvZf8ACNpbpbwpww+xqCudu1ZfPyv3iSvG3B3A1/r5/wBfMa3/AK8j2C28PaJJoN5psUPn6bqUklxIn2hnUmVt7FDn5QWJYbcAE5FZ7eDIf7b0K5WZms9HM0qLNLJLPLNJxl5GY5UfewQfmCnIxWH4f07xFofwp1vTtHS+Or293ffYxeY3FTO7IUIGCDGQRgdeMdqoaZe+NIG0LTrvULsy6y0kKmWILLbRxTeZ5jBlDZaHcmWA5CcAml10J+z956B4d8O6boCTx6bFKkcxH7t7h5EjUZwiKxIRRk4UYHNZlj8P/ClkyNbaUIyixqv7+Q4CT/aF7/8APTn3wAeBisb4ZX3iyCS+PjJ7kNPcRwwxtCxVJzv3hG2j93gJjGVHZjk4f4rsvFt54vb7DqWr2mmiaziC2vlhPLcS+e2SpORiPntxik90V3Nqy8DeG7O3it4rF2jiECoJbmR8LCXMS/MTwvmMMehA6AVTf4aeFH042LWt55ZJy41GcSbDH5Xl7927y9ny7M4x2rg5Lz4rtfWK2ltrH2mPTzHOZ1TyJH+yuVfAQKGMuzq2dw5AQiti+1DxbbWNuNFj8V3UM9vPFE99ap56z+bAVZxgFU2ecAWA7/7OaWrDU7qz8OaKmkalp1vCzWOptIbmP7S7KS42vt5+XODkLjnJ61W1XwR4c1SGaK8sXZZpGlcrcyKd7IqFgQeDtRenTGa82ZfiBplzpdjo9jrMEUTytKqqpgZXmuCTjYeRmLq4PKlRjca6rxTH4xtPhro0enXOoTalmL+05sZuQpjYsVCIxyJCgwFPy57ZNTpa/wAgtZ2Nmy8C+G9Ouraa2S7gnSVpMjUZg1wxcykSfN+8G7LYbI5PYmoovht4SjglgOnzyRyJ5e2S+mcLH5csYRct8qhJ5QAOBu9hjhdZtviLcaxb3Rj1GfWLOKSS2xCi2K508qHzziUzFwRk4yOMYNWlh+I9zokDx6jrUUkUFxLCViVZHbz4hGsgkQM2EMvVVyOo4Bp+QvM7/wAO+DtD0C+a+0+3n+1MJA8013JKzb/L3Elyc58mP/vn60268F6Dc3GoTS20/wDp/MyLdyKgfKt5iKDhH3Ip3rg5Gc1wOoS/EO11vTLG1Gv3ENtqW03D7Ck9qbvB8zCckQ55ZlyCCoJzWj4+1HxSfH0uneHrrVvNhsbWaCCCJGtstLKJTMxGR8ijbyOQMc0r6J/13C1rrsdTYeBvD9jdW1zawXaTW7u+/wC3TEzFpGlPm5b9587sw3ZwWOKefBPhs2a2bacTAsUEIUzyfch3eWOvbe31zzXEacnxJg13Trea81Jrf+zEZ5HhWQvI0DmTeMKgkExXaCw4AGMZIom4+Jz6Dpi2v9rRsLyZWnmjLSyNiIxFk8sMIiTMCHwOB8+3aafKm7B5/wBdz0bw34P0vw7IG0druBS4aYSXckvnbY/LQMXJ4VQMAf3RUeqeBPDmp6pdaleWc8k10G81BeSrGS0YjZggbaGKAKSBngVxlynxBt3uJpLrW5La4lmNysUaNJbwrfbV8gBc7jbnPckc9cVespfG7eOtFVH1VdE+zxEm7hG+RdsnmeftXasmfLx8wP8Asn5sC1sw+G51N74L0G8uEmmt7ji7N40a3kqxySl1fLoDtbDIpAIwMVk6N8NNFtdNMN811dXhkaQXS3cqPCTI7gQ/N+6HznO3GcnNZXje+8dpqmrWGiwapkvLNZzxQK0Qi/s9wqhiMbvtIB2nnJHY1V1NfHmn3NvBb3GvX8UOrOseFQNPEVgILyBCAoJmA3KFIyCwIXIldob0Oxn8DeH5nuN9vd+Xc2/kTwi+mEUg8vytzIGwX2ALvPOAOabeeB/DLRXEj2sluXfzmnju5I3jYSSyblcHKfNPNkjHDkdOK86bUvH99Hqdxo11rVxAt5cRXbSxBVjRLwqn2UohZiIgwOAx4HetQSePDaXKai2uy6l/Y/8AoS21tH9kkf7M24zbgcSeb/DnP3cDG6hPmjzB15TsrDwz4XXxIuoWZ3ahZlXMSX7ssb+V5Qdo92N5j+XcRkgCpdS8IeH7th58MkMkl3JcCSK7kidpJFAcBlIO1goyo4OOleYwaR460SHW302LUQLy8M88pQGba11LuMZRC5OzyyBhsAnArSgi8YSeJ/D134kGrTCwliuZDFAotFiFjKJJHxkiXzWI256EYGKa73Frqd2PBPh77X9qNnI0n2lrlc3UhVJGmjnYqM4AMkSNgcZB9TmJ/Afh37VHdQ2kkc0RZlAuZPLZ97yKzpna5V5XZcg43cVV+Impa/Bp9hfeHYNQnjliuA6WsG99727eQSpGQBJt57d+K5lo/iGi3ty99rIM0F4oRYY3EO0weUUUAHcQZuck9cAkAUrdOw+z7m1p3wo8Mx6DaadqCXl5PDbrDJc/b51aRfLMZQHfkRlS3yZwMmthfAnhtYrmH7DKY7mOeKRGupCAswTzQvPy7vLQ8d8nua8+TVfHE2paTp8cuvQ6gLGOZLdkR43b7Y6l7liisqmFc8hSO/z4p2lzfEb+zN2uy66lubxftn9n2+66jbynyItyfNF5vl9FIA6MRuw/P+t7C8u3/Dne+HtMs9F8QaxqV1qFib3WbtQkavsCrGgVYwCSS/Vmx1LdKSfwJ4dZr24miuzNcskjXDX8pkh2MzL5blsxgF3OFIHzHtXDXWjeL7jx/ba59n1E/Z7jyofNjiKLC09qWJAGNxUS5YHPy8HgVRI+Jd14TuINYbWiszvHcpZwAzrIbdxtTcozCZdvIGAOjFckL7Nxpa2PTZ/Bnhy7jdms2Ly28EAuEuZBIEhbdEyvnIYE53A5OBknAok8E+HZITFNYvKrbNxkuZGLbYniBJJyfkkce+c9awtVtPF8Wi+HbbQ2uLea10WdpIhtCNdJDGII5Ce24twMZxWP4Gh8VJ4m0rWPEDa5PbpZX8KBom+XLW7KJFKhixKy7SVXOABnglte84/11Enomdjo/hOPT/Ff9tecHjt9Nj06zjLOzrGpyzSOxO9s4APXGeua6VxuDKwG0rg89qiS7VphF5NwCWK7jEwXgA5z0xzwe5yKfcqWhlVRkmMgD8DUyfusIrU5jwZpPhvTJktdB1u4ult4PKS1bWZLlIoxgDCMxAxgDOOKWPwn4TjvtFkjjRZbKFY7GMXr7ZEjyyZXdiXYSWBYHaSSK5T4R6LHHoFvo+ow69HM2lR29zHNpIsljIVQyrPHGjMcjH3zkc+9Zej+GNWtG8JWr6FdCaCw0qOCcRArYfZ5pGuFZv4N0bKv+305xV297ft+uodH/XY9Jl0PQz4is7m4uZZNQhQPDBLqDsGKggSeUWwWAYjfjPvUGreGvDNzbPb3jtFBcXrySouoSRLPLJjdG4DDeGwMocj2rJ8TWQ1Xxx4eurLRr2OeC4We4uXswiSQ+XIvM2N6shbhCRnd0I5HHeJPBV5D4dvrTTtN1D7SdT1JbBTbfa1P2hV2yszvuRtwyJjnb82eopLb+u6/r5D+f9a/18z24ZA+6Pzo+b0H50y2V47eNJH3uqAM3qccmpKGSthrbsdB1Hel+b0H50N0H1FLSGJ83oPzrl/H2c6Xn/nu/wD6Lauprl/H/XS/+u7/APotq1o/xEZ1fgZ8N/tD/wDJYte/3oP/AERHRR+0P/yWLXv96D/0RHRXrS3Z8wfd3gQA+Hx/183H/o1q3do9KwvAn/Ivjgn/AEm4/wDRrVu5P90149T42fUw+FHE+KpPP8YxWNwEW0jsWmJMMbFj85xukjIH3R0P4eleBfLXztDK/bGEsUahLYkt5EjLgogx8yr1OKXxpayL40tr6Ce38x7MxtAS6yEZbkGNGbHJ79qbo8j22rWs15LHb28HmzN5ktw5bETA48xAOASTg9B0rJc/tE1t2Nr0/ZST+Lv2NDQPEGoQalPpPiCFBcxPvluUkjjgjjZSUxuYMc7W6A4PWuti2OgdSGVuQQcgisDXNI0fxVaeZELR7q3lUR3Zt0lMbIwbbz1X1Gcc1tWMTW9nDb/K3lIqZVAgOBjhRwB7DpXXXdOVpRVn1RwYZVItxk7x6P8AT+v+ASlR5g+hrio/EVxdeMJtB8QaJo0VrbXUK28/2x52eZ1d4iqGABWwh5LDB4BNdrlvMGV7GuR8beEpdUsdW/stjHf6q9sHmkm2i18o8Sx4UksOuD1PGQK5jsViSHx34J+3MianFHJKiyPObaRIyPLZ13SlduSiMVBOSAcZrX0zXdO1TSZ9S0wXF0kJZXh8h45g6jOwxyBWViCCAwGQQehzXKXHw2tNQ1bU11O4uG0OdYUg06J1EZCW/k7n+XcCATgBscAkZFdL4M8N2PhXSDpun5ZGlMrv5EMW5iAM7YkRBwB0X60dxdiroPiy0vPA8finVbWTSYiXWWBz5zxsspjCfIDuYsAAFByTgZqho3xD0W+s7q8mjngjgmaNYo7a4muGAnmiVjEse4Z8hjjBIw2QMZOo/hPT28KHw6s12kAmNxHMGXzYpfO85XBIxlXwQCCOMEHmsG5+Fmj3FnPBNquryNcSiS4eQwOJj5s8hDo0ZRgWuHOCvG1CMFc0PrYbsXLD4jeGbjUby2muxbwQrHLb3TpJ5NxG9us+Q+3arbSTsJ3EKTipIviF4ak1I2ayXiollJdyzSWcsaxBJBGY3DKGWTLDCEbjkYHIzmj4T6AbT+z577VrjTfs6Q/YpJIvKLLbfZlkyEDbvL7Z255xUifC3w+NNbT2kuTBJazW06JDbxJKJHSTcUSMICrIpGAAeQwajqJbK5t2vjLw3dXNnb295NJNeZ2ILObMZDmMiX5P3J3griTbyCOtO17xf4d0PUl03UruaO6ZY2CR2k0uBIxWPJRSAWZSqgnJPAySKyIPhvo8LaIY7m6QaRMZoligtog7mTzCfkjBjyeCI9gYcMCK2tU8M2Goas2pzSXSzE2pIR1C/wCjytInbuXOfbHSh9PX8A7mbqPxC8MwaXJd2l0buX7C93BH5UiLJtjeQRs5XbG5CMdjYbAJ28VStviRpzXVvb3NjMktxqH2FI4A8zgmRkEjYTCplDznj071G3wn8Mm8e6/0nzJLaS3kYxwM53rIu4SGMupCyMAFIU8ZBq4nw70eK9S8hvNSinjuVuFYPGcMJWlxgr0JZgfY8YPNNeY3a2m5oTeNvC8VtFcf2g8qzRwyxJDazSySLLv8vaiqWbPlSHAGQFJOBVzV/EmhaRZRXmo3ywW8sD3EbmNzuRQGYjA64IOOp7Dg1zJ+F+lHS7rTm1bVZIZ44YFWZLaVYoYmkZIwrxFSB5rcsGbhTnIzW3rPg/SdW0jSdLvPtbwaXJFJCTLueTYu3Ds2SwI69z60n1B7mff/ABC0O31mLTLfzb2SWYwKbeKRtkgjnc7zs2qv7hgGBPOc4AzV7wf4w0XxJ4d/tiCbyFito57tJVdPIDxiTqyruXB4cDBxxWZY/DXRbJbL7Ne6oj2ixqJDJGWk2rcKd2U5LC6lyRjtjGK2dA8L2Oi29xDZzXmJ7WC1ZnddyrDF5akEAYOOT70dH+AaXRAfHHhddOhv5L24igmcqvmWM6MAACXZCm5YwGUmQgIAwOeRSXXjrwnbQxzSaoSkkfmjy7eVyEy4LEKpKgeW+4nG0KScCsI/CPw2+n29pNJczGC5knV5Le1I/eKiugj8ry0BEanKIrZyc5JJs638LfDOq+c08cweW9e8y0cMwQumx0VJUZQp5PTILEgjNAkaV5418Hgutxe+YsF00TObOV0SSPG592wjahK7pM7VyMsMiruu+KNA0PULaw1O8eG4uVDxqsEkg271TczKpCLudRliBlhWJq/wz8O6mlstwsx+z3VxcIXigl4ncNIgEiMAMquCAGGOG652PEPhXT9buzc3T3SP9mFtiJlA2CVJe4PO6NR9M01bT+ugFC/8beCp7a5tbu6NzEZBbPAbCaUXBYuoCJsPnKTG65QMuVIzmh/iH4Jt1VW1dY4hbJcCQWsvlLG0RlT5wu0ExqWC53HBwOKj074e6TZ6nBffbNSma1nWS0jkePZboDKfLXCglcyscsS3CjOBiseP4V2szX2n32p6gdFaCCC2to5Y8ny7byRI5KZ3jJIwdp4JHFLp/X9f18x6X8jY1f4heH7SyuntWmubuCESi3kglg38KxTe6YDhXVin3gCCQBVOD4l6OddvbG5iaO0tIVZrqKG4lMkjPKNkaiH5gqwuzMDxg8EAtVzVfh7pOpahd3Nxe6kIblml+zI8YjjmZFRpV+XduKoBgkr1IAJzVPUvhV4cvrd4pnu2JlWVWlSCYIwM54SSNkORcSDkHHBGCM0PZArW1NW78eeE7aG6ma/nlhtX2TS29jPMiny/MJ3IhBAQhiwyFBGSMiqel+NfC+oavBN5S21xJPc6dDPc2zpLIYpUQhG2YMbMynJYDJXgnOK+v/C7QdY0iTSprrUYbOSeSaSKPyWRi8SxY2ujKMKoKsBuUkkEZqeT4b6NJbXFvLe6o0cqXKp+8jBg894pGZCFyGDxKyk5wSe2ADqI2NF8WeHdY1BbHTr8zTtGZEzBIiuAFJCuyhWYBlJUEkBgSBmoJvHHhWGV45NQkXy7l7V2+yzFVdGCyEttwEViAz52KSASM1DoXgPQdF8V3HiLT4DHcTIV2eTDhSVRSQ+3zOQi/KXKjsBVXV/ht4f1N7SS5EzPbXdzcq0kUMuftEolkTEiMFG4DDLhgB97rk7ALY/Ebw9cWqXc5ubSKR3jSKW1nNw7rcNAAsaoSQzLxjnnpV6Lx14TkeBY9U3CeAXCP9nl2bSjOAzbcK5RGYISGIU8VUtfh9pMF9Bdfa9Rka3uDPCrPHtXNw0+3hclQ7Hrzjv3qjcfDPT4rJo7C+1AbLYrHbyyJ5Mk4heKOVyE3ZCyEYBA4BwSKTfu36lWXN5GkPiJ4POnnUBqFybdT87DT7jMa7A/mMuzKx7WVhIQEIPWqFn8TtBm1K2t5oLy0t7j7SizzW8ow8NytucqF4QswO8kKMgHms+5+EWm6po0Frrms6vdXHkrHcuWgYOBGqKAGi2rsCna4Acbm+b5jW0Ph5pOyeN7zUnSXzgAXj/drLcLcMBhf768ZycEj0xenN5Er4fM3tL13R9UlihsbsTSSwG4VdjA+WH2EnI4+YEYODwfQ1zt38RNGkv9KsNESTUbjUL9LXmCeNEjKSP5wbyzuQiJwrD5GIPzAAkXvBXh2bSbzW9QvI41l1K9eSOGOXzEhhySFBIH3naSQjHBkI5xmq+h/D/S9K1CyvlvtTuZLBkFoJnjxDEkc0aQjaoyoE7nJyxOMscVK6XB9SZvG+i219f2uqMbM21+bRGCvKHAjiYyNtX92gMyqWb5QSMnmqPw48cWPjDVtXhi0a5sbizIHmy28q+dD5sqISzxrzmNztG4DPUnOH658NvD+sat/al2JmuPtb3J3xQyj51iVkAkRtoPkRnK4Yc4YZxWn4Z8J2Ph/Ubm8sbm9b7TF5ckUrIUJEssoYYUEHMzjrjGOM80LZX3G7a2HWHjDwzfXq2dtqO6ZphCgaGRBIxVyCrMoDIRHJhwSpKkAkjFLpfi7w3qeoQWNjqHnTXEYkhPkyBHG3ftDldu/YQ+zO7ad2Mc1yl78L7Kx0C/03w2qwSahcwsZ3EUT2kaSF9yNHHukYbmxvJJzy1b9h4D0Gx8Y/8ACT2tv5d15aqIxDCQCsQiBD7PMHyKBtD7eM4zzQvMT8ifVvG3hfSb64s9RvpbeW3QvIWs5vLIG3IVwm12G9MqpJGelUNU+Inh22tbWSzae8nubmKBYPs00bR7rkW7GXKfusMWGH27ipAqtqnww0TUvE1zr93e6m9zOTxmH5ATGSobZvK5jXCliBk4AzVi5+HelS3zXUd/qluZboXNykbx7bgi6NyitlCQqyFsbSDg4JNOPS/zB9bGpr3i7w7oepLp2pXc0d0yRuEjtJpcB2KJkopALMpVQTkngckVAvjrwmzWf/EydEu4/Mime1mWIDa7YaQrtRsRudrEN8p4q1qvhmx1HVm1KaS6WY/ZchHUL/o8rSp27sxz7elcxdfCPw5dahBdXd1qdwkAYJDI0RUBlkVgG2b1BErZVWAJwcZGalXHob1p4v8ACi2D3EVy9rAsU9yyy2U0DBI9jSPsZAcfvUOcfNuyM1BZeOtEYQrqHnWUs15NaxgQSyxgpcPApeRU2JvZOAxHJwM1V1P4ew6np0dpfeJNfmdIZrZpy1uHe3lVFaIgRbQv7tDkANkHnk1DqHwt0O+1K0vZr3U/9FuGuY4iYWVZDcPOSpZCyZZyDtI3Kqhs4BpvpYXTzOgTxVoMnhuDxClzO2nXJUW7i0mMkxY/Lsi273z1GFORyOOay7/4h+G4NQ0y1t7oXSXjgyXAV1hgiNvJOHaTbsztjzsLBsNnGKs6v4J0jU/Blh4WuPOa0sFhFtI6RSMpiGFYq6lGOOoZSOelZknww0GQR25uNQXTwgEljGYkhlcWzW28gICCY2xhSq5AOKH1sNWNC4+IPhC3s0urjUZ4o3MuVaxnDxiMKXMibN0YAdGJYAYYHpzT28d+FVihla9uVSWc2+TYXA8pw6piT5P3Q3OoBfaDuGDWfYfDTQrPSW06OS6VGguYHaKKCDcJxGGO2ONVyBEuDj1zmo9f+F+ia1qQvbq91Mf6V9rMQMLIJN0bBl3oShzGoypBIyCSKPteQunmdx5EPnGfyk80rsL7fm25zjPXGT0p+0elGT/dNGT/AHTQAbR6UbR6UZP900ZP900AG0elG0elGT/dNGT/AHTQAbR6UyUiNHfbnaucU/J/ummyL5iujKcMuDilK9nYa31OC8DfECbxLprX6afpco+wrdLaadqTXF1lsYRkeKNQecE7sA+3NJp3xEe8XQ5v7BMUF9bWU16WuwXtDdu0cSqAuJPnQhjlcDBGelb/AIS8N3Ph62trJfEWrX9ja2628FtdR2wVFUAKd0cSsSAMcmqFv8P9Jgn0l4rzUli06GCEw+Ymy5EDM8Jl+XOUZmYbSuc85HFXpfy/4f8A4AujLWv+JZ9H8U6Xpc+n2xstQcxpcG8xKGCM7MI9uNihRli4PzDANZJ+IYfw1Lrdv4dvZo11cacF8xVxGZUQTuT91SHDBQC3QeuNbXPB9rrlxF/bGpale2SKN9k7RrE7hWXzMqodThjwrAe1Raf4D0Sw0K/0a1bUVtb2+W+k8y6aVhIHRwFL5wuUHv15pRt1/rUGTad4hvpvGUvh+90ZLVDBLPbyrdiSQxpIEDSoFxGHzlPmbIU5wQRXS7R6Vz3hvwv/AGLrWp6ousajeNqUzTTR3KQEA5+UB1jD7VHyqpYgD866HJ/umktkHViMox+Ipdo9KRjx909RS5P900AG0elcv4+GP7L/AOu7/wDotq6jJ/umuX8fddL4x+/f/wBFtWtH+IjOr8DPhz9of/ksWvf70H/oiOij9of/AJLFr3+9B/6Ijor1pbs+YPu7wJ/yL4/6+bj/ANGtW9WD4EGfD46/8fNx/wCjWrd2+5/OvHqfGz6mHwo4LxNP5HxGQqP3jaYQNv3s/vPQqf8Ax4fWn2mdSlttNvhceXcSyI29nztNvKpwWkkx19qd4t8i88ZwWElvakxWLSmZ13SY+Y7Rh1IHy9x361BDCNPYX+m28M1yqzJEpt237/Jd12/vG6lMYxzmsVFOrF316HRzSVCSt7vUTVLG68G6idR0yBTo2+PbCb828Fu7kq7OgQhlyVOe2K7rTpvtNjBcfu/3sayfu33LyM8N3Hoe9c94a8Q3F9ey6Xq2nz2+oLId8cUTPFEhGULvjHzYbHT0rpVRcH613YqUtI1F73fuv669TzMJCKvKm/dfS2z/AK6dBT/rF+hrynUrW28I+LfEXiq10qOO3spbSW4bySSYJEcTmP8A2txVjjrtI716rtAkGM9DXGtrllr3iObwvrPhy7t0tbiNhLdXUAilkw0kQVVlLPkIW27e3I4rk1O7ozkb3xn46tdXuLKEwX+qWtvE50mKwYCQvatK7ebnjY+1QO/Q8sMdn8NtS1rxB4Rnl1a52TNNJFBdQIFdo8DDYK7dwJYcAj5R3zWhZ614QTWZorXWtJ/tK9USyRpdoZJQi43YzkgKp59Aav2esaTe6Q2r2GoQ31iqs3nWr+cp29QNmcnjoOaNLMXY4rRrjWdC+DavbPePe288kbT3SNPLHEbtlaZgeXKxkv749K5DT/E3iPStF1F4prp5Jbo+RqB007pQ93ennfwilUj28HG8AD5gR6xoXifStV8JJ4nd5dO09ldna/xC0QRypLgn5eVPXp3qlpvjzwveadcam+rWlpp8MjR/abi7iVHxLJECPm+6xiYqT1HTkEAd7sb2PNNO8X+NoLm8v7WCa61O8tIbmTSXsZFVT/Zyu0iufu4lULs9SR1NWbfxV44G/VvtEt2w0e6+yQJBiK4ZLiMea3ygb1RmOBwQvHevStP8Y+HL3WL3So9WtVubVFlw1wn72Joll81OclNrD5unB7UW/jTwpcX6Wdvr1jKz2Ml+siTqYzAj7HfcDjAbg/Q0db/11Etl/XY4nTvGHiw3fhdbuVZIr6Vo5Vt7NmedfPKCQkqq48vDHYRt5bDLgVt+M9S8Wx+KhaaNdi2slWyU5sfO3GeaSORt2f4FCsB2PJyOK6aPxL4ckawWPX9NdtRBNkFu0JuQOP3fPzc+lLq3iPw9pF2tpquu6dY3DpvWK4ukjcrzyATnHB/I0Pp6/wBIO55NqXizx5fQT6XcW2xZNHnV9sDI85EM2ZkABKsHRABkD5vUrRZ3niS21eziWa+srZdZR7if7OzM8TXUi+WzEcRn5fpnNeoaj4u8OWdi90usWdy32CTUIYILlGkuIEUsXjGfmGAeenvWfD8QPDpkgS5uGszcX32CETSIGeYuyABQxOCVOGxjt14pxvf+u45ax/rscZc+PfFE2gTTxSC1mtbezF2zWDgpcM1wJo13KVDAxxfe45xnLLXUeMde8UWvhvRL3RbRjd6iiwSRy2h3QzSRgo7pk7QrA7lJPXrxXR3fiTw5aWZvLrXtNhtgiSGV7tAm1yQjZzjDFWwe+0+lWbzVdKs4Fnu9TtLeJommV5Z1VTGoBZwSfugEZPTkUnswe55G3iDxXqmraZfz/atMs7qRHZI7NlaSKSK+EcUpxnqkR7YLjviuo+F974lj8K3Fnq0vnT2Wm2kltLLaOp3PbBijAZZ9rDHHzdutbup+NfDunapFp1xqUBuJpDDCkc6MzyhJHKbQcqcRN1ABOAO9XPC/iPRvEeix6tpd/DNAY1eULMrGAsoba+0kKwBGRmjpIOqPLj478cf8I7YTWsfnzNeyxSXclrtjlZUjZIlwuWVi7jIUMChXqCTa8TeL/iDYwssNpHEbe5ezlna2OyWZVZ0YZBJSQNEvyjOQwBzXexeN/CU19aWdv4hsJ3u4Z5oniuFZCsO3zcsDgbQwP0ye1Rf8J54Sa+063j16wli1AS/Z7pLuMws8bIpj3bvv5kGAKf8AX9fiI4nXvFnj+zEc0MUWLjU7qGNWtiEQROqxQn5SzeZlzuAz8oxXSeP9Y8UWOuWyaKwS1itFuJ0+yeb5zfaIo9m7+EbHc8c8Z6A1uaJ4q0PVFs0S+it7u88029pPKqzyCN2RiEzkjKnpVi98ReHrHUjpt5r2nW16sZlNvLdosgQKWLFSc4CgnPoCaNrB3/rqec2XinxxqOp/2fBceSZr1IriQ6af+JeS04aIZ4f5Y423HP3s9GArLuviB438mRrWSN9Si023mOmjTHJLPZmWSUtnjbIFwvvt5LDHpepeNvDFpYXN1DrFpfPBafbDb2tyjyvF/fVc8jnr0rNtvG3g+28T6ravdWVlNHDHPqF5JeQiMHe0Masd+d37s9uOAcHil5f1/X9bj63OR8Wa54vabVdBkuJ7lkjMbRxWLRsI1jidbkOv96RmTaOOPUE1k3mreMdN1bUNetomiaQR2iFrQLHaR+beNlQQc73jiDdSd4/2a9f1DxZ4V09plvvEuk2pgdUmEt7Gvlsy7lDZPBKgke3NQ6X4x8O6nd/Z7PVLaQi6msyTcIp8+JlVkCk5Y5YdAe3qMvewX0/r+uh554s8Z+OdO0O+vVMkN6bp47S2i00un7u2WTbubk7pGIHGSFwNpBNGm+IvFliz3sgudTa1udRuLqOSyYypbrPAVgiIGf8AVuWUc52gdq9TsNc0O/v2sLHWLG5u1jEpgiuVdwmcbsA5x71DL4m8NwztBL4g0xJVuRaFGu0BE56RYz9//Z60LcRx/gjxD40u/Hk+j69DAkEMBMiiPbghYysikDoxZxyf4eOhrN13xV48srm3a3SNo7nVbyGMPbbVCxTrHFCcAsfMXe24c/LxxXaWPjjwtd2jXya1ZR2StKjXE11HGoeOXymXBbP3xgHGDx6ir8fiTw5JPbQR6/pry3UBubdFu0JliwT5ijPK4BORxwaXZhbdHmOj6v4xVrWxivJ5ruS7ltp7+4sd8kKm/dCvYYEe0jPHQ9KfD438Zq1o1yojm+wiR7Y2DKsqi3ld7gt/DtkRF25xzjqRXoR8Z+D/ALEt7/wlWi/ZWm8hZvt8ewyYzsznGcEHHoazV8eeDdTuU0mTU7Zob37Vbb5pVWN3ilWCSHk5LFn4A6jn0od2uVblXV+Z7HnWofETxnF4dW5sbuTUJXUTW9xHo5RLh/JRngwf7rtgYG5hkbgUYmzZah4ygv11GLUr26mszfrOk9mzb1/tKNUixxgeU2QRztxjgV6/pl3pLxW1rp15ayIYS0CRTBsxoQpK4PIBwM+tYmq+PPDdnc2Vpbala6jdXepLpyw213EWSYqzENlgBgI3HU9ACTVXXNdf10JXw2f9dSHwTrWuapq+pWWoCLbpG61uWWLb51wXLKynsPJ8tsesntXEaZqXijxV4g8OwalcTNZw6lFcXsa6eY1hn8i5ZrVieojZIiG9XGSflrv9K1jwtpM1/p6zQaUU1Q2zfaZwv2m5kjSU7SzZYkSKPXjAGAKi8D+PvDvjDUtU0/SLnfcadIVkUyo29BI8e8bWOAWjbg4OMHHIqY9P68wez/ryON1/XvF2i+Jb6DSbdjBda3IRJOjMjkQ2gSIcE7W3Sn5ecocd6s/BGHWrLxFr1vq2p31wLhftUcVxb7F3m6uVZwccnCx/ht7Yr0O117Qrq7ktLbWrCa4jn+zvElypdZcFthAOd2FY464B9KLXXdDutQj0+11mxnvJIjMkEdyrO0YOC4UHJGeM0LZL+thyd7nmmk+OvGENnqeta3axpY6ddRm7tlhPmxo7SI0akDB2nyW6lsFs8Fa0dE8T+MYvHS6X4gS1hsoLQSXZEZC7fIEjTKQDgCQtHyQML69fQdU0yx1OKKG/gE8cUyTKjMcb1OVJA64PODkVakjSRGSRd6MMMrcgj0NCE9zjviRqniC1t7L/AIRucR+ZBdTvILXz93lwl41HYbmAHqQcDnmuJ8U+NvHGj2bQJJLPfJMZImTS/knQwwSeV36NK4wo3EKTkbTn2gKAMDIAo2+5/OhaMOx5jB4x1uEXN5e3hDQ6nHHe2P8AZj4sLc3BTd5g+9lNrd+u4YFctfeMfF1lot/rMC3sOo3ywPEv2BmRmW2dtgDfc3MFGACSeBg817vt9z+dG33P50dLDTOG0XW/FU3gvxFrktv9pv4TcHTrEW5jH7tPkHPLbj/9auF1zxR4x1LwpFb3V08EVwJfJubezZ3vWWWILFlVAQ7WkOV4O3rwwr3Pb7n86Nvufzp31uLoeS6b4p8eahe6hZssdkf7ThtVP2bzHtFaaRG4wFI8tUYFicE5xgiqV54x8cWOhLJe3Ev2m7t7eWKWLSsCFyZw8ZySBnykOSCcttA+Zcez7fc/nRt9z+dTbQd9TzbxN4s1u18GeEb6S+TR7vVUX7bIbBpjG/2ZpNoj6gl1A5z1x1wawb3xj8R4dItr6S0jt57m8lj8p7UhIWjRCkJ4Zm8xmfkc/LheevsFzY2txcW1xPCsktq5eBz1jYqVJH4Ej8an2+5/Omnq2LojybVfGXi61vvE9vbo1ybRkMJjtMR2sZnRGYswB3CNmfBDK20sDtGCln4p+IEjWl2YYpkWO1VrWOzbF00ouMtvIBX/AFcR4GAWPUEV61t9z+dG33P50dLD7nj2qeNPFsHhWwu9Lvl1G4nnYXE8mmtAtvKIgy25BB3AuSuVG4Y2/erqPiP4o1jw+Lc2sPNzpty0YW2eXN2ph8tOB3VpeDjO32rudvufzo2+5/OnfUSPJrvxP43t7bUp5rqOKNlmeFmsCotljvjCBuw2S0XzZYYB54FGneN/Ed14l0q1+0sge3sZJbCTTSskiS+Z58jMCRHsVQwGfz3DHrO33P51BFY2sV7PexwqtxcKiyyDq4XO0H6ZP50l0B9RseoWcjIqzglyoXg8ll3L+YGaluc+RNtznyzjHXoak2+5/OmSEIrud2FXJwamXwsa3PIfgvZWE2iwWy6pp0Oqz6QiTtY6fLb3sTYXeXkkd1Zs9flBzz7VQ0ePUop/BkNwNUbUEsNLFg0nmkjEsn20uemfK2bt/JGO9d94X8e2uuac2pDSb62shaC7V/PguJGU4wvlQyPJuOem3260lj8Q9KvDorQ6fqYh1S3tp2kdEAtBcMVhEo3ZyzKVwobBHOBzWmvN81+ouj/rsY/ju4ibxjompeH7e4v9YiPmPbxiRHuIPKk2hJHYRKm7G8Y5JXJBAzxOpR+IZfCN1Nerq0OpxatqAtYL9X3TXMiKYpIvILqGR8iNWIXBODxmvYNc8U2+j69Z6be2F6sN1lUvA0flhgjORt3bzhVJJCkDIyazIPH0E2l6VeR6Ne+Zqs5jtLc3VsGZAu4yFvN2gcgbc7skDFTH+vv/AK/Mbf8AX3/1+BkeAHsbz4jardWlxPFLbxywXazPIZL6YyKWkKsMLHGQUjx1DHGFxu9MrntO8TR3Xid9Cl0vUrNzHNJbT3CqqXKxOqSFQG3AAuuCygMDkZFdBt9z+dF9ETbVg3QfUUtNZeOp6jvS7fc/nQMWuX8f9dL/AOu7/wDotq6fb7n865fx9x/Zf/Xd/wD0W1a0f4iM6vwM+HP2h/8AksWvf70H/oiOij9of/ksWvf70H/oiOivWluz5g+7vAhx4fHX/j5uO3/TVq3d3sfyrC8Cf8i+P+vm4/8ARrVvV49T42fUw+FHE+LNK1ibxbDqNnZy3NobMwv5cigq3zdnYD+L0p2g6dqkOr2bS6dcwW8cjSSPK8PH7tlAAQ56t6V2lI3T8RWTir83U1U5KLjfQ5vxh4XtNbX7VFGiaghj2u7SBJFVs7HCkZBBYZ6jNbenRtb2EFuyrujjVDsztyABxnJx9TmrVIvQ/U1tKrOUFBvRHPGhCE3UitXuNz84OCOD2riPHPhi+uINXvtHMsuqX81m1oyqqizkhJAlJZhlcE5A5wSADmu5P3hS1mbJ2PLLn4ZPqWoapptxcCz8POlukCRQDz5DHamEMJA3yAbzkFckjggE57LwJ4d/4RnSZrV7r7XPcXBnmmCy/OxVV/5aSSP0UdXP4DAHQ0ULr5i7HKP4RX/hCf8AhHU1B1dLk3UVwYMhZBceeu5M/MobAIyMjPI7c+fhnfCC5MPih4bm7mEs8kVm8at++uZSBslV1GbnjDj7gzuBIr0uihq47s8rHwiWTTRpNz4gd9N+zxpsjstk3mpZ/ZQ/mb+m3LbcZz/FjraHwtVrGe3l1t911bTRXTpFNl5HljkWRWeZpBgxgHLsSOhXivSqKOtxLQ8+svh3LaXOkTwa2YXs5jNdvFBNvuiZzMV3NMxKliciXzepKlWO6tnXPCcOqa82qvdFGJsTsMG7H2ad5Rzn+Itj2xnmuooo7eWodzy9vhHbGaRv7amMctvJGytFJhZGjljWRVEojGFlPVGY44ZQcVeg+HH2fU4tQt9aYSxXa3Ch7TKnE7SFThh1Dlc9uDz0r0KihabDbutTzNPhleJp0lqPEUZkSG2t7OX7A6NBHCZ9p3JMr+ZicgurJ06YJU7/AIk8F2+u6Fo2l3WoXBGnPH5kxjBa5QJtdGxgDfxnA/CutooC+tzznTfhm1g9lPFrzyXEAj86SS0z57BbpZGIDjBb7WxHJxsHWtvwx4Ot9D0+8s0uhPHc2NtZkNbLtAhh8rO05BB64PHbmurooet/MLs85sPh1qVpahU8VSCcQXcCv9kd1iSeOJAIxJK7DaYVbDMw5YAKMYpRfCm6SCaNvE3mG7Nyt40tk8peOcQB1RpJmdSBAMMzPjd0OBXqdFAjzvSfhjbaf4g07VBqksyWhVnhdJQHdHlaNgBIEBHnMCWRzxwV5qDxT4Av/E/iHxALu9jstJvVgMe22EkskiQOgYPuG1VL8qV+bHBAJz6XRQO7vc891z4b/wBqXd7nWPJs7hnmSFbPLxzNbrbk793KbEyE2g5P3scVW1D4WR3CStHrk0cxnE0beVIqqd90WDeVKjkFbthww+6Ccgla9LooeqsxJ2VjzXV/he1xoFxouneIJtPt7iZnkCQOCUNqluFykiNwEyOdpzhlYVIfhnutnhbXHBQXJtJEtMPbyStC6vksQxR4cjgZDYPTJ9GooDscP4a+HtloPi1tatryV4FU+TbuJSYnaOONiP3nl4KxjpGGyTlj0qprvwyttT8v/iaSJ/pd7NMvlyBZYrqRZHjIjkTJGxQC25euUPGPQ6Kd9gOAi+HSjULa5m1cyJa3j3ESfZMfKbwXQVjuOSDld2B2OOKpP8NJbW122uredEkQkMBtdryzpHMse2TdhF/e8jBzjqASD6ZRUtXjyjUne55HJ8KdW1Lw5Ha33ib7Fc3FjHaXiW1m0aeWsAjVR5coJZfmySzI2eUwFxtSfDcTRTxTaxuDJeRwkWeGjW4uY7g5O7khkI4xkEenPoVFVfW4lokjjvAmgXGn6vrup3dvLbpc3TpYQSbS0VuWLtyhIAeV5GAzkLsyAciqXh/4eHS9V02+l1k3A0xo47VFtPL/AHEaXCqrncdz/wCksS4AHyjCjJNd9RSWlget/M898TfDW31rV59QbVJY/tF1JJLEUlCNFJFbo8f7uRNx/wBHUgtuXkgoeDWx4R8Jt4e1i8vY9SNxFdxFXia3IZW+0TzAht3T9+VxjnaDkdK6qihaJIG7nlV38N7rR9Gv10O5uLzUp54Rp05LBrELM7h3MkpBVfMfIjVcgkBCSTW5pHw8sdL8YQa3aXUgtoFQx2jCUhJFtxbhl/eeWB5Y/wCeZbOfmxxXc0ULQHqJu9j+VG72P5UtFACbvY/lRu9j+VLRQAm72P5UbvY/lS0UAJu9j+VG72P5UtFACbvY/lRu9j+VLRQAm72P5UbvY/lS0UAJu9j+VG72P5UtFACbvY/lRu9j+VLRQAm72P5UbvY/lS0UAJu9j+VMlAkR4+RuXGcfWpKT+I/QUmrqwJnIeAPCl74Xtbaze60Oe3t7RbYPa6M1tcSbQAGeTzmDdMkbRk88VStPh79ll0dY9ZY2tlBaQ3URtfmuTayNJCVbd+7+ZzuGGyMAY613tFVd3uHc5TX/AAve63qVnPf6patbWv7xYl04bxKUZDtcuf3bBvmRlbOMZxxWJJ8NWl02a1kvtJV7lnExj0ULHFG0SRH7OvmZgk2oDuDEFuSvAA9GopLQLnLeF/DupaV4i1PVtQ1a21I3pwhNi6TRRg/u4g5lZdijPARcklicmuo3ex/KlooAazcdD1Hal3ex/Khug+opaAE3ex/KuX8fHJ0v/ru//otq6muX8f8AXS/+u7/+i2rWj/ERnV+Bnw3+0P8A8li17/eg/wDREdFH7Q//ACWLXv8Aeg/9ER0V60t2fMH3d4EH/FPjkj/Sbj/0a1buD/eNYXgQgeHxn/n5uP8A0a1bu5fWvHqfGz6mHwoMH+8aRgcfePUUu5fWkZlx171BQuD/AHjSKDz8x6ml3L60isOee5oACDuHzGlwf7xpCy7hzS7l9aADB/vGjB/vGjcvrRuX1oAMH+8aMH+8aNy+tG5fWgAwf7xowf7xo3L60bl9aADB/vGjB/vGjcvrRuX1oAMH+8aMH+8aNy+tG5fWgAwf7xowf7xo3L60bl9aADB/vGjB/vGjcvrRuX1oAMH+8aMH+8aNy+tG5fWgAwf7xowf7xo3L60bl9aADB/vGjB/vGjcvrRuX1oAMH+8aMH+8aNy+tG5fWgAwf7xowf7xo3L60bl9aADB/vGjB/vGjcvrRuX1oAMH+8aMH+8aNy+tG5fWgAwf7xowf7xo3L60bl9aADB/vGjB/vGjcvrRuX1oAMH+8aMH+8aNy+tG5fWgAwf7xowf7xo3L60bl9aADB/vGjB/vGjcvrRuX1oAMH+8aMH+8aNy+tG5fWgAwf7xowf7xo3L60bl9aADB/vGjB/vGjcvrRuX1oAMH+8aMH+8aNy+tG5fWgAwf7xowf7xo3L60bl9aADB/vGjB/vGjcvrRuX1oAMH+8aMH+8aNy+tG5fWgAwf7xpMHcfmPSl3L60m5dx57UALg/3jRg/3jRuX1o3L60AGD/eNGD/AHjRuX1o3L60AGD/AHjRg/3jRuX1o3L60AIwOPvHqKXB/vGkZlx17il3L60AGD/eNcv4+66Xzn9+/wD6Lauo3L61y/j45/svH/Pd/wD0W1a0f4iM6vwM+HP2h/8AksWvf70H/oiOij9of/ksWvf70H/oiOivWluz5g+7vAn/ACL4/wCvm4/9GtW9WD4Ez/wj4xj/AI+bjt/01at35vUflXj1PjZ9TD4ULSN0/EUfN6j8qRt2Oo6+lQUOpF6H6mj5vUflSLu55HX0oAU/eFLTTu3DkflS/N6j8qAFopPm9R+VHzeo/KgBaKT5vUflR83qPyoAWik+b1H5UfN6j8qAFopPm9R+VHzeo/KgBaKT5vUflR83qPyoAWik+b1H5UfN6j8qAFopPm9R+VHzeo/KgBaKT5vUflR83qPyoAWik+b1H5UfN6j8qAFopPm9R+VHzeo/KgBaKT5vUflR83qPyoAWik+b1H5UfN6j8qAFopPm9R+VHzeo/KgBaKT5vUflR83qPyoAWik+b1H5UfN6j8qAFopPm9R+VHzeo/KgBaKT5vUflR83qPyoAWik+b1H5UfN6j8qAFopPm9R+VHzeo/KgBaKT5vUflR83qPyoAWik+b1H5UfN6j8qAFopPm9R+VHzeo/KgBaKT5vUflR83qPyoAWik+b1H5UfN6j8qAFopPm9R+VHzeo/KgBaKT5vUflR83qPyoAWk/iP0FHzeo/Kk+bceR09KAHUUnzeo/Kj5vUflQAtFJ83qPyo+b1H5UALRSfN6j8qPm9R+VAA3QfUUtNbdjqOo7Uvzeo/KgBa5fx/wBdL/67v/6Laun+b1H5Vy/j7OdLz/z3f/0W1a0f4iM6vwM+HP2h/wDksWvf70H/AKIjoo/aH/5LFr3+9B/6Ijor1pbs+YPs+2ayjhVf7PQnkswmddxPU4BxzUvnWf8A0Dl/8CJP8aqJ9wU6vHm3zM+ph8KLPnWf/QOX/wACJP8AGjzrP/oHL/4ESf41Woqbsos+dZ/9A5f/AAIk/wAaPOs/+gcv/gRJ/jVaii7As+dZ/wDQOX/wIk/xo86z/wCgcv8A4ESf41WoouwLPnWf/QOX/wACJP8AGjzrP/oHL/4ESf41WoouwLPnWf8A0Dl/8CJP8aPOs/8AoHL/AOBEn+NVqKLsCz51n/0Dl/8AAiT/ABo86z/6By/+BEn+NVqKLsCz51n/ANA5f/AiT/GjzrP/AKBy/wDgRJ/jVaii7As+dZ/9A5f/AAIk/wAaPOs/+gcv/gRJ/jVaii7As+dZ/wDQOX/wIk/xo86z/wCgcv8A4ESf41WoouwLPnWf/QOX/wACJP8AGjzrP/oHL/4ESf41WoouwLPnWf8A0Dl/8CJP8aPOs/8AoHL/AOBEn+NVqKLsCz51n/0Dl/8AAiT/ABo86z/6By/+BEn+NVqKLsCz51n/ANA5f/AiT/GjzrP/AKBy/wDgRJ/jVaii7As+dZ/9A5f/AAIk/wAaPOs/+gcv/gRJ/jVaii7As+dZ/wDQOX/wIk/xo86z/wCgcv8A4ESf41WoouwLPnWf/QOX/wACJP8AGjzrP/oHL/4ESf41WoouwLPnWf8A0Dl/8CJP8aPOs/8AoHL/AOBEn+NVqKLsCz51n/0Dl/8AAiT/ABo86z/6By/+BEn+NVqKLsCz51n/ANA5f/AiT/GjzrP/AKBy/wDgRJ/jVaii7As+dZ/9A5f/AAIk/wAaPOs/+gcv/gRJ/jVaii7As+dZ/wDQOX/wIk/xo86z/wCgcv8A4ESf41WoouwLPnWf/QOX/wACJP8AGjzrP/oHL/4ESf41WoouwLPnWf8A0Dl/8CJP8aPOs/8AoHL/AOBEn+NVqKLsCz51n/0Dl/8AAiT/ABo86z/6By/+BEn+NVqKLsCz51n/ANA5f/AiT/GjzrP/AKBy/wDgRJ/jVaii7As+dZ/9A5f/AAIk/wAaPOs/+gcv/gRJ/jVaii7As+dZ/wDQOX/wIk/xo86z/wCgcv8A4ESf41WoouwLPnWf/QOX/wACJP8AGjzrP/oHL/4ESf41la3dtYaLfXyKHa2tpJgp6EqpbH6Vsw+CrySJHfxbqgZlBYJb2wUH2zETj6k1STavclu3Qj86z/6By/8AgRJ/jR51n/0Dl/8AAiT/ABqb/hB7r/obtX/8B7X/AONVT1bw7a6RCk2rfEG70+KRxGj3Is4lZj0UFohk+1Fv735/5BzPt+X+ZN51n/0Dl/8AAiT/ABo86z/6By/+BEn+NMk8MQxyJHJ48vkd5RCistmC0hXcEA8rltvOOuOas/8ACEXX/Q3av/4D2v8A8ap8v978/wDIOZ9vy/zIfOs/+gcv/gRJ/jR51n/0Dl/8CJP8an/4Qi6/6G7V/wDwHtf/AI1WNbJPbaxqekz3T3f2KaNFndFV3Dxq/wAwUAZG7HAFJrS6Yc2uxpedZ/8AQOX/AMCJP8aPOs/+gcv/AIESf41T8MaBe+INDt9YfxFf2RudzCCCCAogDEAAvGzHgdc1pHwTcqCT4v1cAdSYLX/41TcbOzl+f+QlK+yIfOs/+gcv/gRJ/jR51n/0Dl/8CJP8ai0rw3batbtcaV4/vL+FXMbSWws5VDDqpKxEZHpVv/hB7r/obtX/APAe1/8AjVFv735/5D5n2/L/ADIfOs/+gcv/AIESf40edZ/9A5f/AAIk/wAafN4NlhVWm8Z6pGGYIpaG0GWJwB/qupNSf8IRdf8AQ3av/wCA9r/8aot/e/P/ACDmfb8v8yDzrP8A6By/+BEn+NQXjWkkYKWKRyKcq/mMxHrjJqteWlxo/iKPSZdSn1COaza5WSeONXQq6qR8iqCDu9M8dakl+5VU01UjqRUd4M+N/wBof/ksWvf70H/oiOij9of/AJLFr3+9B/6Ijor1Zbs+ZPslPuCnU1PuCnV40/iZ9TD4UFFFFSUFFFFABRRRQAUUUUAFFFFABRRRQAUUUUAFFFFABRRRQAUUUUAFFFFABRRRQAUUUUAFFFFABRRRQAUUUUAFFFFABRRRQAUUUUAFFFFABRRRQAUUUUAFFFFABRRRQAUUUUAFFFFABRRRQBl+LRnwnrIH/QPuP/RbV6Rb3S/Z48SLjYO/tXFEBlKsoZSMEEZBHoayv+Ed0ftb3CjsFvZ1A9gA+APYVWjVmLVO6PTftS/31/Ouf8SWt/PqdtqWmJpd1LHby2rwX8jLGEkKkuCqtk/LgqQNwOMiuS/4R3SP+eN1/wCB9x/8cpf+Ee0j/njc/wDgfcf/ABylyx7/AIf8ELy7f19xo+HfB0+ha/batb6nFdtEI7d0uGO0wC3ijLIOdku6POR95TtJ4GO7+1L/AH1/OvM/+Ee0j/nhc/8Agfcf/HKP+Ee0j/nhc/8Agfcf/HKbs93+H/BC8u39fcemfal/vr+dcCzb/GXiFxyDdQc/9u8dUf8AhHtI/wCeFz/4H3H/AMcq9ZWttZQeTaxCJNxY/MWLH1LEkk8DkntQrJOzDVtG58NZ1j8DaYu5QQj5Gf8Apo1afiKBdX0G/wBL+0iH7XbPD5g527lIzjuOelcJPoOkzTPM1tKrOSzCK6mjUk9TtVwP0pn/AAjukf8APG6/8D7j/wCOUT5ZNu+/l/wRR5opKxY8VeHfFmvWsBS60PSLiO6jmxZTSDAjXCsXMYL88bSo2jo3qs/gu9S0uhb3lvcNdOJLqCe9mWO6YTu+1nAJUbGVcgfwgYxVf/hHtI/54XP/AIH3H/xyj/hHtI/54XP/AIH3H/xyjTv+H/BHeVrW/r7ia18GauvixtWn1iOSAvaMsRuXZVETREoEZc8bGIZnYkvyF5J9G+1L/fX868z/AOEe0n/njc/+B9x/8co/4R7SP+eFz/4H3H/xyi0bWv8Ah/wQvLt/X3Gv4pkEnju1YEHGkydP+u0dRS/cqDT9Ps7AP9khKF8bmaR5GIHQbnJOPbOKnl+5WlNrnjYzqL3JHxv+0P8A8li17/eg/wDREdFH7Q//ACWLXv8Aeg/9ER0V6st2fMn2KHYDFHmN7UUVn7GHY9f2s+4eY3tR5je1FFHsafYPaz7h5je1HmN7UUUexp9g9rPuHmN7UeY3tRRR7Gn2D2s+4eY3tR5je1FFHsafYPaz7h5je1HmN7UUUexp9g9rPuHmN7UeY3tRRR7Gn2D2s+4eY3tR5je1FFHsafYPaz7h5je1HmN7UUUexp9g9rPuHmN7UeY3tRRR7Gn2D2s+4eY3tR5je1FFHsafYPaz7h5je1HmN7UUUexp9g9rPuHmN7UeY3tRRR7Gn2D2s+4eY3tR5je1FFHsafYPaz7h5je1HmN7UUUexp9g9rPuHmN7UeY3tRRR7Gn2D2s+4eY3tR5je1FFHsafYPaz7h5je1HmN7UUUexp9g9rPuHmN7UeY3tRRR7Gn2D2s+4eY3tR5je1FFHsafYPaz7h5je1HmN7UUUexp9g9rPuHmN7UeY3tRRR7Gn2D2s+4eY3tR5je1FFHsafYPaz7h5je1HmN7UUUexp9g9rPuHmN7UeY3tRRR7Gn2D2s+4eY3tR5je1FFHsafYPaz7h5je1HmN7UUUexp9g9rPuHmN7UeY3tRRR7Gn2D2s+4eY3tR5je1FFHsafYPaz7h5je1HmN7UUUexp9g9rPuHmN7UeY3tRRR7Gn2D2s+4eY3tR5je1FFHsafYPaz7h5je1HmN7UUUexp9g9rPuHmN7UeY3tRRR7Gn2D2s+4eY3tR5je1FFHsafYPaz7h5je1IzkjBoooVKCd0hOrNqzZ8c/tEE/wDC49e/3oP/AERHRRRTk9WeNc//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A7158A91-0777-4443-89A1-1A53B8D98454}"/>
              </a:ext>
            </a:extLst>
          </p:cNvPr>
          <p:cNvPicPr>
            <a:picLocks noChangeAspect="1"/>
          </p:cNvPicPr>
          <p:nvPr/>
        </p:nvPicPr>
        <p:blipFill>
          <a:blip r:embed="rId2"/>
          <a:stretch>
            <a:fillRect/>
          </a:stretch>
        </p:blipFill>
        <p:spPr>
          <a:xfrm>
            <a:off x="1447800" y="1219200"/>
            <a:ext cx="7296460" cy="5105400"/>
          </a:xfrm>
          <a:prstGeom prst="rect">
            <a:avLst/>
          </a:prstGeom>
        </p:spPr>
      </p:pic>
    </p:spTree>
    <p:extLst>
      <p:ext uri="{BB962C8B-B14F-4D97-AF65-F5344CB8AC3E}">
        <p14:creationId xmlns:p14="http://schemas.microsoft.com/office/powerpoint/2010/main" val="370311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HCC Icons for Dx Codes</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11</a:t>
            </a:fld>
            <a:endParaRPr lang="en-US"/>
          </a:p>
        </p:txBody>
      </p:sp>
      <p:sp>
        <p:nvSpPr>
          <p:cNvPr id="5" name="TextBox 4"/>
          <p:cNvSpPr txBox="1"/>
          <p:nvPr/>
        </p:nvSpPr>
        <p:spPr>
          <a:xfrm>
            <a:off x="304800" y="1371600"/>
            <a:ext cx="3048000" cy="477053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t>HCC-Hierarchical Condition Categories</a:t>
            </a:r>
          </a:p>
          <a:p>
            <a:r>
              <a:rPr lang="en-US" sz="1600" dirty="0"/>
              <a:t> CMS uses HCCs to reimburse Medicare Advantage plans based on the health of their members. It pays accurately for the predicted cost expenditures of patients by adjusting those payments based on demographic information and patient health status. The risk assessment data used is based on the diagnosis information pulled from claims and medical records which are collected by physician offices, hospital inpatient visits and in outpatient settings.</a:t>
            </a:r>
          </a:p>
          <a:p>
            <a:endParaRPr lang="en-US" sz="1600" dirty="0"/>
          </a:p>
          <a:p>
            <a:endParaRPr lang="en-US" sz="1600" dirty="0"/>
          </a:p>
        </p:txBody>
      </p:sp>
      <p:pic>
        <p:nvPicPr>
          <p:cNvPr id="6" name="Picture 5" descr="C:\Users\sestes\Documents\0_TW_Assets\17.1\Assets_Screens\HCC combo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78052"/>
            <a:ext cx="5642418" cy="3669866"/>
          </a:xfrm>
          <a:prstGeom prst="rect">
            <a:avLst/>
          </a:prstGeom>
          <a:noFill/>
          <a:ln w="12700">
            <a:solidFill>
              <a:schemeClr val="bg1">
                <a:lumMod val="75000"/>
              </a:schemeClr>
            </a:solidFill>
          </a:ln>
        </p:spPr>
      </p:pic>
      <p:sp>
        <p:nvSpPr>
          <p:cNvPr id="8" name="Rectangle 7"/>
          <p:cNvSpPr/>
          <p:nvPr/>
        </p:nvSpPr>
        <p:spPr>
          <a:xfrm>
            <a:off x="3124200" y="4800600"/>
            <a:ext cx="5638800" cy="646331"/>
          </a:xfrm>
          <a:prstGeom prst="rect">
            <a:avLst/>
          </a:prstGeom>
        </p:spPr>
        <p:txBody>
          <a:bodyPr wrap="square">
            <a:spAutoFit/>
          </a:bodyPr>
          <a:lstStyle/>
          <a:p>
            <a:r>
              <a:rPr lang="en-US" i="1" dirty="0">
                <a:solidFill>
                  <a:srgbClr val="FF0000"/>
                </a:solidFill>
              </a:rPr>
              <a:t>*Please note-Unassessed=Not assessed for the current calendar year</a:t>
            </a:r>
          </a:p>
        </p:txBody>
      </p:sp>
      <p:sp>
        <p:nvSpPr>
          <p:cNvPr id="9" name="TextBox 8"/>
          <p:cNvSpPr txBox="1"/>
          <p:nvPr/>
        </p:nvSpPr>
        <p:spPr>
          <a:xfrm>
            <a:off x="381000" y="5723930"/>
            <a:ext cx="739140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t>(from https://www.medirevv.com/blog/what-is-hcc-coding-understanding-todays-risk-adjustment-model)</a:t>
            </a:r>
          </a:p>
        </p:txBody>
      </p:sp>
    </p:spTree>
    <p:extLst>
      <p:ext uri="{BB962C8B-B14F-4D97-AF65-F5344CB8AC3E}">
        <p14:creationId xmlns:p14="http://schemas.microsoft.com/office/powerpoint/2010/main" val="312402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989921-7C7F-419D-849A-A614C8127890}"/>
              </a:ext>
            </a:extLst>
          </p:cNvPr>
          <p:cNvPicPr>
            <a:picLocks noChangeAspect="1"/>
          </p:cNvPicPr>
          <p:nvPr/>
        </p:nvPicPr>
        <p:blipFill>
          <a:blip r:embed="rId2"/>
          <a:stretch>
            <a:fillRect/>
          </a:stretch>
        </p:blipFill>
        <p:spPr>
          <a:xfrm>
            <a:off x="112149" y="1427194"/>
            <a:ext cx="8653196" cy="4200659"/>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12</a:t>
            </a:fld>
            <a:endParaRPr lang="en-US"/>
          </a:p>
        </p:txBody>
      </p:sp>
      <p:sp>
        <p:nvSpPr>
          <p:cNvPr id="14" name="TextBox 13"/>
          <p:cNvSpPr txBox="1"/>
          <p:nvPr/>
        </p:nvSpPr>
        <p:spPr>
          <a:xfrm>
            <a:off x="5638800" y="1066800"/>
            <a:ext cx="2286000" cy="2308324"/>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dirty="0"/>
              <a:t>To add a 2</a:t>
            </a:r>
            <a:r>
              <a:rPr lang="en-US" baseline="30000" dirty="0"/>
              <a:t>nd</a:t>
            </a:r>
            <a:r>
              <a:rPr lang="en-US" dirty="0"/>
              <a:t> active problem, simply clear out the search field by clicking the “x” and type in the new problem.  Click the paper icon to add it to the chart.  </a:t>
            </a:r>
          </a:p>
        </p:txBody>
      </p:sp>
      <p:sp>
        <p:nvSpPr>
          <p:cNvPr id="17" name="Rectangle 16"/>
          <p:cNvSpPr/>
          <p:nvPr/>
        </p:nvSpPr>
        <p:spPr>
          <a:xfrm>
            <a:off x="7776503" y="5313576"/>
            <a:ext cx="685800" cy="2344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7200" y="5498068"/>
            <a:ext cx="3206262" cy="369332"/>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r>
              <a:rPr lang="en-US" dirty="0"/>
              <a:t>To </a:t>
            </a:r>
            <a:r>
              <a:rPr lang="en-US" u="sng" dirty="0"/>
              <a:t>save </a:t>
            </a:r>
            <a:r>
              <a:rPr lang="en-US" dirty="0"/>
              <a:t>these items, click OK.  </a:t>
            </a:r>
          </a:p>
        </p:txBody>
      </p:sp>
      <p:sp>
        <p:nvSpPr>
          <p:cNvPr id="20" name="Title 1"/>
          <p:cNvSpPr>
            <a:spLocks noGrp="1"/>
          </p:cNvSpPr>
          <p:nvPr>
            <p:ph type="title"/>
          </p:nvPr>
        </p:nvSpPr>
        <p:spPr>
          <a:xfrm>
            <a:off x="457200" y="304800"/>
            <a:ext cx="8686800" cy="609600"/>
          </a:xfrm>
        </p:spPr>
        <p:txBody>
          <a:bodyPr>
            <a:normAutofit fontScale="90000"/>
          </a:bodyPr>
          <a:lstStyle/>
          <a:p>
            <a:r>
              <a:rPr lang="en-US" dirty="0"/>
              <a:t>Adding multiple active problems</a:t>
            </a:r>
          </a:p>
        </p:txBody>
      </p:sp>
      <p:cxnSp>
        <p:nvCxnSpPr>
          <p:cNvPr id="7" name="Straight Arrow Connector 6">
            <a:extLst>
              <a:ext uri="{FF2B5EF4-FFF2-40B4-BE49-F238E27FC236}">
                <a16:creationId xmlns:a16="http://schemas.microsoft.com/office/drawing/2014/main" id="{17ABB26E-FDAF-438E-AE72-131E1F8D2FD2}"/>
              </a:ext>
            </a:extLst>
          </p:cNvPr>
          <p:cNvCxnSpPr/>
          <p:nvPr/>
        </p:nvCxnSpPr>
        <p:spPr>
          <a:xfrm flipH="1" flipV="1">
            <a:off x="4572000" y="2590800"/>
            <a:ext cx="8382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D26E54-B775-4DC2-83B2-7E6681423979}"/>
              </a:ext>
            </a:extLst>
          </p:cNvPr>
          <p:cNvPicPr>
            <a:picLocks noChangeAspect="1"/>
          </p:cNvPicPr>
          <p:nvPr/>
        </p:nvPicPr>
        <p:blipFill>
          <a:blip r:embed="rId2"/>
          <a:stretch>
            <a:fillRect/>
          </a:stretch>
        </p:blipFill>
        <p:spPr>
          <a:xfrm>
            <a:off x="580292" y="968502"/>
            <a:ext cx="6200775" cy="550545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13</a:t>
            </a:fld>
            <a:endParaRPr lang="en-US"/>
          </a:p>
        </p:txBody>
      </p:sp>
      <p:sp>
        <p:nvSpPr>
          <p:cNvPr id="6" name="Rectangle 5"/>
          <p:cNvSpPr/>
          <p:nvPr/>
        </p:nvSpPr>
        <p:spPr>
          <a:xfrm>
            <a:off x="990600" y="1371600"/>
            <a:ext cx="838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24400" y="3657600"/>
            <a:ext cx="3810000" cy="2308324"/>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Once you click OK, you will be returned to the Chart  Items in pink are unsaved items.  To save them, click the yellow </a:t>
            </a:r>
            <a:r>
              <a:rPr lang="en-US" sz="1600" b="1" dirty="0"/>
              <a:t>Commit</a:t>
            </a:r>
            <a:r>
              <a:rPr lang="en-US" sz="1600" dirty="0"/>
              <a:t> button.  We recommend that you commit after adding approximately 10 items to the chart.  </a:t>
            </a:r>
          </a:p>
          <a:p>
            <a:endParaRPr lang="en-US" sz="1600" dirty="0"/>
          </a:p>
          <a:p>
            <a:r>
              <a:rPr lang="en-US" sz="1600" dirty="0"/>
              <a:t>There is </a:t>
            </a:r>
            <a:r>
              <a:rPr lang="en-US" sz="1600" u="sng" dirty="0"/>
              <a:t>no</a:t>
            </a:r>
            <a:r>
              <a:rPr lang="en-US" sz="1600" dirty="0"/>
              <a:t> auto-save feature in Allscripts, so </a:t>
            </a:r>
            <a:r>
              <a:rPr lang="en-US" sz="1600" b="1" dirty="0"/>
              <a:t>commit often</a:t>
            </a:r>
            <a:r>
              <a:rPr lang="en-US" sz="1600" dirty="0"/>
              <a:t>!  </a:t>
            </a:r>
          </a:p>
        </p:txBody>
      </p:sp>
      <p:sp>
        <p:nvSpPr>
          <p:cNvPr id="14" name="Title 1"/>
          <p:cNvSpPr>
            <a:spLocks noGrp="1"/>
          </p:cNvSpPr>
          <p:nvPr>
            <p:ph type="title"/>
          </p:nvPr>
        </p:nvSpPr>
        <p:spPr>
          <a:xfrm>
            <a:off x="457200" y="304800"/>
            <a:ext cx="8686800" cy="609600"/>
          </a:xfrm>
        </p:spPr>
        <p:txBody>
          <a:bodyPr>
            <a:normAutofit fontScale="90000"/>
          </a:bodyPr>
          <a:lstStyle/>
          <a:p>
            <a:r>
              <a:rPr lang="en-US" dirty="0"/>
              <a:t>Committing problems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106D06-3156-4A53-8FFC-F5AC1A1B70F6}"/>
              </a:ext>
            </a:extLst>
          </p:cNvPr>
          <p:cNvPicPr>
            <a:picLocks noChangeAspect="1"/>
          </p:cNvPicPr>
          <p:nvPr/>
        </p:nvPicPr>
        <p:blipFill>
          <a:blip r:embed="rId2"/>
          <a:stretch>
            <a:fillRect/>
          </a:stretch>
        </p:blipFill>
        <p:spPr>
          <a:xfrm>
            <a:off x="381001" y="1063436"/>
            <a:ext cx="7315200" cy="5133975"/>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14</a:t>
            </a:fld>
            <a:endParaRPr lang="en-US"/>
          </a:p>
        </p:txBody>
      </p:sp>
      <p:sp>
        <p:nvSpPr>
          <p:cNvPr id="5" name="TextBox 4"/>
          <p:cNvSpPr txBox="1"/>
          <p:nvPr/>
        </p:nvSpPr>
        <p:spPr>
          <a:xfrm>
            <a:off x="4953000" y="1331148"/>
            <a:ext cx="3886200" cy="2062103"/>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Clicking on the Commit button will pull up the </a:t>
            </a:r>
            <a:r>
              <a:rPr lang="en-US" sz="1600" b="1" dirty="0"/>
              <a:t>Encounter Summary</a:t>
            </a:r>
            <a:r>
              <a:rPr lang="en-US" sz="1600" dirty="0"/>
              <a:t>. This allows you to review your changes and either </a:t>
            </a:r>
            <a:r>
              <a:rPr lang="en-US" sz="1600" b="1" dirty="0"/>
              <a:t>Save and Continue</a:t>
            </a:r>
            <a:r>
              <a:rPr lang="en-US" sz="1600" dirty="0"/>
              <a:t> or Delete Unsaved.  If there is an item that you do NOT want to save, you can uncheck the box, and then click Save and Continue to save the remainder of your items.  </a:t>
            </a:r>
          </a:p>
        </p:txBody>
      </p:sp>
      <p:sp>
        <p:nvSpPr>
          <p:cNvPr id="7" name="Rectangle 6"/>
          <p:cNvSpPr/>
          <p:nvPr/>
        </p:nvSpPr>
        <p:spPr>
          <a:xfrm>
            <a:off x="4648200" y="5848349"/>
            <a:ext cx="1295400" cy="349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105400"/>
            <a:ext cx="4343400" cy="1384995"/>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r>
              <a:rPr lang="en-US" sz="1400" b="1" dirty="0"/>
              <a:t>Tip:   </a:t>
            </a:r>
            <a:r>
              <a:rPr lang="en-US" sz="1400" dirty="0"/>
              <a:t>The Encounter Summary also contains reminders of items that need to be taken care of before the patient checks out. The MU Alerts          relate to Meaningful Use. The        Alerts relate to medical items that need attention. Right clicking on an MU item will give you options for completion.</a:t>
            </a:r>
            <a:endParaRPr lang="en-US" sz="1400" b="1" dirty="0"/>
          </a:p>
        </p:txBody>
      </p:sp>
      <p:pic>
        <p:nvPicPr>
          <p:cNvPr id="10" name="Picture 9"/>
          <p:cNvPicPr/>
          <p:nvPr/>
        </p:nvPicPr>
        <p:blipFill>
          <a:blip r:embed="rId3" cstate="print"/>
          <a:srcRect l="25833" t="28450" r="72624" b="69221"/>
          <a:stretch>
            <a:fillRect/>
          </a:stretch>
        </p:blipFill>
        <p:spPr bwMode="auto">
          <a:xfrm>
            <a:off x="2923736" y="5576887"/>
            <a:ext cx="266700" cy="214313"/>
          </a:xfrm>
          <a:prstGeom prst="rect">
            <a:avLst/>
          </a:prstGeom>
          <a:noFill/>
          <a:ln w="9525">
            <a:noFill/>
            <a:miter lim="800000"/>
            <a:headEnd/>
            <a:tailEnd/>
          </a:ln>
        </p:spPr>
      </p:pic>
      <p:sp>
        <p:nvSpPr>
          <p:cNvPr id="12" name="Rectangle 11"/>
          <p:cNvSpPr/>
          <p:nvPr/>
        </p:nvSpPr>
        <p:spPr>
          <a:xfrm>
            <a:off x="609600" y="2362200"/>
            <a:ext cx="381000" cy="2362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304800"/>
            <a:ext cx="8686800" cy="609600"/>
          </a:xfrm>
        </p:spPr>
        <p:txBody>
          <a:bodyPr>
            <a:normAutofit fontScale="90000"/>
          </a:bodyPr>
          <a:lstStyle/>
          <a:p>
            <a:r>
              <a:rPr lang="en-US" dirty="0"/>
              <a:t>Encounter summary</a:t>
            </a:r>
          </a:p>
        </p:txBody>
      </p:sp>
      <p:pic>
        <p:nvPicPr>
          <p:cNvPr id="3" name="Picture 2"/>
          <p:cNvPicPr>
            <a:picLocks noChangeAspect="1"/>
          </p:cNvPicPr>
          <p:nvPr/>
        </p:nvPicPr>
        <p:blipFill>
          <a:blip r:embed="rId4"/>
          <a:stretch>
            <a:fillRect/>
          </a:stretch>
        </p:blipFill>
        <p:spPr>
          <a:xfrm>
            <a:off x="1905000" y="5791200"/>
            <a:ext cx="228600" cy="2095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396750-AAAB-4910-9778-CEACEA31A318}"/>
              </a:ext>
            </a:extLst>
          </p:cNvPr>
          <p:cNvPicPr>
            <a:picLocks noChangeAspect="1"/>
          </p:cNvPicPr>
          <p:nvPr/>
        </p:nvPicPr>
        <p:blipFill>
          <a:blip r:embed="rId2"/>
          <a:stretch>
            <a:fillRect/>
          </a:stretch>
        </p:blipFill>
        <p:spPr>
          <a:xfrm>
            <a:off x="304800" y="1117935"/>
            <a:ext cx="8384214" cy="4138203"/>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15</a:t>
            </a:fld>
            <a:endParaRPr lang="en-US"/>
          </a:p>
        </p:txBody>
      </p:sp>
      <p:sp>
        <p:nvSpPr>
          <p:cNvPr id="8" name="TextBox 7"/>
          <p:cNvSpPr txBox="1"/>
          <p:nvPr/>
        </p:nvSpPr>
        <p:spPr>
          <a:xfrm>
            <a:off x="304800" y="4114800"/>
            <a:ext cx="8610600" cy="2308324"/>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Once you’ve committed your changes, click on the “</a:t>
            </a:r>
            <a:r>
              <a:rPr lang="en-US" sz="1600" b="1" dirty="0"/>
              <a:t>P</a:t>
            </a:r>
            <a:r>
              <a:rPr lang="en-US" sz="1600" dirty="0"/>
              <a:t>” again to get back into the ACI.  </a:t>
            </a:r>
          </a:p>
          <a:p>
            <a:endParaRPr lang="en-US" sz="1600" dirty="0"/>
          </a:p>
          <a:p>
            <a:r>
              <a:rPr lang="en-US" sz="1600" dirty="0"/>
              <a:t>The Past Medical History tab is similar to the Active Problems tab in terms of searching.  You can set up Quick Lists and Favorites on each of the tabs in the ACI.  </a:t>
            </a:r>
          </a:p>
          <a:p>
            <a:endParaRPr lang="en-US" sz="1600" dirty="0"/>
          </a:p>
          <a:p>
            <a:r>
              <a:rPr lang="en-US" sz="1600" dirty="0"/>
              <a:t>To add a PMH item to the patient’s chart, click on the </a:t>
            </a:r>
            <a:r>
              <a:rPr lang="en-US" sz="1600" b="1" dirty="0"/>
              <a:t>NAME</a:t>
            </a:r>
            <a:r>
              <a:rPr lang="en-US" sz="1600" dirty="0"/>
              <a:t> of the item.  </a:t>
            </a:r>
            <a:r>
              <a:rPr lang="en-US" sz="1600" u="sng" dirty="0"/>
              <a:t>Don’t </a:t>
            </a:r>
            <a:r>
              <a:rPr lang="en-US" sz="1600" dirty="0"/>
              <a:t>click the paper icon unless you are actually ASSESSING that item at the current visit.  In other words, if you want the item to show up in the Assessment section of your note, click the paper icon.  To just add it to the chart, click the name (to add the check box to the left of the paper).  </a:t>
            </a:r>
          </a:p>
        </p:txBody>
      </p:sp>
      <p:sp>
        <p:nvSpPr>
          <p:cNvPr id="10" name="Title 1"/>
          <p:cNvSpPr>
            <a:spLocks noGrp="1"/>
          </p:cNvSpPr>
          <p:nvPr>
            <p:ph type="title"/>
          </p:nvPr>
        </p:nvSpPr>
        <p:spPr>
          <a:xfrm>
            <a:off x="457200" y="304800"/>
            <a:ext cx="8686800" cy="609600"/>
          </a:xfrm>
        </p:spPr>
        <p:txBody>
          <a:bodyPr>
            <a:normAutofit fontScale="90000"/>
          </a:bodyPr>
          <a:lstStyle/>
          <a:p>
            <a:r>
              <a:rPr lang="en-US" dirty="0"/>
              <a:t>Past medical history</a:t>
            </a:r>
          </a:p>
        </p:txBody>
      </p:sp>
      <p:sp>
        <p:nvSpPr>
          <p:cNvPr id="11" name="Rectangle 10"/>
          <p:cNvSpPr/>
          <p:nvPr/>
        </p:nvSpPr>
        <p:spPr>
          <a:xfrm>
            <a:off x="3216812" y="1447800"/>
            <a:ext cx="13716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06D43B1-EE6C-46A9-8ACB-B2A6FE652DF9}"/>
              </a:ext>
            </a:extLst>
          </p:cNvPr>
          <p:cNvPicPr>
            <a:picLocks noChangeAspect="1"/>
          </p:cNvPicPr>
          <p:nvPr/>
        </p:nvPicPr>
        <p:blipFill>
          <a:blip r:embed="rId2"/>
          <a:stretch>
            <a:fillRect/>
          </a:stretch>
        </p:blipFill>
        <p:spPr>
          <a:xfrm>
            <a:off x="3427828" y="3571875"/>
            <a:ext cx="5391150" cy="2838450"/>
          </a:xfrm>
          <a:prstGeom prst="rect">
            <a:avLst/>
          </a:prstGeom>
        </p:spPr>
      </p:pic>
      <p:pic>
        <p:nvPicPr>
          <p:cNvPr id="6" name="Picture 5">
            <a:extLst>
              <a:ext uri="{FF2B5EF4-FFF2-40B4-BE49-F238E27FC236}">
                <a16:creationId xmlns:a16="http://schemas.microsoft.com/office/drawing/2014/main" id="{ABED6B9B-86FF-4655-A867-8F0785F962D9}"/>
              </a:ext>
            </a:extLst>
          </p:cNvPr>
          <p:cNvPicPr>
            <a:picLocks noChangeAspect="1"/>
          </p:cNvPicPr>
          <p:nvPr/>
        </p:nvPicPr>
        <p:blipFill>
          <a:blip r:embed="rId3"/>
          <a:stretch>
            <a:fillRect/>
          </a:stretch>
        </p:blipFill>
        <p:spPr>
          <a:xfrm>
            <a:off x="266700" y="1038225"/>
            <a:ext cx="5676900" cy="3038475"/>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16</a:t>
            </a:fld>
            <a:endParaRPr lang="en-US"/>
          </a:p>
        </p:txBody>
      </p:sp>
      <p:sp>
        <p:nvSpPr>
          <p:cNvPr id="8" name="TextBox 7"/>
          <p:cNvSpPr txBox="1"/>
          <p:nvPr/>
        </p:nvSpPr>
        <p:spPr>
          <a:xfrm>
            <a:off x="5715000" y="1043434"/>
            <a:ext cx="3200400" cy="1323439"/>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If you click on the </a:t>
            </a:r>
            <a:r>
              <a:rPr lang="en-US" sz="1600" b="1" dirty="0"/>
              <a:t>Name</a:t>
            </a:r>
            <a:r>
              <a:rPr lang="en-US" sz="1600" dirty="0"/>
              <a:t> of the item (i.e., Pulmonary nodule), it will </a:t>
            </a:r>
            <a:r>
              <a:rPr lang="en-US" sz="1600" u="sng" dirty="0"/>
              <a:t>only</a:t>
            </a:r>
            <a:r>
              <a:rPr lang="en-US" sz="1600" dirty="0"/>
              <a:t> add it to the PMH section in your note.  It will NOT show up in the Assessment section.  </a:t>
            </a:r>
          </a:p>
        </p:txBody>
      </p:sp>
      <p:sp>
        <p:nvSpPr>
          <p:cNvPr id="10" name="TextBox 9"/>
          <p:cNvSpPr txBox="1"/>
          <p:nvPr/>
        </p:nvSpPr>
        <p:spPr>
          <a:xfrm>
            <a:off x="266700" y="3962400"/>
            <a:ext cx="2933700" cy="2362200"/>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r>
              <a:rPr lang="en-US" sz="1600" dirty="0"/>
              <a:t>If you click on the </a:t>
            </a:r>
            <a:r>
              <a:rPr lang="en-US" sz="1600" b="1" dirty="0"/>
              <a:t>Paper</a:t>
            </a:r>
            <a:r>
              <a:rPr lang="en-US" sz="1600" dirty="0"/>
              <a:t> icon, it will add a green checkmark on the paper icon. This indicates that the item is being assessed, and it will show up in the assessment section of the note. </a:t>
            </a:r>
          </a:p>
          <a:p>
            <a:r>
              <a:rPr lang="en-US" sz="1600" u="sng" dirty="0"/>
              <a:t>REMEMBER</a:t>
            </a:r>
            <a:r>
              <a:rPr lang="en-US" sz="1600" dirty="0"/>
              <a:t>: Check mark on paper is assessment/billing dx code. </a:t>
            </a:r>
          </a:p>
        </p:txBody>
      </p:sp>
      <p:sp>
        <p:nvSpPr>
          <p:cNvPr id="11" name="Rectangle 10"/>
          <p:cNvSpPr/>
          <p:nvPr/>
        </p:nvSpPr>
        <p:spPr>
          <a:xfrm>
            <a:off x="3429000" y="2133600"/>
            <a:ext cx="22860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29400" y="5105400"/>
            <a:ext cx="1066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304800"/>
            <a:ext cx="8686800" cy="609600"/>
          </a:xfrm>
        </p:spPr>
        <p:txBody>
          <a:bodyPr>
            <a:normAutofit fontScale="90000"/>
          </a:bodyPr>
          <a:lstStyle/>
          <a:p>
            <a:r>
              <a:rPr lang="en-US" dirty="0"/>
              <a:t>Adding </a:t>
            </a:r>
            <a:r>
              <a:rPr lang="en-US" dirty="0" err="1"/>
              <a:t>vs</a:t>
            </a:r>
            <a:r>
              <a:rPr lang="en-US" dirty="0"/>
              <a:t> assessing problems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17</a:t>
            </a:fld>
            <a:endParaRPr lang="en-US"/>
          </a:p>
        </p:txBody>
      </p:sp>
      <p:sp>
        <p:nvSpPr>
          <p:cNvPr id="7" name="TextBox 6"/>
          <p:cNvSpPr txBox="1"/>
          <p:nvPr/>
        </p:nvSpPr>
        <p:spPr>
          <a:xfrm>
            <a:off x="5638800" y="1371600"/>
            <a:ext cx="3200400" cy="1631216"/>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2000" dirty="0"/>
              <a:t>You can easily add additional details to any problem by right-clicking on the problem and choosing </a:t>
            </a:r>
            <a:r>
              <a:rPr lang="en-US" sz="2000" b="1" dirty="0"/>
              <a:t>Edit</a:t>
            </a:r>
          </a:p>
        </p:txBody>
      </p:sp>
      <p:sp>
        <p:nvSpPr>
          <p:cNvPr id="8" name="Title 1"/>
          <p:cNvSpPr>
            <a:spLocks noGrp="1"/>
          </p:cNvSpPr>
          <p:nvPr>
            <p:ph type="title"/>
          </p:nvPr>
        </p:nvSpPr>
        <p:spPr>
          <a:xfrm>
            <a:off x="457200" y="304800"/>
            <a:ext cx="8153400" cy="609600"/>
          </a:xfrm>
        </p:spPr>
        <p:txBody>
          <a:bodyPr>
            <a:normAutofit fontScale="90000"/>
          </a:bodyPr>
          <a:lstStyle/>
          <a:p>
            <a:r>
              <a:rPr lang="en-US" dirty="0"/>
              <a:t>Adding details</a:t>
            </a:r>
          </a:p>
        </p:txBody>
      </p:sp>
      <p:pic>
        <p:nvPicPr>
          <p:cNvPr id="3" name="Picture 2">
            <a:extLst>
              <a:ext uri="{FF2B5EF4-FFF2-40B4-BE49-F238E27FC236}">
                <a16:creationId xmlns:a16="http://schemas.microsoft.com/office/drawing/2014/main" id="{542E0AB1-D6CD-4B5D-AAAC-8FDFCBCCFDDD}"/>
              </a:ext>
            </a:extLst>
          </p:cNvPr>
          <p:cNvPicPr>
            <a:picLocks noChangeAspect="1"/>
          </p:cNvPicPr>
          <p:nvPr/>
        </p:nvPicPr>
        <p:blipFill>
          <a:blip r:embed="rId2"/>
          <a:stretch>
            <a:fillRect/>
          </a:stretch>
        </p:blipFill>
        <p:spPr>
          <a:xfrm>
            <a:off x="457200" y="1016510"/>
            <a:ext cx="4951828" cy="5536690"/>
          </a:xfrm>
          <a:prstGeom prst="rect">
            <a:avLst/>
          </a:prstGeom>
        </p:spPr>
      </p:pic>
      <p:sp>
        <p:nvSpPr>
          <p:cNvPr id="9" name="Rectangle 8">
            <a:extLst>
              <a:ext uri="{FF2B5EF4-FFF2-40B4-BE49-F238E27FC236}">
                <a16:creationId xmlns:a16="http://schemas.microsoft.com/office/drawing/2014/main" id="{DCF56448-CA21-42C2-9DEB-82F6C0A7A7D1}"/>
              </a:ext>
            </a:extLst>
          </p:cNvPr>
          <p:cNvSpPr/>
          <p:nvPr/>
        </p:nvSpPr>
        <p:spPr>
          <a:xfrm>
            <a:off x="2971800" y="5486400"/>
            <a:ext cx="990600" cy="3550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933C-8295-4D57-9F25-36C5334C5F9C}"/>
              </a:ext>
            </a:extLst>
          </p:cNvPr>
          <p:cNvPicPr>
            <a:picLocks noChangeAspect="1"/>
          </p:cNvPicPr>
          <p:nvPr/>
        </p:nvPicPr>
        <p:blipFill>
          <a:blip r:embed="rId2"/>
          <a:stretch>
            <a:fillRect/>
          </a:stretch>
        </p:blipFill>
        <p:spPr>
          <a:xfrm>
            <a:off x="172915" y="674725"/>
            <a:ext cx="6846313" cy="5878475"/>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18</a:t>
            </a:fld>
            <a:endParaRPr lang="en-US"/>
          </a:p>
        </p:txBody>
      </p:sp>
      <p:sp>
        <p:nvSpPr>
          <p:cNvPr id="7" name="TextBox 6"/>
          <p:cNvSpPr txBox="1"/>
          <p:nvPr/>
        </p:nvSpPr>
        <p:spPr>
          <a:xfrm>
            <a:off x="5981700" y="1905000"/>
            <a:ext cx="2819400" cy="738664"/>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400" dirty="0"/>
              <a:t>Items added to the </a:t>
            </a:r>
            <a:r>
              <a:rPr lang="en-US" sz="1400" b="1" dirty="0"/>
              <a:t>Description</a:t>
            </a:r>
            <a:r>
              <a:rPr lang="en-US" sz="1400" dirty="0"/>
              <a:t> field will show up in the note </a:t>
            </a:r>
            <a:r>
              <a:rPr lang="en-US" sz="1400" u="sng" dirty="0"/>
              <a:t>and</a:t>
            </a:r>
            <a:r>
              <a:rPr lang="en-US" sz="1400" dirty="0"/>
              <a:t> on the Chart.  </a:t>
            </a:r>
          </a:p>
        </p:txBody>
      </p:sp>
      <p:sp>
        <p:nvSpPr>
          <p:cNvPr id="10" name="TextBox 9"/>
          <p:cNvSpPr txBox="1"/>
          <p:nvPr/>
        </p:nvSpPr>
        <p:spPr>
          <a:xfrm>
            <a:off x="5943600" y="3013589"/>
            <a:ext cx="2895600" cy="738664"/>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400" dirty="0"/>
              <a:t>Items added to the </a:t>
            </a:r>
            <a:r>
              <a:rPr lang="en-US" sz="1400" b="1" dirty="0"/>
              <a:t>Current Impression </a:t>
            </a:r>
            <a:r>
              <a:rPr lang="en-US" sz="1400" dirty="0"/>
              <a:t>field will be visible on the Chart.   </a:t>
            </a:r>
          </a:p>
        </p:txBody>
      </p:sp>
      <p:sp>
        <p:nvSpPr>
          <p:cNvPr id="11" name="Rectangle 10"/>
          <p:cNvSpPr/>
          <p:nvPr/>
        </p:nvSpPr>
        <p:spPr>
          <a:xfrm>
            <a:off x="533400" y="3825357"/>
            <a:ext cx="40005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913833" y="4415130"/>
            <a:ext cx="2743200" cy="1323439"/>
          </a:xfrm>
          <a:prstGeom prst="rect">
            <a:avLst/>
          </a:prstGeom>
          <a:solidFill>
            <a:srgbClr val="FFCC0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b="1" dirty="0"/>
              <a:t>Tip</a:t>
            </a:r>
            <a:r>
              <a:rPr lang="en-US" sz="1600" dirty="0"/>
              <a:t>:  Double clicking on the problem from the Clinical Desktop will open up a window with all the details and impression history.</a:t>
            </a:r>
          </a:p>
        </p:txBody>
      </p:sp>
      <p:sp>
        <p:nvSpPr>
          <p:cNvPr id="13" name="Left Arrow 12"/>
          <p:cNvSpPr/>
          <p:nvPr/>
        </p:nvSpPr>
        <p:spPr>
          <a:xfrm>
            <a:off x="4559858" y="2194036"/>
            <a:ext cx="978408" cy="484632"/>
          </a:xfrm>
          <a:prstGeom prst="leftArrow">
            <a:avLst/>
          </a:prstGeom>
          <a:solidFill>
            <a:srgbClr val="FFCC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4533900" y="3129330"/>
            <a:ext cx="978408" cy="484632"/>
          </a:xfrm>
          <a:prstGeom prst="leftArrow">
            <a:avLst/>
          </a:prstGeom>
          <a:solidFill>
            <a:srgbClr val="FFCC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9214" y="4492075"/>
            <a:ext cx="5105400" cy="584775"/>
          </a:xfrm>
          <a:prstGeom prst="rect">
            <a:avLst/>
          </a:prstGeom>
          <a:solidFill>
            <a:srgbClr val="FFC000"/>
          </a:solidFill>
          <a:effectLst>
            <a:outerShdw blurRad="50800" dist="38100" dir="2700000" algn="tl" rotWithShape="0">
              <a:prstClr val="black">
                <a:alpha val="40000"/>
              </a:prstClr>
            </a:outerShdw>
          </a:effectLst>
        </p:spPr>
        <p:txBody>
          <a:bodyPr wrap="square" rtlCol="0">
            <a:spAutoFit/>
          </a:bodyPr>
          <a:lstStyle/>
          <a:p>
            <a:r>
              <a:rPr lang="en-US" sz="1600" dirty="0"/>
              <a:t>You can also add an onset date, resolution date, and managing provider, if you like.  </a:t>
            </a:r>
          </a:p>
        </p:txBody>
      </p:sp>
      <p:sp>
        <p:nvSpPr>
          <p:cNvPr id="17" name="Title 1"/>
          <p:cNvSpPr>
            <a:spLocks noGrp="1"/>
          </p:cNvSpPr>
          <p:nvPr>
            <p:ph type="title"/>
          </p:nvPr>
        </p:nvSpPr>
        <p:spPr>
          <a:xfrm>
            <a:off x="457200" y="304800"/>
            <a:ext cx="8153400" cy="609600"/>
          </a:xfrm>
        </p:spPr>
        <p:txBody>
          <a:bodyPr>
            <a:normAutofit fontScale="90000"/>
          </a:bodyPr>
          <a:lstStyle/>
          <a:p>
            <a:r>
              <a:rPr lang="en-US" dirty="0"/>
              <a:t>Adding details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5B08AA-BA6F-43E9-886A-D1A4B493E3E6}"/>
              </a:ext>
            </a:extLst>
          </p:cNvPr>
          <p:cNvPicPr>
            <a:picLocks noChangeAspect="1"/>
          </p:cNvPicPr>
          <p:nvPr/>
        </p:nvPicPr>
        <p:blipFill>
          <a:blip r:embed="rId2"/>
          <a:stretch>
            <a:fillRect/>
          </a:stretch>
        </p:blipFill>
        <p:spPr>
          <a:xfrm>
            <a:off x="295275" y="1181100"/>
            <a:ext cx="8477250" cy="449580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19</a:t>
            </a:fld>
            <a:endParaRPr lang="en-US"/>
          </a:p>
        </p:txBody>
      </p:sp>
      <p:sp>
        <p:nvSpPr>
          <p:cNvPr id="7" name="TextBox 6"/>
          <p:cNvSpPr txBox="1"/>
          <p:nvPr/>
        </p:nvSpPr>
        <p:spPr>
          <a:xfrm>
            <a:off x="2895600" y="4724400"/>
            <a:ext cx="4191000" cy="1569660"/>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The Past Surgical History tab works the same way as the PMH tab.  Search for your item in the Search field; right click and save it as a Quick List item if you use it frequently, and click on the </a:t>
            </a:r>
            <a:r>
              <a:rPr lang="en-US" sz="1600" b="1" dirty="0"/>
              <a:t>NAME</a:t>
            </a:r>
            <a:r>
              <a:rPr lang="en-US" sz="1600" dirty="0"/>
              <a:t> to add it to the patient’s chart.  </a:t>
            </a:r>
          </a:p>
        </p:txBody>
      </p:sp>
      <p:sp>
        <p:nvSpPr>
          <p:cNvPr id="8" name="Rectangle 7"/>
          <p:cNvSpPr/>
          <p:nvPr/>
        </p:nvSpPr>
        <p:spPr>
          <a:xfrm>
            <a:off x="3657600" y="1676400"/>
            <a:ext cx="18288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304800"/>
            <a:ext cx="8153400" cy="609600"/>
          </a:xfrm>
        </p:spPr>
        <p:txBody>
          <a:bodyPr>
            <a:normAutofit fontScale="90000"/>
          </a:bodyPr>
          <a:lstStyle/>
          <a:p>
            <a:r>
              <a:rPr lang="en-US" dirty="0"/>
              <a:t>Past surgical history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2</a:t>
            </a:fld>
            <a:endParaRPr lang="en-US"/>
          </a:p>
        </p:txBody>
      </p:sp>
      <p:sp>
        <p:nvSpPr>
          <p:cNvPr id="7" name="Title 1"/>
          <p:cNvSpPr>
            <a:spLocks noGrp="1"/>
          </p:cNvSpPr>
          <p:nvPr>
            <p:ph type="title"/>
          </p:nvPr>
        </p:nvSpPr>
        <p:spPr>
          <a:xfrm>
            <a:off x="228600" y="457200"/>
            <a:ext cx="8686800" cy="838200"/>
          </a:xfrm>
        </p:spPr>
        <p:txBody>
          <a:bodyPr/>
          <a:lstStyle/>
          <a:p>
            <a:r>
              <a:rPr lang="en-US" dirty="0"/>
              <a:t>Module instructions</a:t>
            </a:r>
          </a:p>
        </p:txBody>
      </p:sp>
      <p:sp>
        <p:nvSpPr>
          <p:cNvPr id="8" name="Content Placeholder 5"/>
          <p:cNvSpPr>
            <a:spLocks noGrp="1"/>
          </p:cNvSpPr>
          <p:nvPr>
            <p:ph idx="1"/>
          </p:nvPr>
        </p:nvSpPr>
        <p:spPr>
          <a:xfrm>
            <a:off x="304800" y="1371600"/>
            <a:ext cx="8686800" cy="5102352"/>
          </a:xfrm>
        </p:spPr>
        <p:txBody>
          <a:bodyPr>
            <a:normAutofit fontScale="85000" lnSpcReduction="20000"/>
          </a:bodyPr>
          <a:lstStyle/>
          <a:p>
            <a:pPr marL="0" indent="0">
              <a:buClr>
                <a:schemeClr val="tx1"/>
              </a:buClr>
              <a:buNone/>
            </a:pPr>
            <a:r>
              <a:rPr lang="en-US" sz="2800" dirty="0">
                <a:solidFill>
                  <a:schemeClr val="bg2">
                    <a:lumMod val="10000"/>
                  </a:schemeClr>
                </a:solidFill>
              </a:rPr>
              <a:t>There are a total of 5 modules that need to be completed prior to the on-site training.  It is REQUIRED that you complete all of the modules PRIOR to training. </a:t>
            </a:r>
          </a:p>
          <a:p>
            <a:pPr marL="0" indent="0">
              <a:buClr>
                <a:schemeClr val="tx1"/>
              </a:buClr>
              <a:buNone/>
            </a:pPr>
            <a:endParaRPr lang="en-US" sz="2800" dirty="0">
              <a:solidFill>
                <a:schemeClr val="bg2">
                  <a:lumMod val="10000"/>
                </a:schemeClr>
              </a:solidFill>
            </a:endParaRPr>
          </a:p>
          <a:p>
            <a:pPr marL="0" indent="0">
              <a:buClr>
                <a:schemeClr val="tx1"/>
              </a:buClr>
              <a:buNone/>
            </a:pPr>
            <a:r>
              <a:rPr lang="en-US" sz="2800" dirty="0">
                <a:solidFill>
                  <a:schemeClr val="bg2">
                    <a:lumMod val="10000"/>
                  </a:schemeClr>
                </a:solidFill>
              </a:rPr>
              <a:t>These modules are intended to serve two purposes:  as an introduction to the system, and as a reference.  The modules are very detailed.  As such, we don’t expect you to retain all of the information in the slides before training; however, we encourage you to print the PDFs, as you will be able to refer back to them as you begin to use the system.   </a:t>
            </a:r>
          </a:p>
          <a:p>
            <a:pPr marL="0" indent="0">
              <a:buClr>
                <a:schemeClr val="tx1"/>
              </a:buClr>
              <a:buNone/>
            </a:pPr>
            <a:endParaRPr lang="en-US" sz="2800" dirty="0">
              <a:solidFill>
                <a:schemeClr val="bg2">
                  <a:lumMod val="10000"/>
                </a:schemeClr>
              </a:solidFill>
            </a:endParaRPr>
          </a:p>
          <a:p>
            <a:pPr marL="0" indent="0">
              <a:buClr>
                <a:schemeClr val="tx1"/>
              </a:buClr>
              <a:buNone/>
            </a:pPr>
            <a:r>
              <a:rPr lang="en-US" sz="2800" dirty="0">
                <a:solidFill>
                  <a:schemeClr val="bg2">
                    <a:lumMod val="10000"/>
                  </a:schemeClr>
                </a:solidFill>
              </a:rPr>
              <a:t>Training will consist mainly of mock practice sessions, so a basic knowledge of the system prior to training is </a:t>
            </a:r>
            <a:r>
              <a:rPr lang="en-US" sz="2800" u="sng" dirty="0">
                <a:solidFill>
                  <a:schemeClr val="bg2">
                    <a:lumMod val="10000"/>
                  </a:schemeClr>
                </a:solidFill>
              </a:rPr>
              <a:t>essential</a:t>
            </a:r>
            <a:r>
              <a:rPr lang="en-US" sz="2800" dirty="0">
                <a:solidFill>
                  <a:schemeClr val="bg2">
                    <a:lumMod val="10000"/>
                  </a:schemeClr>
                </a:solidFill>
              </a:rPr>
              <a:t>. If you have any problems completing these modules, please contact the EHR team. (Contact info is on Slide 1 of each module).  </a:t>
            </a:r>
          </a:p>
          <a:p>
            <a:pPr>
              <a:buNone/>
            </a:pPr>
            <a:endParaRPr lang="en-US" dirty="0"/>
          </a:p>
        </p:txBody>
      </p:sp>
    </p:spTree>
    <p:extLst>
      <p:ext uri="{BB962C8B-B14F-4D97-AF65-F5344CB8AC3E}">
        <p14:creationId xmlns:p14="http://schemas.microsoft.com/office/powerpoint/2010/main" val="248895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936830-4427-4A93-9CFF-864FFC8E2758}"/>
              </a:ext>
            </a:extLst>
          </p:cNvPr>
          <p:cNvPicPr>
            <a:picLocks noChangeAspect="1"/>
          </p:cNvPicPr>
          <p:nvPr/>
        </p:nvPicPr>
        <p:blipFill>
          <a:blip r:embed="rId2"/>
          <a:stretch>
            <a:fillRect/>
          </a:stretch>
        </p:blipFill>
        <p:spPr>
          <a:xfrm>
            <a:off x="114881" y="1295400"/>
            <a:ext cx="8502717" cy="4450458"/>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20</a:t>
            </a:fld>
            <a:endParaRPr lang="en-US"/>
          </a:p>
        </p:txBody>
      </p:sp>
      <p:sp>
        <p:nvSpPr>
          <p:cNvPr id="7" name="TextBox 6"/>
          <p:cNvSpPr txBox="1"/>
          <p:nvPr/>
        </p:nvSpPr>
        <p:spPr>
          <a:xfrm>
            <a:off x="3505200" y="4572000"/>
            <a:ext cx="4800600" cy="1815882"/>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The Family History tab works a little differently from the other tabs.  If you click on the relationship </a:t>
            </a:r>
            <a:r>
              <a:rPr lang="en-US" sz="1600" u="sng" dirty="0"/>
              <a:t>before</a:t>
            </a:r>
            <a:r>
              <a:rPr lang="en-US" sz="1600" dirty="0"/>
              <a:t> you choose the family history, it will indicate which family member had the history.  You can choose multiple family members for one diagnosis, as well. Family History for first degree relatives needs to be documented. </a:t>
            </a:r>
          </a:p>
        </p:txBody>
      </p:sp>
      <p:sp>
        <p:nvSpPr>
          <p:cNvPr id="8" name="Rectangle 7"/>
          <p:cNvSpPr/>
          <p:nvPr/>
        </p:nvSpPr>
        <p:spPr>
          <a:xfrm>
            <a:off x="4876800" y="1905000"/>
            <a:ext cx="533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881" y="2209800"/>
            <a:ext cx="2438400" cy="228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304800"/>
            <a:ext cx="8153400" cy="609600"/>
          </a:xfrm>
        </p:spPr>
        <p:txBody>
          <a:bodyPr>
            <a:normAutofit fontScale="90000"/>
          </a:bodyPr>
          <a:lstStyle/>
          <a:p>
            <a:r>
              <a:rPr lang="en-US" dirty="0"/>
              <a:t>Family history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A82A57-D197-47DA-919B-A647B7760C74}"/>
              </a:ext>
            </a:extLst>
          </p:cNvPr>
          <p:cNvPicPr>
            <a:picLocks noChangeAspect="1"/>
          </p:cNvPicPr>
          <p:nvPr/>
        </p:nvPicPr>
        <p:blipFill>
          <a:blip r:embed="rId2"/>
          <a:stretch>
            <a:fillRect/>
          </a:stretch>
        </p:blipFill>
        <p:spPr>
          <a:xfrm>
            <a:off x="244269" y="1219200"/>
            <a:ext cx="8655462" cy="4522459"/>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21</a:t>
            </a:fld>
            <a:endParaRPr lang="en-US"/>
          </a:p>
        </p:txBody>
      </p:sp>
      <p:sp>
        <p:nvSpPr>
          <p:cNvPr id="7" name="TextBox 6"/>
          <p:cNvSpPr txBox="1"/>
          <p:nvPr/>
        </p:nvSpPr>
        <p:spPr>
          <a:xfrm>
            <a:off x="5486400" y="2667000"/>
            <a:ext cx="3352800" cy="2554545"/>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A smoking status </a:t>
            </a:r>
            <a:r>
              <a:rPr lang="en-US" sz="1600" b="1" dirty="0"/>
              <a:t>MUST</a:t>
            </a:r>
            <a:r>
              <a:rPr lang="en-US" sz="1600" dirty="0"/>
              <a:t> be entered in every patient who is 13 years of age and older.  There are numerous smoking statuses available in the Social </a:t>
            </a:r>
            <a:r>
              <a:rPr lang="en-US" sz="1600" dirty="0" err="1"/>
              <a:t>Hx</a:t>
            </a:r>
            <a:r>
              <a:rPr lang="en-US" sz="1600" dirty="0"/>
              <a:t> section, but there are only </a:t>
            </a:r>
            <a:r>
              <a:rPr lang="en-US" sz="1600" b="1" dirty="0"/>
              <a:t>8</a:t>
            </a:r>
            <a:r>
              <a:rPr lang="en-US" sz="1600" dirty="0"/>
              <a:t> that will satisfy the Quality Program requirements.  Those are listed on Slide #27.  Make sure you document a smoking status on </a:t>
            </a:r>
            <a:r>
              <a:rPr lang="en-US" sz="1600" u="sng" dirty="0"/>
              <a:t>all</a:t>
            </a:r>
            <a:r>
              <a:rPr lang="en-US" sz="1600" dirty="0"/>
              <a:t> of your eligible patients.   </a:t>
            </a:r>
          </a:p>
        </p:txBody>
      </p:sp>
      <p:sp>
        <p:nvSpPr>
          <p:cNvPr id="8" name="Rectangle 7"/>
          <p:cNvSpPr/>
          <p:nvPr/>
        </p:nvSpPr>
        <p:spPr>
          <a:xfrm>
            <a:off x="5562600" y="1934706"/>
            <a:ext cx="609600" cy="2121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3124200"/>
            <a:ext cx="24384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304800"/>
            <a:ext cx="8153400" cy="609600"/>
          </a:xfrm>
        </p:spPr>
        <p:txBody>
          <a:bodyPr>
            <a:normAutofit fontScale="90000"/>
          </a:bodyPr>
          <a:lstStyle/>
          <a:p>
            <a:r>
              <a:rPr lang="en-US" dirty="0"/>
              <a:t>Social history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2796AE-1F54-427C-A23F-54B8A99DB263}"/>
              </a:ext>
            </a:extLst>
          </p:cNvPr>
          <p:cNvPicPr>
            <a:picLocks noChangeAspect="1"/>
          </p:cNvPicPr>
          <p:nvPr/>
        </p:nvPicPr>
        <p:blipFill>
          <a:blip r:embed="rId2"/>
          <a:stretch>
            <a:fillRect/>
          </a:stretch>
        </p:blipFill>
        <p:spPr>
          <a:xfrm>
            <a:off x="221660" y="1295400"/>
            <a:ext cx="8700679" cy="401455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22</a:t>
            </a:fld>
            <a:endParaRPr lang="en-US"/>
          </a:p>
        </p:txBody>
      </p:sp>
      <p:sp>
        <p:nvSpPr>
          <p:cNvPr id="7" name="TextBox 6"/>
          <p:cNvSpPr txBox="1"/>
          <p:nvPr/>
        </p:nvSpPr>
        <p:spPr>
          <a:xfrm>
            <a:off x="3429000" y="3405692"/>
            <a:ext cx="4800600" cy="1569660"/>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The only thing that is different on the Allergies tab is that you will need to make sure you have the appropriate radio button clicked – for </a:t>
            </a:r>
            <a:r>
              <a:rPr lang="en-US" sz="1600" b="1" dirty="0"/>
              <a:t>Medication</a:t>
            </a:r>
            <a:r>
              <a:rPr lang="en-US" sz="1600" dirty="0"/>
              <a:t> or </a:t>
            </a:r>
            <a:r>
              <a:rPr lang="en-US" sz="1600" b="1" dirty="0"/>
              <a:t>Non-Medication</a:t>
            </a:r>
            <a:r>
              <a:rPr lang="en-US" sz="1600" dirty="0"/>
              <a:t> allergies.  If you search for “strawberry” and the Medication button is checked, you will only get fragrances and flavorings.  </a:t>
            </a:r>
          </a:p>
        </p:txBody>
      </p:sp>
      <p:sp>
        <p:nvSpPr>
          <p:cNvPr id="8" name="Rectangle 7"/>
          <p:cNvSpPr/>
          <p:nvPr/>
        </p:nvSpPr>
        <p:spPr>
          <a:xfrm>
            <a:off x="5791200" y="1881691"/>
            <a:ext cx="533400" cy="359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81799" y="2057400"/>
            <a:ext cx="1976437" cy="381000"/>
          </a:xfrm>
          <a:prstGeom prst="rect">
            <a:avLst/>
          </a:prstGeom>
          <a:noFill/>
          <a:ln w="38100">
            <a:solidFill>
              <a:srgbClr val="0D0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304800"/>
            <a:ext cx="8153400" cy="609600"/>
          </a:xfrm>
        </p:spPr>
        <p:txBody>
          <a:bodyPr>
            <a:normAutofit fontScale="90000"/>
          </a:bodyPr>
          <a:lstStyle/>
          <a:p>
            <a:r>
              <a:rPr lang="en-US" dirty="0"/>
              <a:t>allergies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7F93064-5764-415A-B082-B5D66368B3FE}"/>
              </a:ext>
            </a:extLst>
          </p:cNvPr>
          <p:cNvPicPr>
            <a:picLocks noChangeAspect="1"/>
          </p:cNvPicPr>
          <p:nvPr/>
        </p:nvPicPr>
        <p:blipFill>
          <a:blip r:embed="rId2"/>
          <a:stretch>
            <a:fillRect/>
          </a:stretch>
        </p:blipFill>
        <p:spPr>
          <a:xfrm>
            <a:off x="208558" y="2826088"/>
            <a:ext cx="5749600" cy="3771308"/>
          </a:xfrm>
          <a:prstGeom prst="rect">
            <a:avLst/>
          </a:prstGeom>
        </p:spPr>
      </p:pic>
      <p:sp>
        <p:nvSpPr>
          <p:cNvPr id="2" name="Title 1"/>
          <p:cNvSpPr>
            <a:spLocks noGrp="1"/>
          </p:cNvSpPr>
          <p:nvPr>
            <p:ph type="title"/>
          </p:nvPr>
        </p:nvSpPr>
        <p:spPr/>
        <p:txBody>
          <a:bodyPr/>
          <a:lstStyle/>
          <a:p>
            <a:r>
              <a:rPr lang="en-US" dirty="0"/>
              <a:t>Adding reactions to allergies</a:t>
            </a:r>
          </a:p>
        </p:txBody>
      </p:sp>
      <p:sp>
        <p:nvSpPr>
          <p:cNvPr id="4" name="Slide Number Placeholder 3"/>
          <p:cNvSpPr>
            <a:spLocks noGrp="1"/>
          </p:cNvSpPr>
          <p:nvPr>
            <p:ph type="sldNum" sz="quarter" idx="12"/>
          </p:nvPr>
        </p:nvSpPr>
        <p:spPr/>
        <p:txBody>
          <a:bodyPr/>
          <a:lstStyle/>
          <a:p>
            <a:fld id="{3BD48555-08CD-42B1-A1E7-3562337112B9}" type="slidenum">
              <a:rPr lang="en-US" smtClean="0"/>
              <a:pPr/>
              <a:t>23</a:t>
            </a:fld>
            <a:endParaRPr lang="en-US"/>
          </a:p>
        </p:txBody>
      </p:sp>
      <p:sp>
        <p:nvSpPr>
          <p:cNvPr id="6" name="TextBox 5"/>
          <p:cNvSpPr txBox="1"/>
          <p:nvPr/>
        </p:nvSpPr>
        <p:spPr>
          <a:xfrm>
            <a:off x="2541306" y="1258193"/>
            <a:ext cx="1573494" cy="1077218"/>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r>
              <a:rPr lang="en-US" sz="1600" dirty="0"/>
              <a:t>To add details to an allergy, </a:t>
            </a:r>
            <a:r>
              <a:rPr lang="en-US" sz="1600" b="1" dirty="0"/>
              <a:t>right click </a:t>
            </a:r>
            <a:r>
              <a:rPr lang="en-US" sz="1600" dirty="0"/>
              <a:t>and</a:t>
            </a:r>
            <a:r>
              <a:rPr lang="en-US" sz="1600" b="1" dirty="0"/>
              <a:t> edit.  </a:t>
            </a:r>
          </a:p>
        </p:txBody>
      </p:sp>
      <p:sp>
        <p:nvSpPr>
          <p:cNvPr id="9" name="TextBox 8"/>
          <p:cNvSpPr txBox="1"/>
          <p:nvPr/>
        </p:nvSpPr>
        <p:spPr>
          <a:xfrm>
            <a:off x="6801842" y="1183098"/>
            <a:ext cx="2133600" cy="3785652"/>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This opens up a details box where you can document the status, category, a reaction date and a reaction type. To document a reaction, click on the </a:t>
            </a:r>
            <a:r>
              <a:rPr lang="en-US" sz="1600" b="1" dirty="0"/>
              <a:t>+ Add Reaction </a:t>
            </a:r>
            <a:r>
              <a:rPr lang="en-US" sz="1600" dirty="0"/>
              <a:t>button</a:t>
            </a:r>
            <a:r>
              <a:rPr lang="en-US" sz="1600" b="1" dirty="0"/>
              <a:t> </a:t>
            </a:r>
            <a:r>
              <a:rPr lang="en-US" sz="1600" dirty="0"/>
              <a:t>and check the box next to the appropriate reaction type. If a reaction is severe, it will mark it with an icon </a:t>
            </a:r>
          </a:p>
        </p:txBody>
      </p:sp>
      <p:sp>
        <p:nvSpPr>
          <p:cNvPr id="12" name="Oval 11"/>
          <p:cNvSpPr/>
          <p:nvPr/>
        </p:nvSpPr>
        <p:spPr>
          <a:xfrm>
            <a:off x="4971574" y="3314700"/>
            <a:ext cx="1048226" cy="266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8558" y="3352800"/>
            <a:ext cx="1696442"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7576552" y="4743260"/>
            <a:ext cx="228600" cy="195943"/>
          </a:xfrm>
          <a:prstGeom prst="rect">
            <a:avLst/>
          </a:prstGeom>
        </p:spPr>
      </p:pic>
      <p:pic>
        <p:nvPicPr>
          <p:cNvPr id="7" name="Picture 6">
            <a:extLst>
              <a:ext uri="{FF2B5EF4-FFF2-40B4-BE49-F238E27FC236}">
                <a16:creationId xmlns:a16="http://schemas.microsoft.com/office/drawing/2014/main" id="{EE24F554-EC5E-456B-9FFA-0EC90B4FC88D}"/>
              </a:ext>
            </a:extLst>
          </p:cNvPr>
          <p:cNvPicPr>
            <a:picLocks noChangeAspect="1"/>
          </p:cNvPicPr>
          <p:nvPr/>
        </p:nvPicPr>
        <p:blipFill>
          <a:blip r:embed="rId4"/>
          <a:stretch>
            <a:fillRect/>
          </a:stretch>
        </p:blipFill>
        <p:spPr>
          <a:xfrm>
            <a:off x="337203" y="1258193"/>
            <a:ext cx="2171700" cy="1419225"/>
          </a:xfrm>
          <a:prstGeom prst="rect">
            <a:avLst/>
          </a:prstGeom>
        </p:spPr>
      </p:pic>
      <p:pic>
        <p:nvPicPr>
          <p:cNvPr id="16" name="Picture 15">
            <a:extLst>
              <a:ext uri="{FF2B5EF4-FFF2-40B4-BE49-F238E27FC236}">
                <a16:creationId xmlns:a16="http://schemas.microsoft.com/office/drawing/2014/main" id="{842672CC-2089-4D7A-8EB3-EBDE9F35B3AC}"/>
              </a:ext>
            </a:extLst>
          </p:cNvPr>
          <p:cNvPicPr>
            <a:picLocks noChangeAspect="1"/>
          </p:cNvPicPr>
          <p:nvPr/>
        </p:nvPicPr>
        <p:blipFill>
          <a:blip r:embed="rId5"/>
          <a:stretch>
            <a:fillRect/>
          </a:stretch>
        </p:blipFill>
        <p:spPr>
          <a:xfrm>
            <a:off x="2814266" y="3866099"/>
            <a:ext cx="3918602" cy="2438400"/>
          </a:xfrm>
          <a:prstGeom prst="rect">
            <a:avLst/>
          </a:prstGeom>
        </p:spPr>
      </p:pic>
      <p:sp>
        <p:nvSpPr>
          <p:cNvPr id="13" name="Down Arrow 12"/>
          <p:cNvSpPr/>
          <p:nvPr/>
        </p:nvSpPr>
        <p:spPr>
          <a:xfrm>
            <a:off x="5495687" y="3730070"/>
            <a:ext cx="228600" cy="304800"/>
          </a:xfrm>
          <a:prstGeom prst="downArrow">
            <a:avLst/>
          </a:prstGeom>
          <a:solidFill>
            <a:srgbClr val="FFCC00"/>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EF61B1-F464-452B-B502-4F509DAD2CAA}"/>
              </a:ext>
            </a:extLst>
          </p:cNvPr>
          <p:cNvPicPr>
            <a:picLocks noChangeAspect="1"/>
          </p:cNvPicPr>
          <p:nvPr/>
        </p:nvPicPr>
        <p:blipFill>
          <a:blip r:embed="rId2"/>
          <a:stretch>
            <a:fillRect/>
          </a:stretch>
        </p:blipFill>
        <p:spPr>
          <a:xfrm>
            <a:off x="261258" y="1239181"/>
            <a:ext cx="8581116" cy="4247219"/>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24</a:t>
            </a:fld>
            <a:endParaRPr lang="en-US"/>
          </a:p>
        </p:txBody>
      </p:sp>
      <p:sp>
        <p:nvSpPr>
          <p:cNvPr id="7" name="TextBox 6"/>
          <p:cNvSpPr txBox="1"/>
          <p:nvPr/>
        </p:nvSpPr>
        <p:spPr>
          <a:xfrm>
            <a:off x="3429000" y="3781961"/>
            <a:ext cx="5257800" cy="1323439"/>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The Med </a:t>
            </a:r>
            <a:r>
              <a:rPr lang="en-US" sz="1600" dirty="0" err="1"/>
              <a:t>Hx</a:t>
            </a:r>
            <a:r>
              <a:rPr lang="en-US" sz="1600" dirty="0"/>
              <a:t> tab is where you will document medications that the patient states they are on (not medications that you are ordering for the patient).  If the patient isn’t sure what dosage they are on, there are some generic options that can be used.  This includes OTC. </a:t>
            </a:r>
          </a:p>
        </p:txBody>
      </p:sp>
      <p:sp>
        <p:nvSpPr>
          <p:cNvPr id="8" name="Rectangle 7"/>
          <p:cNvSpPr/>
          <p:nvPr/>
        </p:nvSpPr>
        <p:spPr>
          <a:xfrm>
            <a:off x="6629400" y="1914991"/>
            <a:ext cx="609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304800"/>
            <a:ext cx="4800600" cy="609600"/>
          </a:xfrm>
        </p:spPr>
        <p:txBody>
          <a:bodyPr>
            <a:normAutofit fontScale="90000"/>
          </a:bodyPr>
          <a:lstStyle/>
          <a:p>
            <a:r>
              <a:rPr lang="en-US" dirty="0"/>
              <a:t>Medication history</a:t>
            </a:r>
          </a:p>
        </p:txBody>
      </p:sp>
      <p:sp>
        <p:nvSpPr>
          <p:cNvPr id="11" name="TextBox 10"/>
          <p:cNvSpPr txBox="1"/>
          <p:nvPr/>
        </p:nvSpPr>
        <p:spPr>
          <a:xfrm>
            <a:off x="304800" y="5638800"/>
            <a:ext cx="6629400" cy="830997"/>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r>
              <a:rPr lang="en-US" sz="1600" b="1" dirty="0"/>
              <a:t>Tip</a:t>
            </a:r>
            <a:r>
              <a:rPr lang="en-US" sz="1600" dirty="0"/>
              <a:t>:  Before adding any medications, review the medication list – it’s possible that the medication has already been added to the patient’s chart by another provider/nurse.  </a:t>
            </a:r>
          </a:p>
        </p:txBody>
      </p:sp>
      <p:sp>
        <p:nvSpPr>
          <p:cNvPr id="12" name="Rectangle 11"/>
          <p:cNvSpPr/>
          <p:nvPr/>
        </p:nvSpPr>
        <p:spPr>
          <a:xfrm>
            <a:off x="304800" y="1905000"/>
            <a:ext cx="3124200" cy="2667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15200" y="2143591"/>
            <a:ext cx="1295400" cy="324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6349EE8-F987-484D-80E5-6D5BE45CB48C}"/>
              </a:ext>
            </a:extLst>
          </p:cNvPr>
          <p:cNvSpPr txBox="1"/>
          <p:nvPr/>
        </p:nvSpPr>
        <p:spPr>
          <a:xfrm>
            <a:off x="6656106" y="2515025"/>
            <a:ext cx="1573494" cy="830997"/>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r>
              <a:rPr lang="en-US" sz="1200" dirty="0"/>
              <a:t>Don’t forget to check Pharmacy Supplies when search for pharmacy supplies.</a:t>
            </a:r>
            <a:endParaRPr lang="en-US" sz="12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7F434C-ABE1-451A-998F-19F8DD4AC357}"/>
              </a:ext>
            </a:extLst>
          </p:cNvPr>
          <p:cNvPicPr>
            <a:picLocks noChangeAspect="1"/>
          </p:cNvPicPr>
          <p:nvPr/>
        </p:nvPicPr>
        <p:blipFill>
          <a:blip r:embed="rId2"/>
          <a:stretch>
            <a:fillRect/>
          </a:stretch>
        </p:blipFill>
        <p:spPr>
          <a:xfrm>
            <a:off x="253859" y="1219200"/>
            <a:ext cx="8560082" cy="4252478"/>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25</a:t>
            </a:fld>
            <a:endParaRPr lang="en-US"/>
          </a:p>
        </p:txBody>
      </p:sp>
      <p:sp>
        <p:nvSpPr>
          <p:cNvPr id="7" name="TextBox 6"/>
          <p:cNvSpPr txBox="1"/>
          <p:nvPr/>
        </p:nvSpPr>
        <p:spPr>
          <a:xfrm>
            <a:off x="3276600" y="4038600"/>
            <a:ext cx="4800600" cy="1323439"/>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The </a:t>
            </a:r>
            <a:r>
              <a:rPr lang="en-US" sz="1600" dirty="0" err="1"/>
              <a:t>Immun</a:t>
            </a:r>
            <a:r>
              <a:rPr lang="en-US" sz="1600" dirty="0"/>
              <a:t> </a:t>
            </a:r>
            <a:r>
              <a:rPr lang="en-US" sz="1600" dirty="0" err="1"/>
              <a:t>Hx</a:t>
            </a:r>
            <a:r>
              <a:rPr lang="en-US" sz="1600" dirty="0"/>
              <a:t> tab is where you will document immunizations that the patient has had done in the past.  Clicking the box will open a details box which will require a date.  The date can also be entered in the Done field on the ACI.</a:t>
            </a:r>
          </a:p>
        </p:txBody>
      </p:sp>
      <p:sp>
        <p:nvSpPr>
          <p:cNvPr id="8" name="Rectangle 7"/>
          <p:cNvSpPr/>
          <p:nvPr/>
        </p:nvSpPr>
        <p:spPr>
          <a:xfrm>
            <a:off x="6248400" y="1905000"/>
            <a:ext cx="68580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304800"/>
            <a:ext cx="8153400" cy="609600"/>
          </a:xfrm>
        </p:spPr>
        <p:txBody>
          <a:bodyPr>
            <a:normAutofit fontScale="90000"/>
          </a:bodyPr>
          <a:lstStyle/>
          <a:p>
            <a:r>
              <a:rPr lang="en-US" dirty="0"/>
              <a:t>Immunization history</a:t>
            </a:r>
          </a:p>
        </p:txBody>
      </p:sp>
      <p:sp>
        <p:nvSpPr>
          <p:cNvPr id="10" name="TextBox 9">
            <a:extLst>
              <a:ext uri="{FF2B5EF4-FFF2-40B4-BE49-F238E27FC236}">
                <a16:creationId xmlns:a16="http://schemas.microsoft.com/office/drawing/2014/main" id="{8D5BF862-F302-4656-ABD8-F40614F6F015}"/>
              </a:ext>
            </a:extLst>
          </p:cNvPr>
          <p:cNvSpPr txBox="1"/>
          <p:nvPr/>
        </p:nvSpPr>
        <p:spPr>
          <a:xfrm>
            <a:off x="7023141" y="2620827"/>
            <a:ext cx="1573494" cy="646331"/>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r>
              <a:rPr lang="en-US" sz="1200" dirty="0"/>
              <a:t>Please note the names of the Covid vaccines in the EHR.</a:t>
            </a:r>
            <a:endParaRPr lang="en-US" sz="12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D8F66E-2CE0-4384-BA11-8E4D3E96F7CE}"/>
              </a:ext>
            </a:extLst>
          </p:cNvPr>
          <p:cNvPicPr>
            <a:picLocks noChangeAspect="1"/>
          </p:cNvPicPr>
          <p:nvPr/>
        </p:nvPicPr>
        <p:blipFill>
          <a:blip r:embed="rId2"/>
          <a:stretch>
            <a:fillRect/>
          </a:stretch>
        </p:blipFill>
        <p:spPr>
          <a:xfrm>
            <a:off x="435429" y="1219200"/>
            <a:ext cx="8212853" cy="4125315"/>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26</a:t>
            </a:fld>
            <a:endParaRPr lang="en-US"/>
          </a:p>
        </p:txBody>
      </p:sp>
      <p:sp>
        <p:nvSpPr>
          <p:cNvPr id="7" name="TextBox 6"/>
          <p:cNvSpPr txBox="1"/>
          <p:nvPr/>
        </p:nvSpPr>
        <p:spPr>
          <a:xfrm>
            <a:off x="2781300" y="4762853"/>
            <a:ext cx="4800600" cy="1815882"/>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Typically, the nurse will document the chief complaints when she begins the note.  We do have some clinics, however, where the physician starts their own note.  In those cases, simply check the box next to the appropriate complaint and then click OK.  In other instances, it is typed into the note, and this section isn’t used often.</a:t>
            </a:r>
          </a:p>
        </p:txBody>
      </p:sp>
      <p:sp>
        <p:nvSpPr>
          <p:cNvPr id="8" name="Rectangle 7"/>
          <p:cNvSpPr/>
          <p:nvPr/>
        </p:nvSpPr>
        <p:spPr>
          <a:xfrm>
            <a:off x="6781800" y="1828799"/>
            <a:ext cx="914400" cy="2663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3124200"/>
            <a:ext cx="2438400" cy="2800767"/>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r>
              <a:rPr lang="en-US" sz="1600" b="1" dirty="0"/>
              <a:t>Tip</a:t>
            </a:r>
            <a:r>
              <a:rPr lang="en-US" sz="1600" dirty="0"/>
              <a:t>:  The chief complaint is the </a:t>
            </a:r>
            <a:r>
              <a:rPr lang="en-US" sz="1600" b="1" dirty="0"/>
              <a:t>symptom</a:t>
            </a:r>
            <a:r>
              <a:rPr lang="en-US" sz="1600" dirty="0"/>
              <a:t>, </a:t>
            </a:r>
            <a:r>
              <a:rPr lang="en-US" sz="1600" u="sng" dirty="0"/>
              <a:t>not</a:t>
            </a:r>
            <a:r>
              <a:rPr lang="en-US" sz="1600" dirty="0"/>
              <a:t> the diagnosis.  So, you will find “shortness of breath,” but not “asthma.”  Also, once you make the diagnosis of asthma, you will need to add that to the patient’s chart from the Active problems tab.  </a:t>
            </a:r>
          </a:p>
        </p:txBody>
      </p:sp>
      <p:sp>
        <p:nvSpPr>
          <p:cNvPr id="10" name="Title 1"/>
          <p:cNvSpPr>
            <a:spLocks noGrp="1"/>
          </p:cNvSpPr>
          <p:nvPr>
            <p:ph type="title"/>
          </p:nvPr>
        </p:nvSpPr>
        <p:spPr>
          <a:xfrm>
            <a:off x="457200" y="304800"/>
            <a:ext cx="8153400" cy="609600"/>
          </a:xfrm>
        </p:spPr>
        <p:txBody>
          <a:bodyPr>
            <a:normAutofit fontScale="90000"/>
          </a:bodyPr>
          <a:lstStyle/>
          <a:p>
            <a:r>
              <a:rPr lang="en-US" dirty="0"/>
              <a:t>Chief complaints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27</a:t>
            </a:fld>
            <a:endParaRPr lang="en-US"/>
          </a:p>
        </p:txBody>
      </p:sp>
      <p:sp>
        <p:nvSpPr>
          <p:cNvPr id="6" name="TextBox 5"/>
          <p:cNvSpPr txBox="1"/>
          <p:nvPr/>
        </p:nvSpPr>
        <p:spPr>
          <a:xfrm>
            <a:off x="609600" y="1295400"/>
            <a:ext cx="7696200" cy="584775"/>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It is recommended that you save the following items to your history tabs, so that you can find them easily.  </a:t>
            </a:r>
          </a:p>
        </p:txBody>
      </p:sp>
      <p:pic>
        <p:nvPicPr>
          <p:cNvPr id="8" name="Picture 7"/>
          <p:cNvPicPr/>
          <p:nvPr/>
        </p:nvPicPr>
        <p:blipFill>
          <a:blip r:embed="rId2" cstate="print"/>
          <a:srcRect l="17257" t="31758" r="71806" b="44356"/>
          <a:stretch>
            <a:fillRect/>
          </a:stretch>
        </p:blipFill>
        <p:spPr bwMode="auto">
          <a:xfrm>
            <a:off x="2209800" y="3505200"/>
            <a:ext cx="3581400" cy="22860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l="36803" t="28324" r="53882" b="68712"/>
          <a:stretch>
            <a:fillRect/>
          </a:stretch>
        </p:blipFill>
        <p:spPr bwMode="auto">
          <a:xfrm>
            <a:off x="2209800" y="2895600"/>
            <a:ext cx="2362200" cy="449943"/>
          </a:xfrm>
          <a:prstGeom prst="rect">
            <a:avLst/>
          </a:prstGeom>
          <a:noFill/>
          <a:ln w="9525">
            <a:noFill/>
            <a:miter lim="800000"/>
            <a:headEnd/>
            <a:tailEnd/>
          </a:ln>
        </p:spPr>
      </p:pic>
      <p:sp>
        <p:nvSpPr>
          <p:cNvPr id="11" name="TextBox 10"/>
          <p:cNvSpPr txBox="1"/>
          <p:nvPr/>
        </p:nvSpPr>
        <p:spPr>
          <a:xfrm>
            <a:off x="609600" y="2209800"/>
            <a:ext cx="1371600" cy="338554"/>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pPr algn="ctr"/>
            <a:r>
              <a:rPr lang="en-US" sz="1600" b="1" dirty="0"/>
              <a:t>PMH tab</a:t>
            </a:r>
          </a:p>
        </p:txBody>
      </p:sp>
      <p:sp>
        <p:nvSpPr>
          <p:cNvPr id="12" name="TextBox 11"/>
          <p:cNvSpPr txBox="1"/>
          <p:nvPr/>
        </p:nvSpPr>
        <p:spPr>
          <a:xfrm>
            <a:off x="609600" y="2971800"/>
            <a:ext cx="1371600" cy="338554"/>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pPr algn="ctr"/>
            <a:r>
              <a:rPr lang="en-US" sz="1600" b="1" dirty="0"/>
              <a:t>PSH tab</a:t>
            </a:r>
          </a:p>
        </p:txBody>
      </p:sp>
      <p:sp>
        <p:nvSpPr>
          <p:cNvPr id="13" name="TextBox 12"/>
          <p:cNvSpPr txBox="1"/>
          <p:nvPr/>
        </p:nvSpPr>
        <p:spPr>
          <a:xfrm>
            <a:off x="685800" y="4343400"/>
            <a:ext cx="1371600" cy="338554"/>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pPr algn="ctr"/>
            <a:r>
              <a:rPr lang="en-US" sz="1600" b="1" dirty="0"/>
              <a:t>Social </a:t>
            </a:r>
            <a:r>
              <a:rPr lang="en-US" sz="1600" b="1" dirty="0" err="1"/>
              <a:t>Hx</a:t>
            </a:r>
            <a:r>
              <a:rPr lang="en-US" sz="1600" b="1" dirty="0"/>
              <a:t>  tab</a:t>
            </a:r>
          </a:p>
        </p:txBody>
      </p:sp>
      <p:sp>
        <p:nvSpPr>
          <p:cNvPr id="14" name="TextBox 13"/>
          <p:cNvSpPr txBox="1"/>
          <p:nvPr/>
        </p:nvSpPr>
        <p:spPr>
          <a:xfrm>
            <a:off x="685800" y="6096000"/>
            <a:ext cx="1371600" cy="338554"/>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pPr algn="ctr"/>
            <a:r>
              <a:rPr lang="en-US" sz="1600" b="1" dirty="0"/>
              <a:t>Med </a:t>
            </a:r>
            <a:r>
              <a:rPr lang="en-US" sz="1600" b="1" dirty="0" err="1"/>
              <a:t>Hx</a:t>
            </a:r>
            <a:r>
              <a:rPr lang="en-US" sz="1600" b="1" dirty="0"/>
              <a:t>  tab</a:t>
            </a:r>
          </a:p>
        </p:txBody>
      </p:sp>
      <p:pic>
        <p:nvPicPr>
          <p:cNvPr id="15" name="Picture 14"/>
          <p:cNvPicPr/>
          <p:nvPr/>
        </p:nvPicPr>
        <p:blipFill>
          <a:blip r:embed="rId4" cstate="print"/>
          <a:srcRect l="37946" t="28457" r="54926" b="68322"/>
          <a:stretch>
            <a:fillRect/>
          </a:stretch>
        </p:blipFill>
        <p:spPr bwMode="auto">
          <a:xfrm>
            <a:off x="2209800" y="6019800"/>
            <a:ext cx="2362200" cy="457200"/>
          </a:xfrm>
          <a:prstGeom prst="rect">
            <a:avLst/>
          </a:prstGeom>
          <a:noFill/>
          <a:ln w="9525">
            <a:noFill/>
            <a:miter lim="800000"/>
            <a:headEnd/>
            <a:tailEnd/>
          </a:ln>
        </p:spPr>
      </p:pic>
      <p:pic>
        <p:nvPicPr>
          <p:cNvPr id="16" name="Picture 15"/>
          <p:cNvPicPr/>
          <p:nvPr/>
        </p:nvPicPr>
        <p:blipFill>
          <a:blip r:embed="rId5" cstate="print"/>
          <a:srcRect l="37019" t="31283" r="42789" b="61444"/>
          <a:stretch>
            <a:fillRect/>
          </a:stretch>
        </p:blipFill>
        <p:spPr bwMode="auto">
          <a:xfrm>
            <a:off x="2133600" y="2057400"/>
            <a:ext cx="5029200" cy="762000"/>
          </a:xfrm>
          <a:prstGeom prst="rect">
            <a:avLst/>
          </a:prstGeom>
          <a:noFill/>
          <a:ln w="9525">
            <a:noFill/>
            <a:miter lim="800000"/>
            <a:headEnd/>
            <a:tailEnd/>
          </a:ln>
        </p:spPr>
      </p:pic>
      <p:sp>
        <p:nvSpPr>
          <p:cNvPr id="17" name="Title 1"/>
          <p:cNvSpPr>
            <a:spLocks noGrp="1"/>
          </p:cNvSpPr>
          <p:nvPr>
            <p:ph type="title"/>
          </p:nvPr>
        </p:nvSpPr>
        <p:spPr>
          <a:xfrm>
            <a:off x="457200" y="304800"/>
            <a:ext cx="8153400" cy="609600"/>
          </a:xfrm>
        </p:spPr>
        <p:txBody>
          <a:bodyPr>
            <a:normAutofit fontScale="90000"/>
          </a:bodyPr>
          <a:lstStyle/>
          <a:p>
            <a:r>
              <a:rPr lang="en-US" dirty="0"/>
              <a:t>Items to save to the quick list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BD48555-08CD-42B1-A1E7-3562337112B9}" type="slidenum">
              <a:rPr lang="en-US" smtClean="0"/>
              <a:pPr/>
              <a:t>28</a:t>
            </a:fld>
            <a:endParaRPr lang="en-US"/>
          </a:p>
        </p:txBody>
      </p:sp>
      <p:sp>
        <p:nvSpPr>
          <p:cNvPr id="15" name="Title 14"/>
          <p:cNvSpPr>
            <a:spLocks noGrp="1"/>
          </p:cNvSpPr>
          <p:nvPr>
            <p:ph type="title"/>
          </p:nvPr>
        </p:nvSpPr>
        <p:spPr>
          <a:xfrm>
            <a:off x="381000" y="2895600"/>
            <a:ext cx="8458200" cy="533400"/>
          </a:xfrm>
          <a:solidFill>
            <a:srgbClr val="FFCC00"/>
          </a:solidFill>
          <a:effectLst/>
        </p:spPr>
        <p:txBody>
          <a:bodyPr>
            <a:normAutofit/>
          </a:bodyPr>
          <a:lstStyle/>
          <a:p>
            <a:r>
              <a:rPr lang="en-US" dirty="0">
                <a:solidFill>
                  <a:schemeClr val="tx1"/>
                </a:solidFill>
              </a:rPr>
              <a:t>Please proceed to the next module – ordering and managing </a:t>
            </a:r>
            <a:r>
              <a:rPr lang="en-US" dirty="0" err="1">
                <a:solidFill>
                  <a:schemeClr val="tx1"/>
                </a:solidFill>
              </a:rPr>
              <a:t>rx</a:t>
            </a:r>
            <a:endParaRPr lang="en-US" dirty="0">
              <a:solidFill>
                <a:schemeClr val="tx1"/>
              </a:solidFill>
            </a:endParaRPr>
          </a:p>
        </p:txBody>
      </p:sp>
      <p:pic>
        <p:nvPicPr>
          <p:cNvPr id="6" name="Picture 5"/>
          <p:cNvPicPr/>
          <p:nvPr/>
        </p:nvPicPr>
        <p:blipFill>
          <a:blip r:embed="rId2" cstate="print"/>
          <a:srcRect l="1995" t="13846" r="84446" b="74872"/>
          <a:stretch>
            <a:fillRect/>
          </a:stretch>
        </p:blipFill>
        <p:spPr bwMode="auto">
          <a:xfrm>
            <a:off x="2743200" y="762000"/>
            <a:ext cx="3505200" cy="809625"/>
          </a:xfrm>
          <a:prstGeom prst="rect">
            <a:avLst/>
          </a:prstGeom>
          <a:noFill/>
          <a:ln w="9525">
            <a:noFill/>
            <a:miter lim="800000"/>
            <a:headEnd/>
            <a:tailEnd/>
          </a:ln>
        </p:spPr>
      </p:pic>
    </p:spTree>
    <p:extLst>
      <p:ext uri="{BB962C8B-B14F-4D97-AF65-F5344CB8AC3E}">
        <p14:creationId xmlns:p14="http://schemas.microsoft.com/office/powerpoint/2010/main" val="110542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E4EFC-C8D2-49C1-8925-1B2BBEFC0284}"/>
              </a:ext>
            </a:extLst>
          </p:cNvPr>
          <p:cNvPicPr>
            <a:picLocks noChangeAspect="1"/>
          </p:cNvPicPr>
          <p:nvPr/>
        </p:nvPicPr>
        <p:blipFill>
          <a:blip r:embed="rId2"/>
          <a:stretch>
            <a:fillRect/>
          </a:stretch>
        </p:blipFill>
        <p:spPr>
          <a:xfrm>
            <a:off x="381000" y="1905000"/>
            <a:ext cx="8356364" cy="4206486"/>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3</a:t>
            </a:fld>
            <a:endParaRPr lang="en-US"/>
          </a:p>
        </p:txBody>
      </p:sp>
      <p:sp>
        <p:nvSpPr>
          <p:cNvPr id="7" name="TextBox 6"/>
          <p:cNvSpPr txBox="1"/>
          <p:nvPr/>
        </p:nvSpPr>
        <p:spPr>
          <a:xfrm>
            <a:off x="914400" y="1143000"/>
            <a:ext cx="7315200" cy="646331"/>
          </a:xfrm>
          <a:prstGeom prst="rect">
            <a:avLst/>
          </a:prstGeom>
          <a:noFill/>
        </p:spPr>
        <p:txBody>
          <a:bodyPr wrap="square" rtlCol="0">
            <a:spAutoFit/>
          </a:bodyPr>
          <a:lstStyle/>
          <a:p>
            <a:r>
              <a:rPr lang="en-US" dirty="0"/>
              <a:t>To begin documenting history items on your patient, go to the </a:t>
            </a:r>
            <a:r>
              <a:rPr lang="en-US" b="1" dirty="0"/>
              <a:t>Chart</a:t>
            </a:r>
            <a:r>
              <a:rPr lang="en-US" dirty="0"/>
              <a:t> and click on the “</a:t>
            </a:r>
            <a:r>
              <a:rPr lang="en-US" b="1" dirty="0"/>
              <a:t>P</a:t>
            </a:r>
            <a:r>
              <a:rPr lang="en-US" dirty="0"/>
              <a:t>” on the </a:t>
            </a:r>
            <a:r>
              <a:rPr lang="en-US" b="1" dirty="0"/>
              <a:t>Clinical Toolbar</a:t>
            </a:r>
            <a:r>
              <a:rPr lang="en-US" dirty="0"/>
              <a:t>.  </a:t>
            </a:r>
          </a:p>
        </p:txBody>
      </p:sp>
      <p:sp>
        <p:nvSpPr>
          <p:cNvPr id="12" name="Rectangle 11"/>
          <p:cNvSpPr/>
          <p:nvPr/>
        </p:nvSpPr>
        <p:spPr>
          <a:xfrm>
            <a:off x="381000" y="2309635"/>
            <a:ext cx="762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2600" y="2209800"/>
            <a:ext cx="304800" cy="3355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p:nvPr>
        </p:nvSpPr>
        <p:spPr>
          <a:xfrm>
            <a:off x="304800" y="457200"/>
            <a:ext cx="8686800" cy="838200"/>
          </a:xfrm>
        </p:spPr>
        <p:txBody>
          <a:bodyPr/>
          <a:lstStyle/>
          <a:p>
            <a:r>
              <a:rPr lang="en-US" dirty="0"/>
              <a:t>Documenting History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75CB1A-D6C8-4148-9ADA-93D468834CB3}"/>
              </a:ext>
            </a:extLst>
          </p:cNvPr>
          <p:cNvPicPr>
            <a:picLocks noChangeAspect="1"/>
          </p:cNvPicPr>
          <p:nvPr/>
        </p:nvPicPr>
        <p:blipFill>
          <a:blip r:embed="rId2"/>
          <a:stretch>
            <a:fillRect/>
          </a:stretch>
        </p:blipFill>
        <p:spPr>
          <a:xfrm>
            <a:off x="763525" y="2015424"/>
            <a:ext cx="7085075" cy="3699576"/>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4</a:t>
            </a:fld>
            <a:endParaRPr lang="en-US"/>
          </a:p>
        </p:txBody>
      </p:sp>
      <p:sp>
        <p:nvSpPr>
          <p:cNvPr id="12" name="TextBox 11"/>
          <p:cNvSpPr txBox="1"/>
          <p:nvPr/>
        </p:nvSpPr>
        <p:spPr>
          <a:xfrm>
            <a:off x="457200" y="1066800"/>
            <a:ext cx="8686800" cy="1092607"/>
          </a:xfrm>
          <a:prstGeom prst="rect">
            <a:avLst/>
          </a:prstGeom>
          <a:noFill/>
        </p:spPr>
        <p:txBody>
          <a:bodyPr wrap="square" rtlCol="0">
            <a:spAutoFit/>
          </a:bodyPr>
          <a:lstStyle/>
          <a:p>
            <a:r>
              <a:rPr lang="en-US" sz="1600" dirty="0"/>
              <a:t>Clicking on the “P” icon opens up the </a:t>
            </a:r>
            <a:r>
              <a:rPr lang="en-US" sz="1600" b="1" dirty="0"/>
              <a:t>Add Clinical Item </a:t>
            </a:r>
            <a:r>
              <a:rPr lang="en-US" sz="1600" dirty="0"/>
              <a:t>screen (ACI), which is where all of the patient’s history and ordering will be completed.  The History Builder tab contains the Active Problems (diagnoses); Past Medical History; Past Surgical History; Family History; Social History; Allergies; Medication History; Immunization History, and Chief Complaints</a:t>
            </a:r>
            <a:r>
              <a:rPr lang="en-US" sz="1700" dirty="0"/>
              <a:t>.  </a:t>
            </a:r>
          </a:p>
        </p:txBody>
      </p:sp>
      <p:sp>
        <p:nvSpPr>
          <p:cNvPr id="13" name="Rectangle 12"/>
          <p:cNvSpPr/>
          <p:nvPr/>
        </p:nvSpPr>
        <p:spPr>
          <a:xfrm>
            <a:off x="2132072" y="2210411"/>
            <a:ext cx="2592328" cy="30418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0861" y="2362200"/>
            <a:ext cx="1293875" cy="152399"/>
          </a:xfrm>
          <a:prstGeom prst="rect">
            <a:avLst/>
          </a:prstGeom>
          <a:no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400" y="5715000"/>
            <a:ext cx="8001000" cy="923330"/>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dirty="0"/>
              <a:t>When adding items to the patient’s chart, always check the Viewing Pane to make sure that they don’t already have a particular diagnosis/history item documented in their chart.  </a:t>
            </a:r>
          </a:p>
        </p:txBody>
      </p:sp>
      <p:sp>
        <p:nvSpPr>
          <p:cNvPr id="17" name="Rectangle 16"/>
          <p:cNvSpPr/>
          <p:nvPr/>
        </p:nvSpPr>
        <p:spPr>
          <a:xfrm>
            <a:off x="838200" y="2616607"/>
            <a:ext cx="1293875" cy="2743201"/>
          </a:xfrm>
          <a:prstGeom prst="rect">
            <a:avLst/>
          </a:prstGeom>
          <a:solidFill>
            <a:schemeClr val="accent1">
              <a:alpha val="14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14400" y="3278557"/>
            <a:ext cx="1905000" cy="369332"/>
          </a:xfrm>
          <a:prstGeom prst="rect">
            <a:avLst/>
          </a:prstGeom>
          <a:solidFill>
            <a:schemeClr val="accent1">
              <a:alpha val="56000"/>
            </a:schemeClr>
          </a:solidFill>
        </p:spPr>
        <p:txBody>
          <a:bodyPr wrap="square" rtlCol="0">
            <a:spAutoFit/>
          </a:bodyPr>
          <a:lstStyle/>
          <a:p>
            <a:r>
              <a:rPr lang="en-US" dirty="0">
                <a:latin typeface="Arial Black" pitchFamily="34" charset="0"/>
              </a:rPr>
              <a:t>Viewing Pane</a:t>
            </a:r>
          </a:p>
        </p:txBody>
      </p:sp>
      <p:sp>
        <p:nvSpPr>
          <p:cNvPr id="21" name="Title 1"/>
          <p:cNvSpPr>
            <a:spLocks noGrp="1"/>
          </p:cNvSpPr>
          <p:nvPr>
            <p:ph type="title"/>
          </p:nvPr>
        </p:nvSpPr>
        <p:spPr>
          <a:xfrm>
            <a:off x="457200" y="228600"/>
            <a:ext cx="8686800" cy="762000"/>
          </a:xfrm>
        </p:spPr>
        <p:txBody>
          <a:bodyPr/>
          <a:lstStyle/>
          <a:p>
            <a:r>
              <a:rPr lang="en-US" dirty="0"/>
              <a:t>Active Problems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BB812D-0407-4A68-9CA7-8BD1CC92C550}"/>
              </a:ext>
            </a:extLst>
          </p:cNvPr>
          <p:cNvPicPr>
            <a:picLocks noChangeAspect="1"/>
          </p:cNvPicPr>
          <p:nvPr/>
        </p:nvPicPr>
        <p:blipFill>
          <a:blip r:embed="rId2"/>
          <a:stretch>
            <a:fillRect/>
          </a:stretch>
        </p:blipFill>
        <p:spPr>
          <a:xfrm>
            <a:off x="457200" y="2609900"/>
            <a:ext cx="8229600" cy="307054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5</a:t>
            </a:fld>
            <a:endParaRPr lang="en-US"/>
          </a:p>
        </p:txBody>
      </p:sp>
      <p:sp>
        <p:nvSpPr>
          <p:cNvPr id="12" name="TextBox 11"/>
          <p:cNvSpPr txBox="1"/>
          <p:nvPr/>
        </p:nvSpPr>
        <p:spPr>
          <a:xfrm>
            <a:off x="381000" y="1371600"/>
            <a:ext cx="8534400" cy="1138773"/>
          </a:xfrm>
          <a:prstGeom prst="rect">
            <a:avLst/>
          </a:prstGeom>
          <a:noFill/>
        </p:spPr>
        <p:txBody>
          <a:bodyPr wrap="square" rtlCol="0">
            <a:spAutoFit/>
          </a:bodyPr>
          <a:lstStyle/>
          <a:p>
            <a:r>
              <a:rPr lang="en-US" sz="1700" dirty="0"/>
              <a:t>To add a new diagnosis to a patient’s chart, type the name in the search field. If you click the magnifying glass (or hit “enter”), your search will return results from the </a:t>
            </a:r>
            <a:r>
              <a:rPr lang="en-US" sz="1700" u="sng" dirty="0"/>
              <a:t>entire</a:t>
            </a:r>
            <a:r>
              <a:rPr lang="en-US" sz="1700" dirty="0"/>
              <a:t> ICD-10 dictionary.  As you can see, that is going to be overwhelming for most diagnoses. So, Allscripts has devised some shortcuts to make searching easier.  </a:t>
            </a:r>
          </a:p>
        </p:txBody>
      </p:sp>
      <p:sp>
        <p:nvSpPr>
          <p:cNvPr id="14" name="Rectangle 13"/>
          <p:cNvSpPr/>
          <p:nvPr/>
        </p:nvSpPr>
        <p:spPr>
          <a:xfrm>
            <a:off x="2895600" y="2971800"/>
            <a:ext cx="13716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43600" y="4953001"/>
            <a:ext cx="2057400" cy="830997"/>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n-US" sz="1600" dirty="0"/>
              <a:t>Tip:  you can also search by the ICD-10 code</a:t>
            </a:r>
          </a:p>
        </p:txBody>
      </p:sp>
      <p:sp>
        <p:nvSpPr>
          <p:cNvPr id="11" name="Title 1"/>
          <p:cNvSpPr>
            <a:spLocks noGrp="1"/>
          </p:cNvSpPr>
          <p:nvPr>
            <p:ph type="title"/>
          </p:nvPr>
        </p:nvSpPr>
        <p:spPr>
          <a:xfrm>
            <a:off x="304800" y="457200"/>
            <a:ext cx="8686800" cy="838200"/>
          </a:xfrm>
        </p:spPr>
        <p:txBody>
          <a:bodyPr/>
          <a:lstStyle/>
          <a:p>
            <a:r>
              <a:rPr lang="en-US" dirty="0"/>
              <a:t>Searching Tips</a:t>
            </a:r>
          </a:p>
        </p:txBody>
      </p:sp>
      <p:sp>
        <p:nvSpPr>
          <p:cNvPr id="13" name="TextBox 12">
            <a:extLst>
              <a:ext uri="{FF2B5EF4-FFF2-40B4-BE49-F238E27FC236}">
                <a16:creationId xmlns:a16="http://schemas.microsoft.com/office/drawing/2014/main" id="{BBACBCB9-5274-4EE1-BC89-9C8A36A7612D}"/>
              </a:ext>
            </a:extLst>
          </p:cNvPr>
          <p:cNvSpPr txBox="1"/>
          <p:nvPr/>
        </p:nvSpPr>
        <p:spPr>
          <a:xfrm>
            <a:off x="685800" y="5201965"/>
            <a:ext cx="2057400" cy="830997"/>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n-US" sz="1600" dirty="0"/>
              <a:t>Tip:  You will need to search by 3 characters minimum.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CE36C2-765A-4E88-A0D3-846473A2255D}"/>
              </a:ext>
            </a:extLst>
          </p:cNvPr>
          <p:cNvPicPr>
            <a:picLocks noChangeAspect="1"/>
          </p:cNvPicPr>
          <p:nvPr/>
        </p:nvPicPr>
        <p:blipFill>
          <a:blip r:embed="rId2"/>
          <a:stretch>
            <a:fillRect/>
          </a:stretch>
        </p:blipFill>
        <p:spPr>
          <a:xfrm>
            <a:off x="457200" y="2888873"/>
            <a:ext cx="3736848" cy="3295766"/>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6</a:t>
            </a:fld>
            <a:endParaRPr lang="en-US"/>
          </a:p>
        </p:txBody>
      </p:sp>
      <p:sp>
        <p:nvSpPr>
          <p:cNvPr id="10" name="TextBox 9"/>
          <p:cNvSpPr txBox="1"/>
          <p:nvPr/>
        </p:nvSpPr>
        <p:spPr>
          <a:xfrm>
            <a:off x="457200" y="1371600"/>
            <a:ext cx="3810000" cy="1569660"/>
          </a:xfrm>
          <a:prstGeom prst="rect">
            <a:avLst/>
          </a:prstGeom>
          <a:solidFill>
            <a:srgbClr val="FFCC00"/>
          </a:solidFill>
          <a:ln>
            <a:solidFill>
              <a:schemeClr val="tx2">
                <a:lumMod val="50000"/>
              </a:schemeClr>
            </a:solidFill>
          </a:ln>
          <a:scene3d>
            <a:camera prst="orthographicFront"/>
            <a:lightRig rig="threePt" dir="t"/>
          </a:scene3d>
          <a:sp3d>
            <a:bevelT/>
          </a:sp3d>
        </p:spPr>
        <p:txBody>
          <a:bodyPr wrap="square" rtlCol="0">
            <a:spAutoFit/>
          </a:bodyPr>
          <a:lstStyle/>
          <a:p>
            <a:pPr algn="ctr"/>
            <a:r>
              <a:rPr lang="en-US" sz="1600" b="1" dirty="0"/>
              <a:t>Quick Lists</a:t>
            </a:r>
          </a:p>
          <a:p>
            <a:r>
              <a:rPr lang="en-US" sz="1600" dirty="0"/>
              <a:t>Quick Lists are lists of items that are “docked” onto a particular tab.  For example, every time I click on the Active tab, the following items are available, without searching.  </a:t>
            </a:r>
          </a:p>
        </p:txBody>
      </p:sp>
      <p:sp>
        <p:nvSpPr>
          <p:cNvPr id="11" name="TextBox 10"/>
          <p:cNvSpPr txBox="1"/>
          <p:nvPr/>
        </p:nvSpPr>
        <p:spPr>
          <a:xfrm>
            <a:off x="4572000" y="1371600"/>
            <a:ext cx="4191000" cy="1585049"/>
          </a:xfrm>
          <a:prstGeom prst="rect">
            <a:avLst/>
          </a:prstGeom>
          <a:solidFill>
            <a:srgbClr val="FFCC00"/>
          </a:solidFill>
          <a:ln>
            <a:solidFill>
              <a:schemeClr val="tx2">
                <a:lumMod val="50000"/>
              </a:schemeClr>
            </a:solidFill>
          </a:ln>
          <a:scene3d>
            <a:camera prst="orthographicFront"/>
            <a:lightRig rig="threePt" dir="t"/>
          </a:scene3d>
          <a:sp3d>
            <a:bevelT/>
          </a:sp3d>
        </p:spPr>
        <p:txBody>
          <a:bodyPr wrap="square" rtlCol="0">
            <a:spAutoFit/>
          </a:bodyPr>
          <a:lstStyle/>
          <a:p>
            <a:pPr algn="ctr"/>
            <a:r>
              <a:rPr lang="en-US" sz="1600" b="1" dirty="0"/>
              <a:t>Favorites</a:t>
            </a:r>
          </a:p>
          <a:p>
            <a:r>
              <a:rPr lang="en-US" sz="1600" dirty="0"/>
              <a:t>Favorites are “</a:t>
            </a:r>
            <a:r>
              <a:rPr lang="en-US" sz="1600" dirty="0" err="1"/>
              <a:t>autofill</a:t>
            </a:r>
            <a:r>
              <a:rPr lang="en-US" sz="1600" dirty="0"/>
              <a:t>” items.  As soon as you start typing in the search field, they will pop up.  If you have typed the entire word and still haven’t found what you need, you can click the magnifying glass or hit “enter.” </a:t>
            </a:r>
            <a:r>
              <a:rPr lang="en-US" sz="1700" dirty="0"/>
              <a:t> </a:t>
            </a:r>
          </a:p>
        </p:txBody>
      </p:sp>
      <p:sp>
        <p:nvSpPr>
          <p:cNvPr id="13" name="TextBox 12"/>
          <p:cNvSpPr txBox="1"/>
          <p:nvPr/>
        </p:nvSpPr>
        <p:spPr>
          <a:xfrm>
            <a:off x="609600" y="6019800"/>
            <a:ext cx="7848600" cy="584775"/>
          </a:xfrm>
          <a:prstGeom prst="rect">
            <a:avLst/>
          </a:prstGeom>
          <a:solidFill>
            <a:srgbClr val="FFFF00"/>
          </a:solidFill>
        </p:spPr>
        <p:txBody>
          <a:bodyPr wrap="square" rtlCol="0">
            <a:spAutoFit/>
          </a:bodyPr>
          <a:lstStyle/>
          <a:p>
            <a:r>
              <a:rPr lang="en-US" sz="1600" b="1" dirty="0"/>
              <a:t>Tip</a:t>
            </a:r>
            <a:r>
              <a:rPr lang="en-US" sz="1600" dirty="0"/>
              <a:t>:  </a:t>
            </a:r>
            <a:r>
              <a:rPr lang="en-US" sz="1600" b="1" i="1" dirty="0"/>
              <a:t>Saving items to your quick list and favorites lists will save you a LOT of time!  It is highly recommended that you take advantage of these time-saving features!  </a:t>
            </a:r>
          </a:p>
        </p:txBody>
      </p:sp>
      <p:sp>
        <p:nvSpPr>
          <p:cNvPr id="16" name="Title 1"/>
          <p:cNvSpPr>
            <a:spLocks noGrp="1"/>
          </p:cNvSpPr>
          <p:nvPr>
            <p:ph type="title"/>
          </p:nvPr>
        </p:nvSpPr>
        <p:spPr>
          <a:xfrm>
            <a:off x="304800" y="457200"/>
            <a:ext cx="8686800" cy="838200"/>
          </a:xfrm>
        </p:spPr>
        <p:txBody>
          <a:bodyPr/>
          <a:lstStyle/>
          <a:p>
            <a:r>
              <a:rPr lang="en-US" dirty="0"/>
              <a:t>Quick Lists &amp; Favorites</a:t>
            </a:r>
          </a:p>
        </p:txBody>
      </p:sp>
      <p:sp>
        <p:nvSpPr>
          <p:cNvPr id="17" name="Rectangle 16"/>
          <p:cNvSpPr/>
          <p:nvPr/>
        </p:nvSpPr>
        <p:spPr>
          <a:xfrm>
            <a:off x="4724400" y="3581400"/>
            <a:ext cx="9906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D31F3C4-4929-496F-A1A9-E19F893774A8}"/>
              </a:ext>
            </a:extLst>
          </p:cNvPr>
          <p:cNvPicPr>
            <a:picLocks noChangeAspect="1"/>
          </p:cNvPicPr>
          <p:nvPr/>
        </p:nvPicPr>
        <p:blipFill>
          <a:blip r:embed="rId3"/>
          <a:stretch>
            <a:fillRect/>
          </a:stretch>
        </p:blipFill>
        <p:spPr>
          <a:xfrm>
            <a:off x="4321712" y="3214468"/>
            <a:ext cx="4666840" cy="23637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DC866A-BB94-41C4-9282-DBEE00CCF2DD}"/>
              </a:ext>
            </a:extLst>
          </p:cNvPr>
          <p:cNvPicPr>
            <a:picLocks noChangeAspect="1"/>
          </p:cNvPicPr>
          <p:nvPr/>
        </p:nvPicPr>
        <p:blipFill>
          <a:blip r:embed="rId2"/>
          <a:stretch>
            <a:fillRect/>
          </a:stretch>
        </p:blipFill>
        <p:spPr>
          <a:xfrm>
            <a:off x="1994095" y="1203192"/>
            <a:ext cx="5080425" cy="3971121"/>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7</a:t>
            </a:fld>
            <a:endParaRPr lang="en-US"/>
          </a:p>
        </p:txBody>
      </p:sp>
      <p:sp>
        <p:nvSpPr>
          <p:cNvPr id="12" name="TextBox 11"/>
          <p:cNvSpPr txBox="1"/>
          <p:nvPr/>
        </p:nvSpPr>
        <p:spPr>
          <a:xfrm>
            <a:off x="228601" y="1295400"/>
            <a:ext cx="1600200" cy="4031873"/>
          </a:xfrm>
          <a:prstGeom prst="rect">
            <a:avLst/>
          </a:prstGeom>
          <a:noFill/>
        </p:spPr>
        <p:txBody>
          <a:bodyPr wrap="square" rtlCol="0">
            <a:spAutoFit/>
          </a:bodyPr>
          <a:lstStyle/>
          <a:p>
            <a:r>
              <a:rPr lang="en-US" sz="1600" dirty="0"/>
              <a:t>Saving an item to a Quick List/Favorites list is easy – simply </a:t>
            </a:r>
            <a:r>
              <a:rPr lang="en-US" sz="1600" b="1" dirty="0"/>
              <a:t>right click </a:t>
            </a:r>
            <a:r>
              <a:rPr lang="en-US" sz="1600" dirty="0"/>
              <a:t>on the item and choose either Quick List or Favorite Item.  (Note:  If you save an item to your Quick List, it will automatically save it as a Favorite item).    </a:t>
            </a:r>
          </a:p>
        </p:txBody>
      </p:sp>
      <p:sp>
        <p:nvSpPr>
          <p:cNvPr id="10" name="TextBox 9"/>
          <p:cNvSpPr txBox="1"/>
          <p:nvPr/>
        </p:nvSpPr>
        <p:spPr>
          <a:xfrm>
            <a:off x="6934200" y="3962400"/>
            <a:ext cx="1981200" cy="954107"/>
          </a:xfrm>
          <a:prstGeom prst="rect">
            <a:avLst/>
          </a:prstGeom>
          <a:noFill/>
        </p:spPr>
        <p:txBody>
          <a:bodyPr wrap="square" rtlCol="0">
            <a:spAutoFit/>
          </a:bodyPr>
          <a:lstStyle/>
          <a:p>
            <a:r>
              <a:rPr lang="en-US" sz="1400" b="1" dirty="0"/>
              <a:t>Tip</a:t>
            </a:r>
            <a:r>
              <a:rPr lang="en-US" sz="1400" dirty="0"/>
              <a:t>:  To </a:t>
            </a:r>
            <a:r>
              <a:rPr lang="en-US" sz="1400" u="sng" dirty="0"/>
              <a:t>view</a:t>
            </a:r>
            <a:r>
              <a:rPr lang="en-US" sz="1400" dirty="0"/>
              <a:t> your Quick List, make sure that the Quick List icon is turned on.  </a:t>
            </a:r>
          </a:p>
        </p:txBody>
      </p:sp>
      <p:sp>
        <p:nvSpPr>
          <p:cNvPr id="13" name="TextBox 12"/>
          <p:cNvSpPr txBox="1"/>
          <p:nvPr/>
        </p:nvSpPr>
        <p:spPr>
          <a:xfrm>
            <a:off x="685800" y="5410200"/>
            <a:ext cx="7467600" cy="1200329"/>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b="1" dirty="0"/>
              <a:t>Tip</a:t>
            </a:r>
            <a:r>
              <a:rPr lang="en-US" dirty="0"/>
              <a:t>:  The EHR also has the ability to set up folders for frequently ordered items.  We will not cover that in these slides; however, if you are interested in using the folders, the instructions for set up and use are available on our website. </a:t>
            </a:r>
            <a:r>
              <a:rPr lang="en-US" dirty="0">
                <a:hlinkClick r:id="rId3"/>
              </a:rPr>
              <a:t>https://www.quillenphysiciansehr.com/how-tos.html</a:t>
            </a:r>
            <a:endParaRPr lang="en-US" dirty="0"/>
          </a:p>
        </p:txBody>
      </p:sp>
      <p:sp>
        <p:nvSpPr>
          <p:cNvPr id="15" name="Title 1"/>
          <p:cNvSpPr>
            <a:spLocks noGrp="1"/>
          </p:cNvSpPr>
          <p:nvPr>
            <p:ph type="title"/>
          </p:nvPr>
        </p:nvSpPr>
        <p:spPr>
          <a:xfrm>
            <a:off x="304800" y="457200"/>
            <a:ext cx="8686800" cy="838200"/>
          </a:xfrm>
        </p:spPr>
        <p:txBody>
          <a:bodyPr/>
          <a:lstStyle/>
          <a:p>
            <a:r>
              <a:rPr lang="en-US" dirty="0"/>
              <a:t>Saving to Quick Lists &amp; Favorites</a:t>
            </a:r>
          </a:p>
        </p:txBody>
      </p:sp>
      <p:sp>
        <p:nvSpPr>
          <p:cNvPr id="11" name="Rectangle 10"/>
          <p:cNvSpPr/>
          <p:nvPr/>
        </p:nvSpPr>
        <p:spPr>
          <a:xfrm flipV="1">
            <a:off x="3767618" y="2973140"/>
            <a:ext cx="1109182" cy="4558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7239000" y="3237696"/>
            <a:ext cx="1449408" cy="724704"/>
          </a:xfrm>
          <a:prstGeom prst="rect">
            <a:avLst/>
          </a:prstGeom>
        </p:spPr>
      </p:pic>
      <p:pic>
        <p:nvPicPr>
          <p:cNvPr id="5" name="Picture 4"/>
          <p:cNvPicPr>
            <a:picLocks noChangeAspect="1"/>
          </p:cNvPicPr>
          <p:nvPr/>
        </p:nvPicPr>
        <p:blipFill>
          <a:blip r:embed="rId5"/>
          <a:stretch>
            <a:fillRect/>
          </a:stretch>
        </p:blipFill>
        <p:spPr>
          <a:xfrm>
            <a:off x="7238999" y="2550250"/>
            <a:ext cx="1371599" cy="638503"/>
          </a:xfrm>
          <a:prstGeom prst="rect">
            <a:avLst/>
          </a:prstGeom>
        </p:spPr>
      </p:pic>
      <p:cxnSp>
        <p:nvCxnSpPr>
          <p:cNvPr id="16" name="Straight Arrow Connector 15">
            <a:extLst>
              <a:ext uri="{FF2B5EF4-FFF2-40B4-BE49-F238E27FC236}">
                <a16:creationId xmlns:a16="http://schemas.microsoft.com/office/drawing/2014/main" id="{A5202D3A-8CD3-4698-8B70-E9833BDF07C2}"/>
              </a:ext>
            </a:extLst>
          </p:cNvPr>
          <p:cNvCxnSpPr>
            <a:cxnSpLocks/>
          </p:cNvCxnSpPr>
          <p:nvPr/>
        </p:nvCxnSpPr>
        <p:spPr>
          <a:xfrm flipH="1" flipV="1">
            <a:off x="6768906" y="2286000"/>
            <a:ext cx="380999" cy="1676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D28E3E-FF7A-49E0-BDA7-4F95E2AF6C30}"/>
              </a:ext>
            </a:extLst>
          </p:cNvPr>
          <p:cNvPicPr>
            <a:picLocks noChangeAspect="1"/>
          </p:cNvPicPr>
          <p:nvPr/>
        </p:nvPicPr>
        <p:blipFill>
          <a:blip r:embed="rId2"/>
          <a:stretch>
            <a:fillRect/>
          </a:stretch>
        </p:blipFill>
        <p:spPr>
          <a:xfrm>
            <a:off x="157162" y="2181225"/>
            <a:ext cx="6353175" cy="3638550"/>
          </a:xfrm>
          <a:prstGeom prst="rect">
            <a:avLst/>
          </a:prstGeom>
        </p:spPr>
      </p:pic>
      <p:sp>
        <p:nvSpPr>
          <p:cNvPr id="4" name="Slide Number Placeholder 3"/>
          <p:cNvSpPr>
            <a:spLocks noGrp="1"/>
          </p:cNvSpPr>
          <p:nvPr>
            <p:ph type="sldNum" sz="quarter" idx="12"/>
          </p:nvPr>
        </p:nvSpPr>
        <p:spPr/>
        <p:txBody>
          <a:bodyPr/>
          <a:lstStyle/>
          <a:p>
            <a:fld id="{3BD48555-08CD-42B1-A1E7-3562337112B9}" type="slidenum">
              <a:rPr lang="en-US" smtClean="0"/>
              <a:pPr/>
              <a:t>8</a:t>
            </a:fld>
            <a:endParaRPr lang="en-US"/>
          </a:p>
        </p:txBody>
      </p:sp>
      <p:sp>
        <p:nvSpPr>
          <p:cNvPr id="12" name="TextBox 11"/>
          <p:cNvSpPr txBox="1"/>
          <p:nvPr/>
        </p:nvSpPr>
        <p:spPr>
          <a:xfrm>
            <a:off x="228600" y="1066800"/>
            <a:ext cx="8534400" cy="1077218"/>
          </a:xfrm>
          <a:prstGeom prst="rect">
            <a:avLst/>
          </a:prstGeom>
          <a:noFill/>
        </p:spPr>
        <p:txBody>
          <a:bodyPr wrap="square" rtlCol="0">
            <a:spAutoFit/>
          </a:bodyPr>
          <a:lstStyle/>
          <a:p>
            <a:r>
              <a:rPr lang="en-US" sz="1600" dirty="0"/>
              <a:t>Adding an active problem (diagnosis) to the patient’s chart is simple.  From the Active tab, simply click on the </a:t>
            </a:r>
            <a:r>
              <a:rPr lang="en-US" sz="1600" b="1" dirty="0"/>
              <a:t>paper</a:t>
            </a:r>
            <a:r>
              <a:rPr lang="en-US" sz="1600" dirty="0"/>
              <a:t> icon next to the name of the problem.  This will add the problem to the patient’s chart and also assess it.  It will automatically pull the item into the Assessment section of your note.  The item will appear in pink in the Viewing Pane until it has been committed (saved).       </a:t>
            </a:r>
          </a:p>
        </p:txBody>
      </p:sp>
      <p:sp>
        <p:nvSpPr>
          <p:cNvPr id="7" name="Rectangle 6"/>
          <p:cNvSpPr/>
          <p:nvPr/>
        </p:nvSpPr>
        <p:spPr>
          <a:xfrm>
            <a:off x="3657600" y="3998154"/>
            <a:ext cx="2514600" cy="421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57200" y="304800"/>
            <a:ext cx="8686800" cy="609600"/>
          </a:xfrm>
        </p:spPr>
        <p:txBody>
          <a:bodyPr>
            <a:normAutofit fontScale="90000"/>
          </a:bodyPr>
          <a:lstStyle/>
          <a:p>
            <a:r>
              <a:rPr lang="en-US" dirty="0"/>
              <a:t>Adding/assessing an active problem</a:t>
            </a:r>
          </a:p>
        </p:txBody>
      </p:sp>
      <p:sp>
        <p:nvSpPr>
          <p:cNvPr id="9" name="Rectangle 8"/>
          <p:cNvSpPr/>
          <p:nvPr/>
        </p:nvSpPr>
        <p:spPr>
          <a:xfrm>
            <a:off x="3483596" y="2731329"/>
            <a:ext cx="1621803" cy="316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24600" y="2362200"/>
            <a:ext cx="2286000" cy="2062103"/>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n-US" sz="1600" dirty="0"/>
              <a:t>Green check on the paper means the diagnosis is assessed/evaluated and will be billed. If you don’t want the dx code assessed/billed, uncheck the paper.</a:t>
            </a:r>
          </a:p>
        </p:txBody>
      </p:sp>
      <p:sp>
        <p:nvSpPr>
          <p:cNvPr id="6" name="TextBox 5"/>
          <p:cNvSpPr txBox="1"/>
          <p:nvPr/>
        </p:nvSpPr>
        <p:spPr>
          <a:xfrm>
            <a:off x="3940797" y="4670524"/>
            <a:ext cx="1088403" cy="338554"/>
          </a:xfrm>
          <a:prstGeom prst="rect">
            <a:avLst/>
          </a:prstGeom>
          <a:solidFill>
            <a:schemeClr val="bg2">
              <a:lumMod val="90000"/>
            </a:schemeClr>
          </a:solidFill>
          <a:effectLst>
            <a:outerShdw blurRad="50800" dist="38100" dir="2700000" algn="tl" rotWithShape="0">
              <a:prstClr val="black">
                <a:alpha val="40000"/>
              </a:prstClr>
            </a:outerShdw>
          </a:effectLst>
        </p:spPr>
        <p:txBody>
          <a:bodyPr wrap="square" rtlCol="0">
            <a:spAutoFit/>
          </a:bodyPr>
          <a:lstStyle/>
          <a:p>
            <a:r>
              <a:rPr lang="en-US" sz="1600" b="1" i="1" dirty="0">
                <a:solidFill>
                  <a:srgbClr val="0D03D3"/>
                </a:solidFill>
              </a:rPr>
              <a:t>assessed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D9F9B5-ED1C-49E5-82C7-C077BBA4B6C6}"/>
              </a:ext>
            </a:extLst>
          </p:cNvPr>
          <p:cNvPicPr>
            <a:picLocks noChangeAspect="1"/>
          </p:cNvPicPr>
          <p:nvPr/>
        </p:nvPicPr>
        <p:blipFill>
          <a:blip r:embed="rId2"/>
          <a:stretch>
            <a:fillRect/>
          </a:stretch>
        </p:blipFill>
        <p:spPr>
          <a:xfrm>
            <a:off x="316523" y="1700845"/>
            <a:ext cx="8400094" cy="4714335"/>
          </a:xfrm>
          <a:prstGeom prst="rect">
            <a:avLst/>
          </a:prstGeom>
        </p:spPr>
      </p:pic>
      <p:sp>
        <p:nvSpPr>
          <p:cNvPr id="2" name="Title 1"/>
          <p:cNvSpPr>
            <a:spLocks noGrp="1"/>
          </p:cNvSpPr>
          <p:nvPr>
            <p:ph type="title"/>
          </p:nvPr>
        </p:nvSpPr>
        <p:spPr/>
        <p:txBody>
          <a:bodyPr/>
          <a:lstStyle/>
          <a:p>
            <a:r>
              <a:rPr lang="en-US" dirty="0">
                <a:effectLst/>
              </a:rPr>
              <a:t>Clinical Qualifier Tool</a:t>
            </a:r>
            <a:endParaRPr lang="en-US" dirty="0"/>
          </a:p>
        </p:txBody>
      </p:sp>
      <p:sp>
        <p:nvSpPr>
          <p:cNvPr id="4" name="Slide Number Placeholder 3"/>
          <p:cNvSpPr>
            <a:spLocks noGrp="1"/>
          </p:cNvSpPr>
          <p:nvPr>
            <p:ph type="sldNum" sz="quarter" idx="12"/>
          </p:nvPr>
        </p:nvSpPr>
        <p:spPr/>
        <p:txBody>
          <a:bodyPr/>
          <a:lstStyle/>
          <a:p>
            <a:fld id="{3BD48555-08CD-42B1-A1E7-3562337112B9}" type="slidenum">
              <a:rPr lang="en-US" smtClean="0"/>
              <a:pPr/>
              <a:t>9</a:t>
            </a:fld>
            <a:endParaRPr lang="en-US"/>
          </a:p>
        </p:txBody>
      </p:sp>
      <p:sp>
        <p:nvSpPr>
          <p:cNvPr id="5" name="TextBox 4"/>
          <p:cNvSpPr txBox="1"/>
          <p:nvPr/>
        </p:nvSpPr>
        <p:spPr>
          <a:xfrm>
            <a:off x="533400" y="1295400"/>
            <a:ext cx="815340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t>The plus sign beside of the ICD-10 code indicates the diagnosis code can be more specific.</a:t>
            </a:r>
          </a:p>
        </p:txBody>
      </p:sp>
      <p:sp>
        <p:nvSpPr>
          <p:cNvPr id="7" name="Oval 6"/>
          <p:cNvSpPr/>
          <p:nvPr/>
        </p:nvSpPr>
        <p:spPr>
          <a:xfrm>
            <a:off x="3657600" y="3626806"/>
            <a:ext cx="304800" cy="3355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8404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solidFill>
        <a:effectLst>
          <a:outerShdw blurRad="50800" dist="38100" dir="2700000" algn="tl" rotWithShape="0">
            <a:prstClr val="black">
              <a:alpha val="40000"/>
            </a:prstClr>
          </a:outerShdw>
        </a:effectLst>
      </a:spPr>
      <a:bodyPr wrap="square" rtlCol="0">
        <a:spAutoFit/>
      </a:bodyPr>
      <a:lstStyle>
        <a:defPPr>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18285</TotalTime>
  <Words>2181</Words>
  <Application>Microsoft Office PowerPoint</Application>
  <PresentationFormat>On-screen Show (4:3)</PresentationFormat>
  <Paragraphs>128</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Calibri</vt:lpstr>
      <vt:lpstr>Franklin Gothic Book</vt:lpstr>
      <vt:lpstr>Franklin Gothic Medium</vt:lpstr>
      <vt:lpstr>Rockwell</vt:lpstr>
      <vt:lpstr>Wingdings 2</vt:lpstr>
      <vt:lpstr>Trek</vt:lpstr>
      <vt:lpstr>Quillen ETSU Physicians</vt:lpstr>
      <vt:lpstr>Module instructions</vt:lpstr>
      <vt:lpstr>Documenting History</vt:lpstr>
      <vt:lpstr>Active Problems</vt:lpstr>
      <vt:lpstr>Searching Tips</vt:lpstr>
      <vt:lpstr>Quick Lists &amp; Favorites</vt:lpstr>
      <vt:lpstr>Saving to Quick Lists &amp; Favorites</vt:lpstr>
      <vt:lpstr>Adding/assessing an active problem</vt:lpstr>
      <vt:lpstr>Clinical Qualifier Tool</vt:lpstr>
      <vt:lpstr>icd-10 selection  </vt:lpstr>
      <vt:lpstr>HCC Icons for Dx Codes</vt:lpstr>
      <vt:lpstr>Adding multiple active problems</vt:lpstr>
      <vt:lpstr>Committing problems</vt:lpstr>
      <vt:lpstr>Encounter summary</vt:lpstr>
      <vt:lpstr>Past medical history</vt:lpstr>
      <vt:lpstr>Adding vs assessing problems</vt:lpstr>
      <vt:lpstr>Adding details</vt:lpstr>
      <vt:lpstr>Adding details</vt:lpstr>
      <vt:lpstr>Past surgical history</vt:lpstr>
      <vt:lpstr>Family history</vt:lpstr>
      <vt:lpstr>Social history</vt:lpstr>
      <vt:lpstr>allergies</vt:lpstr>
      <vt:lpstr>Adding reactions to allergies</vt:lpstr>
      <vt:lpstr>Medication history</vt:lpstr>
      <vt:lpstr>Immunization history</vt:lpstr>
      <vt:lpstr>Chief complaints</vt:lpstr>
      <vt:lpstr>Items to save to the quick list</vt:lpstr>
      <vt:lpstr>Please proceed to the next module – ordering and managing rx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Quillen ETSU Physicians</dc:title>
  <dc:creator>jonestl</dc:creator>
  <cp:lastModifiedBy>Livingston, Amanda N.</cp:lastModifiedBy>
  <cp:revision>725</cp:revision>
  <dcterms:created xsi:type="dcterms:W3CDTF">2013-02-21T13:46:21Z</dcterms:created>
  <dcterms:modified xsi:type="dcterms:W3CDTF">2021-06-02T18:56:08Z</dcterms:modified>
</cp:coreProperties>
</file>