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2"/>
  </p:notesMasterIdLst>
  <p:sldIdLst>
    <p:sldId id="354" r:id="rId2"/>
    <p:sldId id="355" r:id="rId3"/>
    <p:sldId id="296" r:id="rId4"/>
    <p:sldId id="328" r:id="rId5"/>
    <p:sldId id="306" r:id="rId6"/>
    <p:sldId id="332" r:id="rId7"/>
    <p:sldId id="333" r:id="rId8"/>
    <p:sldId id="345" r:id="rId9"/>
    <p:sldId id="334" r:id="rId10"/>
    <p:sldId id="335" r:id="rId11"/>
    <p:sldId id="346" r:id="rId12"/>
    <p:sldId id="337" r:id="rId13"/>
    <p:sldId id="338" r:id="rId14"/>
    <p:sldId id="339" r:id="rId15"/>
    <p:sldId id="340" r:id="rId16"/>
    <p:sldId id="341" r:id="rId17"/>
    <p:sldId id="342" r:id="rId18"/>
    <p:sldId id="343" r:id="rId19"/>
    <p:sldId id="358" r:id="rId20"/>
    <p:sldId id="359" r:id="rId21"/>
    <p:sldId id="351" r:id="rId22"/>
    <p:sldId id="350" r:id="rId23"/>
    <p:sldId id="348" r:id="rId24"/>
    <p:sldId id="352" r:id="rId25"/>
    <p:sldId id="357" r:id="rId26"/>
    <p:sldId id="353" r:id="rId27"/>
    <p:sldId id="360" r:id="rId28"/>
    <p:sldId id="361" r:id="rId29"/>
    <p:sldId id="347" r:id="rId30"/>
    <p:sldId id="35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B9711"/>
    <a:srgbClr val="0D03D3"/>
    <a:srgbClr val="F2AD48"/>
    <a:srgbClr val="B7551F"/>
    <a:srgbClr val="E0F947"/>
    <a:srgbClr val="3D62D7"/>
    <a:srgbClr val="00FFFF"/>
    <a:srgbClr val="3BE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6070" autoAdjust="0"/>
  </p:normalViewPr>
  <p:slideViewPr>
    <p:cSldViewPr>
      <p:cViewPr varScale="1">
        <p:scale>
          <a:sx n="65" d="100"/>
          <a:sy n="65" d="100"/>
        </p:scale>
        <p:origin x="17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B7901-4432-4BE5-AF31-6772D613A255}" type="datetimeFigureOut">
              <a:rPr lang="en-US" smtClean="0"/>
              <a:pPr/>
              <a:t>07/13/2021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1F737-C897-4A88-B583-70FB476EC73B}" type="slidenum">
              <a:rPr lang="en-US" smtClean="0"/>
              <a:pPr/>
              <a:t>‹#›</a:t>
            </a:fld>
            <a:endParaRPr lang="en-US"/>
          </a:p>
        </p:txBody>
      </p:sp>
    </p:spTree>
    <p:extLst>
      <p:ext uri="{BB962C8B-B14F-4D97-AF65-F5344CB8AC3E}">
        <p14:creationId xmlns:p14="http://schemas.microsoft.com/office/powerpoint/2010/main" val="35847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1F737-C897-4A88-B583-70FB476EC73B}" type="slidenum">
              <a:rPr lang="en-US" smtClean="0"/>
              <a:pPr/>
              <a:t>9</a:t>
            </a:fld>
            <a:endParaRPr lang="en-US"/>
          </a:p>
        </p:txBody>
      </p:sp>
    </p:spTree>
    <p:extLst>
      <p:ext uri="{BB962C8B-B14F-4D97-AF65-F5344CB8AC3E}">
        <p14:creationId xmlns:p14="http://schemas.microsoft.com/office/powerpoint/2010/main" val="3189227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1F737-C897-4A88-B583-70FB476EC73B}" type="slidenum">
              <a:rPr lang="en-US" smtClean="0"/>
              <a:pPr/>
              <a:t>10</a:t>
            </a:fld>
            <a:endParaRPr lang="en-US"/>
          </a:p>
        </p:txBody>
      </p:sp>
    </p:spTree>
    <p:extLst>
      <p:ext uri="{BB962C8B-B14F-4D97-AF65-F5344CB8AC3E}">
        <p14:creationId xmlns:p14="http://schemas.microsoft.com/office/powerpoint/2010/main" val="302742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1F737-C897-4A88-B583-70FB476EC73B}" type="slidenum">
              <a:rPr lang="en-US" smtClean="0"/>
              <a:pPr/>
              <a:t>13</a:t>
            </a:fld>
            <a:endParaRPr lang="en-US"/>
          </a:p>
        </p:txBody>
      </p:sp>
    </p:spTree>
    <p:extLst>
      <p:ext uri="{BB962C8B-B14F-4D97-AF65-F5344CB8AC3E}">
        <p14:creationId xmlns:p14="http://schemas.microsoft.com/office/powerpoint/2010/main" val="537607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1F737-C897-4A88-B583-70FB476EC73B}" type="slidenum">
              <a:rPr lang="en-US" smtClean="0"/>
              <a:pPr/>
              <a:t>14</a:t>
            </a:fld>
            <a:endParaRPr lang="en-US"/>
          </a:p>
        </p:txBody>
      </p:sp>
    </p:spTree>
    <p:extLst>
      <p:ext uri="{BB962C8B-B14F-4D97-AF65-F5344CB8AC3E}">
        <p14:creationId xmlns:p14="http://schemas.microsoft.com/office/powerpoint/2010/main" val="254810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26B12F5B-CF10-4D90-BC7A-65968629D53A}" type="datetime1">
              <a:rPr lang="en-US" smtClean="0"/>
              <a:pPr/>
              <a:t>07/13/2021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E98919C-4231-4961-9DA4-67418B3B5942}" type="datetime1">
              <a:rPr lang="en-US" smtClean="0"/>
              <a:pPr/>
              <a:t>07/13/2021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BC8534-02B3-4182-B033-D941C2B8D3B6}" type="datetime1">
              <a:rPr lang="en-US" smtClean="0"/>
              <a:pPr/>
              <a:t>07/13/2021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B8B1CB7A-C0F7-4BE8-A0FD-F9416A9E49E7}" type="datetime1">
              <a:rPr lang="en-US" smtClean="0"/>
              <a:pPr/>
              <a:t>07/13/2021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BD48555-08CD-42B1-A1E7-3562337112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4B737F34-5A16-4FBA-95EA-F5CA7A5D5D68}" type="datetime1">
              <a:rPr lang="en-US" smtClean="0"/>
              <a:pPr/>
              <a:t>07/13/2021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BD48555-08CD-42B1-A1E7-3562337112B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0A377DB-0DDF-4358-A9E3-D3E2C96CBC42}" type="datetime1">
              <a:rPr lang="en-US" smtClean="0"/>
              <a:pPr/>
              <a:t>07/13/2021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ED4430D5-BC3E-4BAD-9062-C4EC023CBC84}" type="datetime1">
              <a:rPr lang="en-US" smtClean="0"/>
              <a:pPr/>
              <a:t>07/13/2021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BD48555-08CD-42B1-A1E7-3562337112B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1FD465D7-9820-4B41-A822-07E98E218A08}" type="datetime1">
              <a:rPr lang="en-US" smtClean="0"/>
              <a:pPr/>
              <a:t>07/13/2021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4D9B48-A2AA-4F77-8156-1215B7D8061B}" type="datetime1">
              <a:rPr lang="en-US" smtClean="0"/>
              <a:pPr/>
              <a:t>07/13/2021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69E7D1F-DC20-4767-94D9-772BF6C702FB}" type="datetime1">
              <a:rPr lang="en-US" smtClean="0"/>
              <a:pPr/>
              <a:t>07/13/2021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48555-08CD-42B1-A1E7-3562337112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4D09D555-C406-4351-A033-C8151713A0A7}" type="datetime1">
              <a:rPr lang="en-US" smtClean="0"/>
              <a:pPr/>
              <a:t>07/13/2021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BD48555-08CD-42B1-A1E7-3562337112B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21CA4F7-F9D0-48C7-AE12-5F2C271753BD}" type="datetime1">
              <a:rPr lang="en-US" smtClean="0"/>
              <a:pPr/>
              <a:t>07/13/2021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BD48555-08CD-42B1-A1E7-3562337112B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2121" y="1286077"/>
            <a:ext cx="4379976" cy="1447800"/>
          </a:xfrm>
        </p:spPr>
        <p:txBody>
          <a:bodyPr/>
          <a:lstStyle/>
          <a:p>
            <a:pPr algn="ctr"/>
            <a:r>
              <a:rPr lang="en-US" dirty="0">
                <a:solidFill>
                  <a:schemeClr val="accent6">
                    <a:lumMod val="50000"/>
                  </a:schemeClr>
                </a:solidFill>
                <a:latin typeface="Rockwell" panose="02060603020205020403" pitchFamily="18" charset="0"/>
                <a:cs typeface="David" panose="020E0502060401010101" pitchFamily="34" charset="-79"/>
              </a:rPr>
              <a:t>Quillen ETSU Physicians</a:t>
            </a:r>
          </a:p>
        </p:txBody>
      </p:sp>
      <p:sp>
        <p:nvSpPr>
          <p:cNvPr id="5" name="TextBox 4"/>
          <p:cNvSpPr txBox="1"/>
          <p:nvPr/>
        </p:nvSpPr>
        <p:spPr>
          <a:xfrm>
            <a:off x="685800" y="5334000"/>
            <a:ext cx="3657600" cy="584775"/>
          </a:xfrm>
          <a:prstGeom prst="rect">
            <a:avLst/>
          </a:prstGeom>
          <a:noFill/>
        </p:spPr>
        <p:txBody>
          <a:bodyPr wrap="square" rtlCol="0">
            <a:spAutoFit/>
          </a:bodyPr>
          <a:lstStyle/>
          <a:p>
            <a:r>
              <a:rPr lang="en-US" sz="1600" dirty="0"/>
              <a:t>Quillen </a:t>
            </a:r>
            <a:r>
              <a:rPr lang="en-US" sz="1600" b="1" dirty="0"/>
              <a:t>EHR</a:t>
            </a:r>
            <a:r>
              <a:rPr lang="en-US" sz="1600" dirty="0"/>
              <a:t> Team</a:t>
            </a:r>
          </a:p>
          <a:p>
            <a:r>
              <a:rPr lang="en-US" sz="1600" dirty="0"/>
              <a:t>Phone: </a:t>
            </a:r>
            <a:r>
              <a:rPr lang="en-US" sz="1600" dirty="0">
                <a:solidFill>
                  <a:srgbClr val="FF0000"/>
                </a:solidFill>
              </a:rPr>
              <a:t>(423) 282-6122, </a:t>
            </a:r>
            <a:r>
              <a:rPr lang="en-US" sz="1600">
                <a:solidFill>
                  <a:srgbClr val="FF0000"/>
                </a:solidFill>
              </a:rPr>
              <a:t>Option 1</a:t>
            </a:r>
            <a:endParaRPr lang="en-US" sz="1600" dirty="0">
              <a:solidFill>
                <a:srgbClr val="FF0000"/>
              </a:solidFill>
            </a:endParaRPr>
          </a:p>
        </p:txBody>
      </p:sp>
      <p:sp>
        <p:nvSpPr>
          <p:cNvPr id="4" name="Rectangle 3"/>
          <p:cNvSpPr/>
          <p:nvPr/>
        </p:nvSpPr>
        <p:spPr>
          <a:xfrm>
            <a:off x="683525" y="4495800"/>
            <a:ext cx="3200400" cy="707886"/>
          </a:xfrm>
          <a:prstGeom prst="rect">
            <a:avLst/>
          </a:prstGeom>
          <a:noFill/>
        </p:spPr>
        <p:txBody>
          <a:bodyPr wrap="square" lIns="91440" tIns="45720" rIns="91440" bIns="45720">
            <a:spAutoFit/>
          </a:bodyPr>
          <a:lstStyle/>
          <a:p>
            <a:r>
              <a:rPr lang="en-US" sz="2000" b="1" dirty="0">
                <a:ln w="0"/>
                <a:effectLst>
                  <a:outerShdw blurRad="38100" dist="19050" dir="2700000" algn="tl" rotWithShape="0">
                    <a:schemeClr val="dk1">
                      <a:alpha val="40000"/>
                    </a:schemeClr>
                  </a:outerShdw>
                </a:effectLst>
              </a:rPr>
              <a:t>Provider Training Module</a:t>
            </a:r>
          </a:p>
          <a:p>
            <a:r>
              <a:rPr lang="en-US" sz="2000" dirty="0" err="1">
                <a:ln w="0"/>
                <a:effectLst>
                  <a:outerShdw blurRad="38100" dist="19050" dir="2700000" algn="tl" rotWithShape="0">
                    <a:schemeClr val="dk1">
                      <a:alpha val="40000"/>
                    </a:schemeClr>
                  </a:outerShdw>
                </a:effectLst>
              </a:rPr>
              <a:t>Allscripts</a:t>
            </a: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Touchworks</a:t>
            </a:r>
            <a:r>
              <a:rPr lang="en-US" sz="2000" dirty="0">
                <a:ln w="0"/>
                <a:effectLst>
                  <a:outerShdw blurRad="38100" dist="19050" dir="2700000" algn="tl" rotWithShape="0">
                    <a:schemeClr val="dk1">
                      <a:alpha val="40000"/>
                    </a:schemeClr>
                  </a:outerShdw>
                </a:effectLst>
              </a:rPr>
              <a:t> EHR</a:t>
            </a:r>
          </a:p>
        </p:txBody>
      </p:sp>
      <p:sp>
        <p:nvSpPr>
          <p:cNvPr id="9" name="TextBox 8"/>
          <p:cNvSpPr txBox="1"/>
          <p:nvPr/>
        </p:nvSpPr>
        <p:spPr>
          <a:xfrm>
            <a:off x="7427976" y="5564832"/>
            <a:ext cx="1371600" cy="369332"/>
          </a:xfrm>
          <a:prstGeom prst="rect">
            <a:avLst/>
          </a:prstGeom>
          <a:noFill/>
        </p:spPr>
        <p:txBody>
          <a:bodyPr wrap="square" rtlCol="0">
            <a:spAutoFit/>
          </a:bodyPr>
          <a:lstStyle/>
          <a:p>
            <a:r>
              <a:rPr lang="en-US" dirty="0"/>
              <a:t>June 2021</a:t>
            </a:r>
          </a:p>
        </p:txBody>
      </p:sp>
      <p:pic>
        <p:nvPicPr>
          <p:cNvPr id="7" name="Picture 6"/>
          <p:cNvPicPr/>
          <p:nvPr/>
        </p:nvPicPr>
        <p:blipFill>
          <a:blip r:embed="rId2" cstate="print"/>
          <a:srcRect l="1995" t="13846" r="84446" b="74872"/>
          <a:stretch>
            <a:fillRect/>
          </a:stretch>
        </p:blipFill>
        <p:spPr bwMode="auto">
          <a:xfrm>
            <a:off x="2819400" y="152400"/>
            <a:ext cx="3505200" cy="809625"/>
          </a:xfrm>
          <a:prstGeom prst="rect">
            <a:avLst/>
          </a:prstGeom>
          <a:noFill/>
          <a:ln w="9525">
            <a:noFill/>
            <a:miter lim="800000"/>
            <a:headEnd/>
            <a:tailEnd/>
          </a:ln>
        </p:spPr>
      </p:pic>
      <p:sp>
        <p:nvSpPr>
          <p:cNvPr id="10" name="TextBox 9"/>
          <p:cNvSpPr txBox="1"/>
          <p:nvPr/>
        </p:nvSpPr>
        <p:spPr>
          <a:xfrm>
            <a:off x="1219200" y="3164469"/>
            <a:ext cx="7241276" cy="523220"/>
          </a:xfrm>
          <a:prstGeom prst="rect">
            <a:avLst/>
          </a:prstGeom>
          <a:solidFill>
            <a:srgbClr val="F2AD48"/>
          </a:solidFill>
          <a:effectLst/>
          <a:scene3d>
            <a:camera prst="orthographicFront"/>
            <a:lightRig rig="threePt" dir="t"/>
          </a:scene3d>
          <a:sp3d>
            <a:bevelT/>
          </a:sp3d>
        </p:spPr>
        <p:txBody>
          <a:bodyPr wrap="square" rtlCol="0">
            <a:spAutoFit/>
          </a:bodyPr>
          <a:lstStyle/>
          <a:p>
            <a:r>
              <a:rPr lang="en-US" sz="2800" b="1" dirty="0">
                <a:solidFill>
                  <a:schemeClr val="accent2">
                    <a:lumMod val="50000"/>
                  </a:schemeClr>
                </a:solidFill>
              </a:rPr>
              <a:t>Module 3</a:t>
            </a:r>
            <a:r>
              <a:rPr lang="en-US" sz="2800" dirty="0">
                <a:solidFill>
                  <a:schemeClr val="accent2">
                    <a:lumMod val="50000"/>
                  </a:schemeClr>
                </a:solidFill>
              </a:rPr>
              <a:t>:</a:t>
            </a:r>
            <a:r>
              <a:rPr lang="en-US" sz="2800" dirty="0"/>
              <a:t>  </a:t>
            </a:r>
            <a:r>
              <a:rPr lang="en-US" sz="2800" b="1" dirty="0">
                <a:solidFill>
                  <a:schemeClr val="bg2">
                    <a:lumMod val="10000"/>
                  </a:schemeClr>
                </a:solidFill>
              </a:rPr>
              <a:t>Ordering &amp; Managing Prescriptions</a:t>
            </a:r>
          </a:p>
        </p:txBody>
      </p:sp>
    </p:spTree>
    <p:extLst>
      <p:ext uri="{BB962C8B-B14F-4D97-AF65-F5344CB8AC3E}">
        <p14:creationId xmlns:p14="http://schemas.microsoft.com/office/powerpoint/2010/main" val="5850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AD3A57-30F4-4A49-AAFE-C3A961B559A3}"/>
              </a:ext>
            </a:extLst>
          </p:cNvPr>
          <p:cNvPicPr>
            <a:picLocks noChangeAspect="1"/>
          </p:cNvPicPr>
          <p:nvPr/>
        </p:nvPicPr>
        <p:blipFill>
          <a:blip r:embed="rId3"/>
          <a:stretch>
            <a:fillRect/>
          </a:stretch>
        </p:blipFill>
        <p:spPr>
          <a:xfrm>
            <a:off x="0" y="2283458"/>
            <a:ext cx="9047776" cy="2472070"/>
          </a:xfrm>
          <a:prstGeom prst="rect">
            <a:avLst/>
          </a:prstGeom>
        </p:spPr>
      </p:pic>
      <p:sp>
        <p:nvSpPr>
          <p:cNvPr id="2" name="Title 1"/>
          <p:cNvSpPr>
            <a:spLocks noGrp="1"/>
          </p:cNvSpPr>
          <p:nvPr>
            <p:ph type="title"/>
          </p:nvPr>
        </p:nvSpPr>
        <p:spPr>
          <a:xfrm>
            <a:off x="304800" y="209232"/>
            <a:ext cx="8686800" cy="838200"/>
          </a:xfrm>
        </p:spPr>
        <p:txBody>
          <a:bodyPr/>
          <a:lstStyle/>
          <a:p>
            <a:r>
              <a:rPr lang="en-US" dirty="0"/>
              <a:t>Pharmacy field</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10</a:t>
            </a:fld>
            <a:endParaRPr lang="en-US"/>
          </a:p>
        </p:txBody>
      </p:sp>
      <p:sp>
        <p:nvSpPr>
          <p:cNvPr id="6" name="TextBox 5"/>
          <p:cNvSpPr txBox="1"/>
          <p:nvPr/>
        </p:nvSpPr>
        <p:spPr>
          <a:xfrm>
            <a:off x="297051" y="1161621"/>
            <a:ext cx="8683752" cy="830997"/>
          </a:xfrm>
          <a:prstGeom prst="rect">
            <a:avLst/>
          </a:prstGeom>
          <a:noFill/>
          <a:effectLst/>
        </p:spPr>
        <p:txBody>
          <a:bodyPr wrap="square" rtlCol="0">
            <a:spAutoFit/>
          </a:bodyPr>
          <a:lstStyle/>
          <a:p>
            <a:r>
              <a:rPr lang="en-US" sz="1600" dirty="0"/>
              <a:t>If the Send to:  field is set to </a:t>
            </a:r>
            <a:r>
              <a:rPr lang="en-US" sz="1600" b="1" dirty="0"/>
              <a:t>Send to Retail</a:t>
            </a:r>
            <a:r>
              <a:rPr lang="en-US" sz="1600" dirty="0"/>
              <a:t>/</a:t>
            </a:r>
            <a:r>
              <a:rPr lang="en-US" sz="1600" b="1" dirty="0"/>
              <a:t>Send to Mail Order</a:t>
            </a:r>
            <a:r>
              <a:rPr lang="en-US" sz="1600" dirty="0"/>
              <a:t>, a pharmacy field will pull in.  If your nurse has added the patient’s pharmacy to their chart, it will pull in to this field.  If the patient has more than one pharmacy, you can choose the correct option by clicking the drop down arrow.  </a:t>
            </a:r>
          </a:p>
        </p:txBody>
      </p:sp>
      <p:sp>
        <p:nvSpPr>
          <p:cNvPr id="8" name="Rectangle 7"/>
          <p:cNvSpPr/>
          <p:nvPr/>
        </p:nvSpPr>
        <p:spPr>
          <a:xfrm>
            <a:off x="457200" y="2571335"/>
            <a:ext cx="3276600" cy="1772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81475" y="3766133"/>
            <a:ext cx="1424905" cy="2554545"/>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Tip:  If the correct pharmacy isn’t available in the drop down, you can do a search by clicking on the binoculars.  </a:t>
            </a:r>
          </a:p>
        </p:txBody>
      </p:sp>
      <p:sp>
        <p:nvSpPr>
          <p:cNvPr id="10" name="Oval 9"/>
          <p:cNvSpPr/>
          <p:nvPr/>
        </p:nvSpPr>
        <p:spPr>
          <a:xfrm>
            <a:off x="3810000" y="2571336"/>
            <a:ext cx="762000" cy="441771"/>
          </a:xfrm>
          <a:prstGeom prst="ellipse">
            <a:avLst/>
          </a:prstGeom>
          <a:noFill/>
          <a:ln w="38100">
            <a:solidFill>
              <a:srgbClr val="0D0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65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4F6022-4A47-4436-A6FB-410A169CC03C}"/>
              </a:ext>
            </a:extLst>
          </p:cNvPr>
          <p:cNvPicPr>
            <a:picLocks noChangeAspect="1"/>
          </p:cNvPicPr>
          <p:nvPr/>
        </p:nvPicPr>
        <p:blipFill>
          <a:blip r:embed="rId2"/>
          <a:stretch>
            <a:fillRect/>
          </a:stretch>
        </p:blipFill>
        <p:spPr>
          <a:xfrm>
            <a:off x="174498" y="1123010"/>
            <a:ext cx="8515350" cy="5562600"/>
          </a:xfrm>
          <a:prstGeom prst="rect">
            <a:avLst/>
          </a:prstGeom>
        </p:spPr>
      </p:pic>
      <p:sp>
        <p:nvSpPr>
          <p:cNvPr id="2" name="Title 1"/>
          <p:cNvSpPr>
            <a:spLocks noGrp="1"/>
          </p:cNvSpPr>
          <p:nvPr>
            <p:ph type="title"/>
          </p:nvPr>
        </p:nvSpPr>
        <p:spPr>
          <a:xfrm>
            <a:off x="304800" y="172390"/>
            <a:ext cx="8686800" cy="838200"/>
          </a:xfrm>
        </p:spPr>
        <p:txBody>
          <a:bodyPr/>
          <a:lstStyle/>
          <a:p>
            <a:r>
              <a:rPr lang="en-US" dirty="0"/>
              <a:t>Pharmacy search</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11</a:t>
            </a:fld>
            <a:endParaRPr lang="en-US"/>
          </a:p>
        </p:txBody>
      </p:sp>
      <p:sp>
        <p:nvSpPr>
          <p:cNvPr id="6" name="TextBox 5"/>
          <p:cNvSpPr txBox="1"/>
          <p:nvPr/>
        </p:nvSpPr>
        <p:spPr>
          <a:xfrm>
            <a:off x="4114800" y="3380799"/>
            <a:ext cx="4267200" cy="2062103"/>
          </a:xfrm>
          <a:prstGeom prst="rect">
            <a:avLst/>
          </a:prstGeom>
          <a:solidFill>
            <a:srgbClr val="FFCC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Clicking the magnifying glass will pull up the Pharmacy Search screen.  To search, first, scroll down through the </a:t>
            </a:r>
            <a:r>
              <a:rPr lang="en-US" sz="1600" b="1" dirty="0"/>
              <a:t>Site List </a:t>
            </a:r>
            <a:r>
              <a:rPr lang="en-US" sz="1600" dirty="0"/>
              <a:t>(this shows every pharmacy that has been used by users in your clinic).  If that doesn’t give you what you’re looking for, change the radio button to </a:t>
            </a:r>
            <a:r>
              <a:rPr lang="en-US" sz="1600" b="1" dirty="0"/>
              <a:t>All</a:t>
            </a:r>
            <a:r>
              <a:rPr lang="en-US" sz="1600" dirty="0"/>
              <a:t>, and then search by the pharmacy name and a city or state.  </a:t>
            </a:r>
          </a:p>
        </p:txBody>
      </p:sp>
      <p:sp>
        <p:nvSpPr>
          <p:cNvPr id="7" name="Rectangle 6"/>
          <p:cNvSpPr/>
          <p:nvPr/>
        </p:nvSpPr>
        <p:spPr>
          <a:xfrm>
            <a:off x="1752600" y="1524000"/>
            <a:ext cx="685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15000" y="2438400"/>
            <a:ext cx="609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42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BFD0B0-8AB8-4984-9F35-64459D5CFFB0}"/>
              </a:ext>
            </a:extLst>
          </p:cNvPr>
          <p:cNvPicPr>
            <a:picLocks noChangeAspect="1"/>
          </p:cNvPicPr>
          <p:nvPr/>
        </p:nvPicPr>
        <p:blipFill>
          <a:blip r:embed="rId2"/>
          <a:stretch>
            <a:fillRect/>
          </a:stretch>
        </p:blipFill>
        <p:spPr>
          <a:xfrm>
            <a:off x="295275" y="2275656"/>
            <a:ext cx="7928975" cy="1381943"/>
          </a:xfrm>
          <a:prstGeom prst="rect">
            <a:avLst/>
          </a:prstGeom>
        </p:spPr>
      </p:pic>
      <p:sp>
        <p:nvSpPr>
          <p:cNvPr id="2" name="Title 1"/>
          <p:cNvSpPr>
            <a:spLocks noGrp="1"/>
          </p:cNvSpPr>
          <p:nvPr>
            <p:ph type="title"/>
          </p:nvPr>
        </p:nvSpPr>
        <p:spPr>
          <a:xfrm>
            <a:off x="304800" y="187380"/>
            <a:ext cx="8686800" cy="838200"/>
          </a:xfrm>
        </p:spPr>
        <p:txBody>
          <a:bodyPr/>
          <a:lstStyle/>
          <a:p>
            <a:r>
              <a:rPr lang="en-US" dirty="0"/>
              <a:t>Ordered by/Supervised by </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12</a:t>
            </a:fld>
            <a:endParaRPr lang="en-US"/>
          </a:p>
        </p:txBody>
      </p:sp>
      <p:sp>
        <p:nvSpPr>
          <p:cNvPr id="7" name="TextBox 6"/>
          <p:cNvSpPr txBox="1"/>
          <p:nvPr/>
        </p:nvSpPr>
        <p:spPr>
          <a:xfrm>
            <a:off x="457200" y="1219200"/>
            <a:ext cx="8305800" cy="830997"/>
          </a:xfrm>
          <a:prstGeom prst="rect">
            <a:avLst/>
          </a:prstGeom>
          <a:noFill/>
          <a:effectLst/>
        </p:spPr>
        <p:txBody>
          <a:bodyPr wrap="square" rtlCol="0">
            <a:spAutoFit/>
          </a:bodyPr>
          <a:lstStyle/>
          <a:p>
            <a:r>
              <a:rPr lang="en-US" sz="1600" dirty="0"/>
              <a:t>Once you’ve pulled in the pharmacy, pull your preceptor’s name into the </a:t>
            </a:r>
            <a:r>
              <a:rPr lang="en-US" sz="1600" b="1" dirty="0"/>
              <a:t>Ordered by </a:t>
            </a:r>
            <a:r>
              <a:rPr lang="en-US" sz="1600" dirty="0"/>
              <a:t>and </a:t>
            </a:r>
            <a:r>
              <a:rPr lang="en-US" sz="1600" b="1" dirty="0"/>
              <a:t>Managed by </a:t>
            </a:r>
            <a:r>
              <a:rPr lang="en-US" sz="1600" dirty="0"/>
              <a:t>fields.  Click OK.  If the name is not in your dropdown box, use the magnifying glass to search.</a:t>
            </a:r>
          </a:p>
        </p:txBody>
      </p:sp>
      <p:sp>
        <p:nvSpPr>
          <p:cNvPr id="8" name="Rectangle 7"/>
          <p:cNvSpPr/>
          <p:nvPr/>
        </p:nvSpPr>
        <p:spPr>
          <a:xfrm>
            <a:off x="336176" y="3054051"/>
            <a:ext cx="4083424" cy="603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614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B3C479B-C93C-4891-9CAA-AD5C6E586E22}"/>
              </a:ext>
            </a:extLst>
          </p:cNvPr>
          <p:cNvPicPr>
            <a:picLocks noChangeAspect="1"/>
          </p:cNvPicPr>
          <p:nvPr/>
        </p:nvPicPr>
        <p:blipFill>
          <a:blip r:embed="rId3"/>
          <a:stretch>
            <a:fillRect/>
          </a:stretch>
        </p:blipFill>
        <p:spPr>
          <a:xfrm>
            <a:off x="213694" y="2339727"/>
            <a:ext cx="8625506" cy="3208145"/>
          </a:xfrm>
          <a:prstGeom prst="rect">
            <a:avLst/>
          </a:prstGeom>
        </p:spPr>
      </p:pic>
      <p:sp>
        <p:nvSpPr>
          <p:cNvPr id="2" name="Title 1"/>
          <p:cNvSpPr>
            <a:spLocks noGrp="1"/>
          </p:cNvSpPr>
          <p:nvPr>
            <p:ph type="title"/>
          </p:nvPr>
        </p:nvSpPr>
        <p:spPr>
          <a:xfrm>
            <a:off x="304800" y="187380"/>
            <a:ext cx="8686800" cy="838200"/>
          </a:xfrm>
        </p:spPr>
        <p:txBody>
          <a:bodyPr/>
          <a:lstStyle/>
          <a:p>
            <a:r>
              <a:rPr lang="en-US" dirty="0"/>
              <a:t>Committing changes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13</a:t>
            </a:fld>
            <a:endParaRPr lang="en-US"/>
          </a:p>
        </p:txBody>
      </p:sp>
      <p:sp>
        <p:nvSpPr>
          <p:cNvPr id="6" name="TextBox 5"/>
          <p:cNvSpPr txBox="1"/>
          <p:nvPr/>
        </p:nvSpPr>
        <p:spPr>
          <a:xfrm>
            <a:off x="304800" y="1219200"/>
            <a:ext cx="8534400" cy="1077218"/>
          </a:xfrm>
          <a:prstGeom prst="rect">
            <a:avLst/>
          </a:prstGeom>
          <a:noFill/>
          <a:effectLst/>
        </p:spPr>
        <p:txBody>
          <a:bodyPr wrap="square" rtlCol="0">
            <a:spAutoFit/>
          </a:bodyPr>
          <a:lstStyle/>
          <a:p>
            <a:r>
              <a:rPr lang="en-US" sz="1600" dirty="0"/>
              <a:t>Once you click OK, you will be taken back to the Chart..  Notice that the </a:t>
            </a:r>
            <a:r>
              <a:rPr lang="en-US" sz="1600" b="1" dirty="0"/>
              <a:t>Commit</a:t>
            </a:r>
            <a:r>
              <a:rPr lang="en-US" sz="1600" dirty="0"/>
              <a:t> button is now in yellow, which means there are items that require committing (saving).  Additionally, the script has been added to the Meds tab.  Note, the system will automatically change from brand name drugs to the generic drugs.  </a:t>
            </a:r>
          </a:p>
        </p:txBody>
      </p:sp>
      <p:sp>
        <p:nvSpPr>
          <p:cNvPr id="7" name="TextBox 6"/>
          <p:cNvSpPr txBox="1"/>
          <p:nvPr/>
        </p:nvSpPr>
        <p:spPr>
          <a:xfrm>
            <a:off x="533400" y="4724400"/>
            <a:ext cx="2266950" cy="1077218"/>
          </a:xfrm>
          <a:prstGeom prst="rect">
            <a:avLst/>
          </a:prstGeom>
          <a:solidFill>
            <a:srgbClr val="FFC0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b="1" dirty="0"/>
              <a:t>Tip</a:t>
            </a:r>
            <a:r>
              <a:rPr lang="en-US" sz="1600" dirty="0"/>
              <a:t>:  This script has not yet been sent to the pharmacy, because it hasn’t been committed!</a:t>
            </a:r>
          </a:p>
        </p:txBody>
      </p:sp>
      <p:sp>
        <p:nvSpPr>
          <p:cNvPr id="8" name="Rectangle 7"/>
          <p:cNvSpPr/>
          <p:nvPr/>
        </p:nvSpPr>
        <p:spPr>
          <a:xfrm>
            <a:off x="373547" y="2664208"/>
            <a:ext cx="457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76800" y="4495800"/>
            <a:ext cx="38862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cxnSpLocks/>
          </p:cNvCxnSpPr>
          <p:nvPr/>
        </p:nvCxnSpPr>
        <p:spPr>
          <a:xfrm flipH="1">
            <a:off x="990600" y="2292995"/>
            <a:ext cx="781050" cy="485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46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960E71-5D33-4FD6-8DB2-21E941A1527E}"/>
              </a:ext>
            </a:extLst>
          </p:cNvPr>
          <p:cNvPicPr>
            <a:picLocks noChangeAspect="1"/>
          </p:cNvPicPr>
          <p:nvPr/>
        </p:nvPicPr>
        <p:blipFill>
          <a:blip r:embed="rId3"/>
          <a:stretch>
            <a:fillRect/>
          </a:stretch>
        </p:blipFill>
        <p:spPr>
          <a:xfrm>
            <a:off x="457200" y="990600"/>
            <a:ext cx="7315200" cy="5358092"/>
          </a:xfrm>
          <a:prstGeom prst="rect">
            <a:avLst/>
          </a:prstGeom>
        </p:spPr>
      </p:pic>
      <p:sp>
        <p:nvSpPr>
          <p:cNvPr id="2" name="Title 1"/>
          <p:cNvSpPr>
            <a:spLocks noGrp="1"/>
          </p:cNvSpPr>
          <p:nvPr>
            <p:ph type="title"/>
          </p:nvPr>
        </p:nvSpPr>
        <p:spPr>
          <a:xfrm>
            <a:off x="304800" y="232350"/>
            <a:ext cx="8686800" cy="838200"/>
          </a:xfrm>
        </p:spPr>
        <p:txBody>
          <a:bodyPr/>
          <a:lstStyle/>
          <a:p>
            <a:r>
              <a:rPr lang="en-US" dirty="0"/>
              <a:t>Medication viewer</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14</a:t>
            </a:fld>
            <a:endParaRPr lang="en-US"/>
          </a:p>
        </p:txBody>
      </p:sp>
      <p:sp>
        <p:nvSpPr>
          <p:cNvPr id="7" name="TextBox 6"/>
          <p:cNvSpPr txBox="1"/>
          <p:nvPr/>
        </p:nvSpPr>
        <p:spPr>
          <a:xfrm>
            <a:off x="6164430" y="2514600"/>
            <a:ext cx="2438400" cy="2062103"/>
          </a:xfrm>
          <a:prstGeom prst="rect">
            <a:avLst/>
          </a:prstGeom>
          <a:solidFill>
            <a:srgbClr val="FFCC00"/>
          </a:solidFill>
          <a:effectLst>
            <a:outerShdw blurRad="50800" dist="38100" dir="2700000" algn="tl" rotWithShape="0">
              <a:prstClr val="black">
                <a:alpha val="40000"/>
              </a:prstClr>
            </a:outerShdw>
          </a:effectLst>
        </p:spPr>
        <p:txBody>
          <a:bodyPr wrap="square" rtlCol="0">
            <a:spAutoFit/>
          </a:bodyPr>
          <a:lstStyle/>
          <a:p>
            <a:r>
              <a:rPr lang="en-US" sz="1600" dirty="0"/>
              <a:t>Once you commit the Rx, it will be sent to the pharmacy.  If you ever need to see the order and renewal history on a medication, double click on the medication on the Meds tab.  </a:t>
            </a:r>
          </a:p>
        </p:txBody>
      </p:sp>
    </p:spTree>
    <p:extLst>
      <p:ext uri="{BB962C8B-B14F-4D97-AF65-F5344CB8AC3E}">
        <p14:creationId xmlns:p14="http://schemas.microsoft.com/office/powerpoint/2010/main" val="90179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FCADC9-04A9-4C5A-8C14-0EE02CB86911}"/>
              </a:ext>
            </a:extLst>
          </p:cNvPr>
          <p:cNvPicPr>
            <a:picLocks noChangeAspect="1"/>
          </p:cNvPicPr>
          <p:nvPr/>
        </p:nvPicPr>
        <p:blipFill>
          <a:blip r:embed="rId2"/>
          <a:stretch>
            <a:fillRect/>
          </a:stretch>
        </p:blipFill>
        <p:spPr>
          <a:xfrm>
            <a:off x="301752" y="1111507"/>
            <a:ext cx="7927848" cy="5452399"/>
          </a:xfrm>
          <a:prstGeom prst="rect">
            <a:avLst/>
          </a:prstGeom>
        </p:spPr>
      </p:pic>
      <p:sp>
        <p:nvSpPr>
          <p:cNvPr id="2" name="Title 1"/>
          <p:cNvSpPr>
            <a:spLocks noGrp="1"/>
          </p:cNvSpPr>
          <p:nvPr>
            <p:ph type="title"/>
          </p:nvPr>
        </p:nvSpPr>
        <p:spPr>
          <a:xfrm>
            <a:off x="301752" y="187225"/>
            <a:ext cx="8686800" cy="838200"/>
          </a:xfrm>
        </p:spPr>
        <p:txBody>
          <a:bodyPr/>
          <a:lstStyle/>
          <a:p>
            <a:r>
              <a:rPr lang="en-US" dirty="0"/>
              <a:t>Ordering a new </a:t>
            </a:r>
            <a:r>
              <a:rPr lang="en-US" dirty="0" err="1"/>
              <a:t>rx</a:t>
            </a:r>
            <a:endParaRPr lang="en-US" dirty="0"/>
          </a:p>
        </p:txBody>
      </p:sp>
      <p:sp>
        <p:nvSpPr>
          <p:cNvPr id="4" name="Slide Number Placeholder 3"/>
          <p:cNvSpPr>
            <a:spLocks noGrp="1"/>
          </p:cNvSpPr>
          <p:nvPr>
            <p:ph type="sldNum" sz="quarter" idx="12"/>
          </p:nvPr>
        </p:nvSpPr>
        <p:spPr/>
        <p:txBody>
          <a:bodyPr/>
          <a:lstStyle/>
          <a:p>
            <a:fld id="{3BD48555-08CD-42B1-A1E7-3562337112B9}" type="slidenum">
              <a:rPr lang="en-US" smtClean="0"/>
              <a:pPr/>
              <a:t>15</a:t>
            </a:fld>
            <a:endParaRPr lang="en-US"/>
          </a:p>
        </p:txBody>
      </p:sp>
      <p:sp>
        <p:nvSpPr>
          <p:cNvPr id="6" name="TextBox 5"/>
          <p:cNvSpPr txBox="1"/>
          <p:nvPr/>
        </p:nvSpPr>
        <p:spPr>
          <a:xfrm>
            <a:off x="685800" y="3581400"/>
            <a:ext cx="3505200" cy="1323439"/>
          </a:xfrm>
          <a:prstGeom prst="rect">
            <a:avLst/>
          </a:prstGeom>
          <a:solidFill>
            <a:srgbClr val="FFCC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To order a new medication on a patient, from the Clinical Desktop, you can click </a:t>
            </a:r>
            <a:r>
              <a:rPr lang="en-US" sz="1600" b="1" dirty="0"/>
              <a:t>New Rx </a:t>
            </a:r>
            <a:r>
              <a:rPr lang="en-US" sz="1600" dirty="0"/>
              <a:t>from the Meds tab, or you can click on the </a:t>
            </a:r>
            <a:r>
              <a:rPr lang="en-US" sz="1600" b="1" dirty="0"/>
              <a:t>Rx</a:t>
            </a:r>
            <a:r>
              <a:rPr lang="en-US" sz="1600" dirty="0"/>
              <a:t> icon on the Clinical Toolbar.  </a:t>
            </a:r>
          </a:p>
        </p:txBody>
      </p:sp>
      <p:sp>
        <p:nvSpPr>
          <p:cNvPr id="9" name="Oval 8"/>
          <p:cNvSpPr/>
          <p:nvPr/>
        </p:nvSpPr>
        <p:spPr>
          <a:xfrm>
            <a:off x="1371600" y="1596578"/>
            <a:ext cx="381000" cy="3352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43600" y="6340621"/>
            <a:ext cx="533400" cy="3017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08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6F6C8D-BBBB-4EB7-B786-42FA70B335A1}"/>
              </a:ext>
            </a:extLst>
          </p:cNvPr>
          <p:cNvPicPr>
            <a:picLocks noChangeAspect="1"/>
          </p:cNvPicPr>
          <p:nvPr/>
        </p:nvPicPr>
        <p:blipFill>
          <a:blip r:embed="rId2"/>
          <a:stretch>
            <a:fillRect/>
          </a:stretch>
        </p:blipFill>
        <p:spPr>
          <a:xfrm>
            <a:off x="723900" y="1847754"/>
            <a:ext cx="7696200" cy="4430138"/>
          </a:xfrm>
          <a:prstGeom prst="rect">
            <a:avLst/>
          </a:prstGeom>
        </p:spPr>
      </p:pic>
      <p:sp>
        <p:nvSpPr>
          <p:cNvPr id="2" name="Title 1"/>
          <p:cNvSpPr>
            <a:spLocks noGrp="1"/>
          </p:cNvSpPr>
          <p:nvPr>
            <p:ph type="title"/>
          </p:nvPr>
        </p:nvSpPr>
        <p:spPr>
          <a:xfrm>
            <a:off x="304800" y="245127"/>
            <a:ext cx="8686800" cy="692727"/>
          </a:xfrm>
        </p:spPr>
        <p:txBody>
          <a:bodyPr/>
          <a:lstStyle/>
          <a:p>
            <a:r>
              <a:rPr lang="en-US" dirty="0"/>
              <a:t>ACI screen</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16</a:t>
            </a:fld>
            <a:endParaRPr lang="en-US"/>
          </a:p>
        </p:txBody>
      </p:sp>
      <p:sp>
        <p:nvSpPr>
          <p:cNvPr id="6" name="TextBox 5"/>
          <p:cNvSpPr txBox="1"/>
          <p:nvPr/>
        </p:nvSpPr>
        <p:spPr>
          <a:xfrm>
            <a:off x="304799" y="1131915"/>
            <a:ext cx="8585495" cy="584775"/>
          </a:xfrm>
          <a:prstGeom prst="rect">
            <a:avLst/>
          </a:prstGeom>
          <a:noFill/>
          <a:effectLst/>
        </p:spPr>
        <p:txBody>
          <a:bodyPr wrap="square" rtlCol="0">
            <a:spAutoFit/>
          </a:bodyPr>
          <a:lstStyle/>
          <a:p>
            <a:r>
              <a:rPr lang="en-US" sz="1600" dirty="0"/>
              <a:t>Clicking on the </a:t>
            </a:r>
            <a:r>
              <a:rPr lang="en-US" sz="1600" b="1" dirty="0"/>
              <a:t>New Rx </a:t>
            </a:r>
            <a:r>
              <a:rPr lang="en-US" sz="1600" dirty="0"/>
              <a:t>button will pull up the ACI screen.  It is the same screen where you entered the patient’s history items, but now, you are on the </a:t>
            </a:r>
            <a:r>
              <a:rPr lang="en-US" sz="1600" b="1" dirty="0"/>
              <a:t>Orders</a:t>
            </a:r>
            <a:r>
              <a:rPr lang="en-US" sz="1600" dirty="0"/>
              <a:t> tab, instead of the</a:t>
            </a:r>
            <a:r>
              <a:rPr lang="en-US" sz="1600" b="1" dirty="0"/>
              <a:t> History Builder</a:t>
            </a:r>
            <a:r>
              <a:rPr lang="en-US" sz="1600" dirty="0"/>
              <a:t> tab.  </a:t>
            </a:r>
          </a:p>
        </p:txBody>
      </p:sp>
      <p:sp>
        <p:nvSpPr>
          <p:cNvPr id="7" name="Rectangle 6"/>
          <p:cNvSpPr/>
          <p:nvPr/>
        </p:nvSpPr>
        <p:spPr>
          <a:xfrm>
            <a:off x="3581400" y="1910750"/>
            <a:ext cx="685800" cy="4514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0EF50C-1953-4FEB-B1E0-35CC3F7F0C5F}"/>
              </a:ext>
            </a:extLst>
          </p:cNvPr>
          <p:cNvSpPr txBox="1"/>
          <p:nvPr/>
        </p:nvSpPr>
        <p:spPr>
          <a:xfrm>
            <a:off x="4578496" y="4034248"/>
            <a:ext cx="3505200" cy="584775"/>
          </a:xfrm>
          <a:prstGeom prst="rect">
            <a:avLst/>
          </a:prstGeom>
          <a:solidFill>
            <a:srgbClr val="FFCC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Tip: You must search using a minimum of 3 characters in the ACI.  </a:t>
            </a:r>
          </a:p>
        </p:txBody>
      </p:sp>
      <p:cxnSp>
        <p:nvCxnSpPr>
          <p:cNvPr id="10" name="Straight Arrow Connector 9">
            <a:extLst>
              <a:ext uri="{FF2B5EF4-FFF2-40B4-BE49-F238E27FC236}">
                <a16:creationId xmlns:a16="http://schemas.microsoft.com/office/drawing/2014/main" id="{6862D4FE-3694-4D4A-A7D4-E95ACDD64B8B}"/>
              </a:ext>
            </a:extLst>
          </p:cNvPr>
          <p:cNvCxnSpPr>
            <a:cxnSpLocks/>
          </p:cNvCxnSpPr>
          <p:nvPr/>
        </p:nvCxnSpPr>
        <p:spPr>
          <a:xfrm flipH="1" flipV="1">
            <a:off x="3733800" y="2743200"/>
            <a:ext cx="1828800" cy="1291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794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46084A-A7C3-4DD3-BE59-015CD529C22F}"/>
              </a:ext>
            </a:extLst>
          </p:cNvPr>
          <p:cNvPicPr>
            <a:picLocks noChangeAspect="1"/>
          </p:cNvPicPr>
          <p:nvPr/>
        </p:nvPicPr>
        <p:blipFill>
          <a:blip r:embed="rId2"/>
          <a:stretch>
            <a:fillRect/>
          </a:stretch>
        </p:blipFill>
        <p:spPr>
          <a:xfrm>
            <a:off x="217551" y="1151241"/>
            <a:ext cx="8382000" cy="4824903"/>
          </a:xfrm>
          <a:prstGeom prst="rect">
            <a:avLst/>
          </a:prstGeom>
        </p:spPr>
      </p:pic>
      <p:sp>
        <p:nvSpPr>
          <p:cNvPr id="2" name="Title 1"/>
          <p:cNvSpPr>
            <a:spLocks noGrp="1"/>
          </p:cNvSpPr>
          <p:nvPr>
            <p:ph type="title"/>
          </p:nvPr>
        </p:nvSpPr>
        <p:spPr>
          <a:xfrm>
            <a:off x="304800" y="245127"/>
            <a:ext cx="8686800" cy="692727"/>
          </a:xfrm>
        </p:spPr>
        <p:txBody>
          <a:bodyPr/>
          <a:lstStyle/>
          <a:p>
            <a:r>
              <a:rPr lang="en-US" dirty="0"/>
              <a:t>ACI screen</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17</a:t>
            </a:fld>
            <a:endParaRPr lang="en-US"/>
          </a:p>
        </p:txBody>
      </p:sp>
      <p:sp>
        <p:nvSpPr>
          <p:cNvPr id="6" name="TextBox 5"/>
          <p:cNvSpPr txBox="1"/>
          <p:nvPr/>
        </p:nvSpPr>
        <p:spPr>
          <a:xfrm>
            <a:off x="304799" y="4658116"/>
            <a:ext cx="8585495" cy="1077218"/>
          </a:xfrm>
          <a:prstGeom prst="rect">
            <a:avLst/>
          </a:prstGeom>
          <a:solidFill>
            <a:srgbClr val="FFCC00"/>
          </a:solidFill>
          <a:effectLst/>
          <a:scene3d>
            <a:camera prst="orthographicFront"/>
            <a:lightRig rig="threePt" dir="t"/>
          </a:scene3d>
          <a:sp3d>
            <a:bevelT/>
          </a:sp3d>
        </p:spPr>
        <p:txBody>
          <a:bodyPr wrap="square" rtlCol="0">
            <a:spAutoFit/>
          </a:bodyPr>
          <a:lstStyle/>
          <a:p>
            <a:r>
              <a:rPr lang="en-US" sz="1600" dirty="0"/>
              <a:t>At the top of the Rx tab, you will notice that you can fill in a lot of the necessary information, before you even click on the med.  If you fill in the </a:t>
            </a:r>
            <a:r>
              <a:rPr lang="en-US" sz="1600" b="1" dirty="0"/>
              <a:t>Send to Retail</a:t>
            </a:r>
            <a:r>
              <a:rPr lang="en-US" sz="1600" dirty="0"/>
              <a:t>, </a:t>
            </a:r>
            <a:r>
              <a:rPr lang="en-US" sz="1600" b="1" dirty="0"/>
              <a:t>Pharmacy</a:t>
            </a:r>
            <a:r>
              <a:rPr lang="en-US" sz="1600" dirty="0"/>
              <a:t>, and preceptor’s name in the </a:t>
            </a:r>
            <a:r>
              <a:rPr lang="en-US" sz="1600" b="1" dirty="0"/>
              <a:t>Entering for</a:t>
            </a:r>
            <a:r>
              <a:rPr lang="en-US" sz="1600" dirty="0"/>
              <a:t>: field, you will only have to fill out the sig information when you click the medication to order it.  Additionally, this information will be saved for subsequent medications.  </a:t>
            </a:r>
          </a:p>
        </p:txBody>
      </p:sp>
      <p:sp>
        <p:nvSpPr>
          <p:cNvPr id="3" name="Rectangle 2"/>
          <p:cNvSpPr/>
          <p:nvPr/>
        </p:nvSpPr>
        <p:spPr>
          <a:xfrm>
            <a:off x="2585807" y="1619648"/>
            <a:ext cx="5994694" cy="6663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29000" y="1425311"/>
            <a:ext cx="533400" cy="228600"/>
          </a:xfrm>
          <a:prstGeom prst="rect">
            <a:avLst/>
          </a:prstGeom>
          <a:noFill/>
          <a:ln w="38100">
            <a:solidFill>
              <a:srgbClr val="0D0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46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7277C5-F1B5-4D40-A8B8-811C84C70B07}"/>
              </a:ext>
            </a:extLst>
          </p:cNvPr>
          <p:cNvPicPr>
            <a:picLocks noChangeAspect="1"/>
          </p:cNvPicPr>
          <p:nvPr/>
        </p:nvPicPr>
        <p:blipFill>
          <a:blip r:embed="rId2"/>
          <a:stretch>
            <a:fillRect/>
          </a:stretch>
        </p:blipFill>
        <p:spPr>
          <a:xfrm>
            <a:off x="228600" y="1227612"/>
            <a:ext cx="7924800" cy="5026759"/>
          </a:xfrm>
          <a:prstGeom prst="rect">
            <a:avLst/>
          </a:prstGeom>
        </p:spPr>
      </p:pic>
      <p:sp>
        <p:nvSpPr>
          <p:cNvPr id="2" name="Title 1"/>
          <p:cNvSpPr>
            <a:spLocks noGrp="1"/>
          </p:cNvSpPr>
          <p:nvPr>
            <p:ph type="title"/>
          </p:nvPr>
        </p:nvSpPr>
        <p:spPr>
          <a:xfrm>
            <a:off x="304800" y="232350"/>
            <a:ext cx="8686800" cy="838200"/>
          </a:xfrm>
        </p:spPr>
        <p:txBody>
          <a:bodyPr/>
          <a:lstStyle/>
          <a:p>
            <a:r>
              <a:rPr lang="en-US" dirty="0"/>
              <a:t>New </a:t>
            </a:r>
            <a:r>
              <a:rPr lang="en-US" dirty="0" err="1"/>
              <a:t>rx</a:t>
            </a:r>
            <a:r>
              <a:rPr lang="en-US" dirty="0"/>
              <a:t> – sig info</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18</a:t>
            </a:fld>
            <a:endParaRPr lang="en-US"/>
          </a:p>
        </p:txBody>
      </p:sp>
      <p:sp>
        <p:nvSpPr>
          <p:cNvPr id="6" name="TextBox 5"/>
          <p:cNvSpPr txBox="1"/>
          <p:nvPr/>
        </p:nvSpPr>
        <p:spPr>
          <a:xfrm>
            <a:off x="5622305" y="2840146"/>
            <a:ext cx="3352800" cy="1569660"/>
          </a:xfrm>
          <a:prstGeom prst="rect">
            <a:avLst/>
          </a:prstGeom>
          <a:solidFill>
            <a:srgbClr val="FFCC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Once you check the box next to the medication you want to prescribe, the Medication Details box will pop up.  Fill in the </a:t>
            </a:r>
            <a:r>
              <a:rPr lang="en-US" sz="1600" b="1" dirty="0"/>
              <a:t>For </a:t>
            </a:r>
            <a:r>
              <a:rPr lang="en-US" sz="1600" dirty="0"/>
              <a:t>field and the sig information.  The Ordered by: and Managed by: fields too.</a:t>
            </a:r>
          </a:p>
        </p:txBody>
      </p:sp>
      <p:sp>
        <p:nvSpPr>
          <p:cNvPr id="7" name="Rectangle 6"/>
          <p:cNvSpPr/>
          <p:nvPr/>
        </p:nvSpPr>
        <p:spPr>
          <a:xfrm>
            <a:off x="3505200" y="1561310"/>
            <a:ext cx="1981200" cy="3147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2209800"/>
            <a:ext cx="5380258" cy="15311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4646503"/>
            <a:ext cx="2096479"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388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CSMD</a:t>
            </a:r>
          </a:p>
        </p:txBody>
      </p:sp>
      <p:sp>
        <p:nvSpPr>
          <p:cNvPr id="4" name="Slide Number Placeholder 3"/>
          <p:cNvSpPr>
            <a:spLocks noGrp="1"/>
          </p:cNvSpPr>
          <p:nvPr>
            <p:ph type="sldNum" sz="quarter" idx="12"/>
          </p:nvPr>
        </p:nvSpPr>
        <p:spPr/>
        <p:txBody>
          <a:bodyPr/>
          <a:lstStyle/>
          <a:p>
            <a:fld id="{3BD48555-08CD-42B1-A1E7-3562337112B9}" type="slidenum">
              <a:rPr lang="en-US" smtClean="0"/>
              <a:pPr/>
              <a:t>19</a:t>
            </a:fld>
            <a:endParaRPr lang="en-US"/>
          </a:p>
        </p:txBody>
      </p:sp>
      <p:sp>
        <p:nvSpPr>
          <p:cNvPr id="6" name="TextBox 5">
            <a:extLst>
              <a:ext uri="{FF2B5EF4-FFF2-40B4-BE49-F238E27FC236}">
                <a16:creationId xmlns:a16="http://schemas.microsoft.com/office/drawing/2014/main" id="{6C29D5F7-DBBC-4C06-B0A4-7A4B32B77AD0}"/>
              </a:ext>
            </a:extLst>
          </p:cNvPr>
          <p:cNvSpPr txBox="1"/>
          <p:nvPr/>
        </p:nvSpPr>
        <p:spPr>
          <a:xfrm>
            <a:off x="304800" y="1295400"/>
            <a:ext cx="8585495" cy="1077218"/>
          </a:xfrm>
          <a:prstGeom prst="rect">
            <a:avLst/>
          </a:prstGeom>
          <a:solidFill>
            <a:srgbClr val="FFCC00"/>
          </a:solidFill>
          <a:effectLst/>
          <a:scene3d>
            <a:camera prst="orthographicFront"/>
            <a:lightRig rig="threePt" dir="t"/>
          </a:scene3d>
          <a:sp3d>
            <a:bevelT/>
          </a:sp3d>
        </p:spPr>
        <p:txBody>
          <a:bodyPr wrap="square" rtlCol="0">
            <a:spAutoFit/>
          </a:bodyPr>
          <a:lstStyle/>
          <a:p>
            <a:pPr marL="342900" indent="-342900">
              <a:buFont typeface="+mj-lt"/>
              <a:buAutoNum type="arabicPeriod"/>
            </a:pPr>
            <a:r>
              <a:rPr lang="en-US" sz="1600" dirty="0"/>
              <a:t>To check CSMD, go the ? In the upper right corner for HELP.</a:t>
            </a:r>
          </a:p>
          <a:p>
            <a:pPr marL="342900" indent="-342900">
              <a:buFont typeface="+mj-lt"/>
              <a:buAutoNum type="arabicPeriod"/>
            </a:pPr>
            <a:r>
              <a:rPr lang="en-US" sz="1600" dirty="0"/>
              <a:t>Click CSMD Log In.</a:t>
            </a:r>
          </a:p>
          <a:p>
            <a:pPr marL="342900" indent="-342900">
              <a:buFont typeface="+mj-lt"/>
              <a:buAutoNum type="arabicPeriod"/>
            </a:pPr>
            <a:r>
              <a:rPr lang="en-US" sz="1600" dirty="0"/>
              <a:t>Log into CSMD.</a:t>
            </a:r>
          </a:p>
          <a:p>
            <a:endParaRPr lang="en-US" sz="1600" dirty="0"/>
          </a:p>
        </p:txBody>
      </p:sp>
      <p:pic>
        <p:nvPicPr>
          <p:cNvPr id="8" name="Picture 7">
            <a:extLst>
              <a:ext uri="{FF2B5EF4-FFF2-40B4-BE49-F238E27FC236}">
                <a16:creationId xmlns:a16="http://schemas.microsoft.com/office/drawing/2014/main" id="{0E426304-F9C8-43E9-BF64-794EA9DF9276}"/>
              </a:ext>
            </a:extLst>
          </p:cNvPr>
          <p:cNvPicPr>
            <a:picLocks noChangeAspect="1"/>
          </p:cNvPicPr>
          <p:nvPr/>
        </p:nvPicPr>
        <p:blipFill>
          <a:blip r:embed="rId2"/>
          <a:stretch>
            <a:fillRect/>
          </a:stretch>
        </p:blipFill>
        <p:spPr>
          <a:xfrm>
            <a:off x="253705" y="2133600"/>
            <a:ext cx="4876800" cy="2686050"/>
          </a:xfrm>
          <a:prstGeom prst="rect">
            <a:avLst/>
          </a:prstGeom>
        </p:spPr>
      </p:pic>
      <p:cxnSp>
        <p:nvCxnSpPr>
          <p:cNvPr id="9" name="Straight Arrow Connector 8">
            <a:extLst>
              <a:ext uri="{FF2B5EF4-FFF2-40B4-BE49-F238E27FC236}">
                <a16:creationId xmlns:a16="http://schemas.microsoft.com/office/drawing/2014/main" id="{52D37E04-E212-4FAF-A383-2A987B14F50E}"/>
              </a:ext>
            </a:extLst>
          </p:cNvPr>
          <p:cNvCxnSpPr>
            <a:cxnSpLocks/>
          </p:cNvCxnSpPr>
          <p:nvPr/>
        </p:nvCxnSpPr>
        <p:spPr>
          <a:xfrm flipH="1">
            <a:off x="2692105" y="1600200"/>
            <a:ext cx="127295" cy="8053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4FD0350-04EB-4C62-940B-2441557159D1}"/>
              </a:ext>
            </a:extLst>
          </p:cNvPr>
          <p:cNvPicPr>
            <a:picLocks noChangeAspect="1"/>
          </p:cNvPicPr>
          <p:nvPr/>
        </p:nvPicPr>
        <p:blipFill>
          <a:blip r:embed="rId3"/>
          <a:stretch>
            <a:fillRect/>
          </a:stretch>
        </p:blipFill>
        <p:spPr>
          <a:xfrm>
            <a:off x="3124200" y="3886200"/>
            <a:ext cx="5305107" cy="2362200"/>
          </a:xfrm>
          <a:prstGeom prst="rect">
            <a:avLst/>
          </a:prstGeom>
        </p:spPr>
      </p:pic>
    </p:spTree>
    <p:extLst>
      <p:ext uri="{BB962C8B-B14F-4D97-AF65-F5344CB8AC3E}">
        <p14:creationId xmlns:p14="http://schemas.microsoft.com/office/powerpoint/2010/main" val="195384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D48555-08CD-42B1-A1E7-3562337112B9}" type="slidenum">
              <a:rPr lang="en-US" smtClean="0"/>
              <a:pPr/>
              <a:t>2</a:t>
            </a:fld>
            <a:endParaRPr lang="en-US"/>
          </a:p>
        </p:txBody>
      </p:sp>
      <p:sp>
        <p:nvSpPr>
          <p:cNvPr id="7" name="Title 1"/>
          <p:cNvSpPr>
            <a:spLocks noGrp="1"/>
          </p:cNvSpPr>
          <p:nvPr>
            <p:ph type="title"/>
          </p:nvPr>
        </p:nvSpPr>
        <p:spPr>
          <a:xfrm>
            <a:off x="228600" y="457200"/>
            <a:ext cx="8686800" cy="838200"/>
          </a:xfrm>
        </p:spPr>
        <p:txBody>
          <a:bodyPr/>
          <a:lstStyle/>
          <a:p>
            <a:r>
              <a:rPr lang="en-US" dirty="0"/>
              <a:t>Module instructions</a:t>
            </a:r>
          </a:p>
        </p:txBody>
      </p:sp>
      <p:sp>
        <p:nvSpPr>
          <p:cNvPr id="8" name="Content Placeholder 5"/>
          <p:cNvSpPr>
            <a:spLocks noGrp="1"/>
          </p:cNvSpPr>
          <p:nvPr>
            <p:ph idx="1"/>
          </p:nvPr>
        </p:nvSpPr>
        <p:spPr>
          <a:xfrm>
            <a:off x="304800" y="1371600"/>
            <a:ext cx="8686800" cy="5102352"/>
          </a:xfrm>
        </p:spPr>
        <p:txBody>
          <a:bodyPr>
            <a:normAutofit fontScale="85000" lnSpcReduction="20000"/>
          </a:bodyPr>
          <a:lstStyle/>
          <a:p>
            <a:pPr marL="0" indent="0">
              <a:buClr>
                <a:schemeClr val="tx1"/>
              </a:buClr>
              <a:buNone/>
            </a:pPr>
            <a:r>
              <a:rPr lang="en-US" sz="2800" dirty="0">
                <a:solidFill>
                  <a:schemeClr val="bg2">
                    <a:lumMod val="10000"/>
                  </a:schemeClr>
                </a:solidFill>
              </a:rPr>
              <a:t>There are a total of 5 modules that need to be completed prior to the on-site training.  It is REQUIRED that you complete all of the modules PRIOR to training.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These modules are intended to serve two purposes:  as an introduction to the system, and as a reference.  The modules are very detailed.  As such, we don’t expect you to retain all of the information in the slides before training; however, we encourage you to print the PDFs, as you will be able to refer back to them as you begin to use the system.   </a:t>
            </a:r>
          </a:p>
          <a:p>
            <a:pPr marL="0" indent="0">
              <a:buClr>
                <a:schemeClr val="tx1"/>
              </a:buClr>
              <a:buNone/>
            </a:pPr>
            <a:endParaRPr lang="en-US" sz="2800" dirty="0">
              <a:solidFill>
                <a:schemeClr val="bg2">
                  <a:lumMod val="10000"/>
                </a:schemeClr>
              </a:solidFill>
            </a:endParaRPr>
          </a:p>
          <a:p>
            <a:pPr marL="0" indent="0">
              <a:buClr>
                <a:schemeClr val="tx1"/>
              </a:buClr>
              <a:buNone/>
            </a:pPr>
            <a:r>
              <a:rPr lang="en-US" sz="2800" dirty="0">
                <a:solidFill>
                  <a:schemeClr val="bg2">
                    <a:lumMod val="10000"/>
                  </a:schemeClr>
                </a:solidFill>
              </a:rPr>
              <a:t>Training will consist mainly of mock practice sessions, so a basic knowledge of the system prior to training is </a:t>
            </a:r>
            <a:r>
              <a:rPr lang="en-US" sz="2800" u="sng" dirty="0">
                <a:solidFill>
                  <a:schemeClr val="bg2">
                    <a:lumMod val="10000"/>
                  </a:schemeClr>
                </a:solidFill>
              </a:rPr>
              <a:t>essential</a:t>
            </a:r>
            <a:r>
              <a:rPr lang="en-US" sz="2800" dirty="0">
                <a:solidFill>
                  <a:schemeClr val="bg2">
                    <a:lumMod val="10000"/>
                  </a:schemeClr>
                </a:solidFill>
              </a:rPr>
              <a:t>. If you have any problems completing these modules, please contact the EHR team. (Contact info is on Slide 1 of each module).  </a:t>
            </a:r>
          </a:p>
          <a:p>
            <a:pPr>
              <a:buNone/>
            </a:pPr>
            <a:endParaRPr lang="en-US" dirty="0"/>
          </a:p>
        </p:txBody>
      </p:sp>
    </p:spTree>
    <p:extLst>
      <p:ext uri="{BB962C8B-B14F-4D97-AF65-F5344CB8AC3E}">
        <p14:creationId xmlns:p14="http://schemas.microsoft.com/office/powerpoint/2010/main" val="2654801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CSMD</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20</a:t>
            </a:fld>
            <a:endParaRPr lang="en-US"/>
          </a:p>
        </p:txBody>
      </p:sp>
      <p:sp>
        <p:nvSpPr>
          <p:cNvPr id="7" name="TextBox 6">
            <a:extLst>
              <a:ext uri="{FF2B5EF4-FFF2-40B4-BE49-F238E27FC236}">
                <a16:creationId xmlns:a16="http://schemas.microsoft.com/office/drawing/2014/main" id="{DCBDA00D-29D6-46B5-AB61-F182113B7B41}"/>
              </a:ext>
            </a:extLst>
          </p:cNvPr>
          <p:cNvSpPr txBox="1"/>
          <p:nvPr/>
        </p:nvSpPr>
        <p:spPr>
          <a:xfrm>
            <a:off x="304800" y="1295400"/>
            <a:ext cx="8585495" cy="1323439"/>
          </a:xfrm>
          <a:prstGeom prst="rect">
            <a:avLst/>
          </a:prstGeom>
          <a:solidFill>
            <a:srgbClr val="FFCC00"/>
          </a:solidFill>
          <a:effectLst/>
          <a:scene3d>
            <a:camera prst="orthographicFront"/>
            <a:lightRig rig="threePt" dir="t"/>
          </a:scene3d>
          <a:sp3d>
            <a:bevelT/>
          </a:sp3d>
        </p:spPr>
        <p:txBody>
          <a:bodyPr wrap="square" rtlCol="0">
            <a:spAutoFit/>
          </a:bodyPr>
          <a:lstStyle/>
          <a:p>
            <a:r>
              <a:rPr lang="en-US" sz="1600" dirty="0"/>
              <a:t>4. After querying the database, return to the patient’s chart in Allscripts. Either from the Meds tab on the Chart, or from within the note </a:t>
            </a:r>
            <a:r>
              <a:rPr lang="en-US" sz="1600" dirty="0" err="1"/>
              <a:t>Note</a:t>
            </a:r>
            <a:r>
              <a:rPr lang="en-US" sz="1600" dirty="0"/>
              <a:t> under Current Medications or in the Plan section, click the Record PDMP Consult button.</a:t>
            </a:r>
          </a:p>
          <a:p>
            <a:r>
              <a:rPr lang="en-US" sz="1600" dirty="0"/>
              <a:t>5. Preceptors are trained on EPCS when registered.</a:t>
            </a:r>
          </a:p>
          <a:p>
            <a:r>
              <a:rPr lang="en-US" sz="1600" dirty="0"/>
              <a:t>6. History shows the previous times the PDMP Consult button was clicked. </a:t>
            </a:r>
          </a:p>
        </p:txBody>
      </p:sp>
      <p:pic>
        <p:nvPicPr>
          <p:cNvPr id="8" name="Picture 7">
            <a:extLst>
              <a:ext uri="{FF2B5EF4-FFF2-40B4-BE49-F238E27FC236}">
                <a16:creationId xmlns:a16="http://schemas.microsoft.com/office/drawing/2014/main" id="{4CB6D60F-32D0-4470-8A48-C3437B2E1D88}"/>
              </a:ext>
            </a:extLst>
          </p:cNvPr>
          <p:cNvPicPr>
            <a:picLocks noChangeAspect="1"/>
          </p:cNvPicPr>
          <p:nvPr/>
        </p:nvPicPr>
        <p:blipFill>
          <a:blip r:embed="rId2"/>
          <a:stretch>
            <a:fillRect/>
          </a:stretch>
        </p:blipFill>
        <p:spPr>
          <a:xfrm>
            <a:off x="457199" y="2743200"/>
            <a:ext cx="8416441" cy="1905000"/>
          </a:xfrm>
          <a:prstGeom prst="rect">
            <a:avLst/>
          </a:prstGeom>
        </p:spPr>
      </p:pic>
      <p:sp>
        <p:nvSpPr>
          <p:cNvPr id="9" name="Rectangle 8">
            <a:extLst>
              <a:ext uri="{FF2B5EF4-FFF2-40B4-BE49-F238E27FC236}">
                <a16:creationId xmlns:a16="http://schemas.microsoft.com/office/drawing/2014/main" id="{84C34CDE-1606-4540-B9A2-2BDC7CE9B3EC}"/>
              </a:ext>
            </a:extLst>
          </p:cNvPr>
          <p:cNvSpPr/>
          <p:nvPr/>
        </p:nvSpPr>
        <p:spPr>
          <a:xfrm>
            <a:off x="304800" y="3657601"/>
            <a:ext cx="2096479"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D09A42-559A-4499-B37B-D645283BD231}"/>
              </a:ext>
            </a:extLst>
          </p:cNvPr>
          <p:cNvSpPr/>
          <p:nvPr/>
        </p:nvSpPr>
        <p:spPr>
          <a:xfrm>
            <a:off x="7162800" y="3733800"/>
            <a:ext cx="1066800" cy="3810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852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686EA8D-8751-41F2-827D-9FA9DDB691E3}"/>
              </a:ext>
            </a:extLst>
          </p:cNvPr>
          <p:cNvPicPr>
            <a:picLocks noChangeAspect="1"/>
          </p:cNvPicPr>
          <p:nvPr/>
        </p:nvPicPr>
        <p:blipFill>
          <a:blip r:embed="rId2"/>
          <a:stretch>
            <a:fillRect/>
          </a:stretch>
        </p:blipFill>
        <p:spPr>
          <a:xfrm>
            <a:off x="1295400" y="1878742"/>
            <a:ext cx="4953000" cy="4560158"/>
          </a:xfrm>
          <a:prstGeom prst="rect">
            <a:avLst/>
          </a:prstGeom>
        </p:spPr>
      </p:pic>
      <p:sp>
        <p:nvSpPr>
          <p:cNvPr id="2" name="Title 1"/>
          <p:cNvSpPr>
            <a:spLocks noGrp="1"/>
          </p:cNvSpPr>
          <p:nvPr>
            <p:ph type="title"/>
          </p:nvPr>
        </p:nvSpPr>
        <p:spPr/>
        <p:txBody>
          <a:bodyPr/>
          <a:lstStyle/>
          <a:p>
            <a:r>
              <a:rPr lang="en-US" dirty="0"/>
              <a:t>Managing the medication list</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21</a:t>
            </a:fld>
            <a:endParaRPr lang="en-US"/>
          </a:p>
        </p:txBody>
      </p:sp>
      <p:sp>
        <p:nvSpPr>
          <p:cNvPr id="6" name="TextBox 5"/>
          <p:cNvSpPr txBox="1"/>
          <p:nvPr/>
        </p:nvSpPr>
        <p:spPr>
          <a:xfrm>
            <a:off x="76200" y="1295400"/>
            <a:ext cx="8610600" cy="584775"/>
          </a:xfrm>
          <a:prstGeom prst="rect">
            <a:avLst/>
          </a:prstGeom>
          <a:noFill/>
          <a:effectLst/>
        </p:spPr>
        <p:txBody>
          <a:bodyPr wrap="square" rtlCol="0">
            <a:spAutoFit/>
          </a:bodyPr>
          <a:lstStyle/>
          <a:p>
            <a:r>
              <a:rPr lang="en-US" sz="1600" dirty="0"/>
              <a:t>It is crucial that the patient’s medication list be kept current and up to date.  Fortunately, this is simple. Highlight the med, and then choose either </a:t>
            </a:r>
            <a:r>
              <a:rPr lang="en-US" sz="1600" b="1" dirty="0"/>
              <a:t>Completed On </a:t>
            </a:r>
            <a:r>
              <a:rPr lang="en-US" sz="1600" dirty="0"/>
              <a:t>or </a:t>
            </a:r>
            <a:r>
              <a:rPr lang="en-US" sz="1600" b="1" dirty="0"/>
              <a:t>Record D/C </a:t>
            </a:r>
            <a:r>
              <a:rPr lang="en-US" sz="1600" dirty="0"/>
              <a:t>from the toolbar. </a:t>
            </a:r>
          </a:p>
        </p:txBody>
      </p:sp>
      <p:sp>
        <p:nvSpPr>
          <p:cNvPr id="7" name="Rectangle 6"/>
          <p:cNvSpPr/>
          <p:nvPr/>
        </p:nvSpPr>
        <p:spPr>
          <a:xfrm>
            <a:off x="3581400" y="6019800"/>
            <a:ext cx="1981200" cy="454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24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the medication list</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22</a:t>
            </a:fld>
            <a:endParaRPr lang="en-US"/>
          </a:p>
        </p:txBody>
      </p:sp>
      <p:sp>
        <p:nvSpPr>
          <p:cNvPr id="6" name="TextBox 5"/>
          <p:cNvSpPr txBox="1"/>
          <p:nvPr/>
        </p:nvSpPr>
        <p:spPr>
          <a:xfrm>
            <a:off x="6172200" y="2165903"/>
            <a:ext cx="2667000" cy="3785652"/>
          </a:xfrm>
          <a:prstGeom prst="rect">
            <a:avLst/>
          </a:prstGeom>
          <a:solidFill>
            <a:srgbClr val="FFCC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If neither of those options are appropriate, you can highlight the medication and then right click.  A menu will appear which will allow you to choose </a:t>
            </a:r>
            <a:r>
              <a:rPr lang="en-US" sz="1600" b="1" dirty="0"/>
              <a:t>Completed Today</a:t>
            </a:r>
            <a:r>
              <a:rPr lang="en-US" sz="1600" dirty="0"/>
              <a:t>, </a:t>
            </a:r>
            <a:r>
              <a:rPr lang="en-US" sz="1600" b="1" dirty="0"/>
              <a:t>Completed On</a:t>
            </a:r>
            <a:r>
              <a:rPr lang="en-US" sz="1600" dirty="0"/>
              <a:t>, </a:t>
            </a:r>
            <a:r>
              <a:rPr lang="en-US" sz="1600" b="1" dirty="0"/>
              <a:t>Order D/C </a:t>
            </a:r>
            <a:r>
              <a:rPr lang="en-US" sz="1600" dirty="0"/>
              <a:t>(if it’s a medication you originally prescribed), and </a:t>
            </a:r>
            <a:r>
              <a:rPr lang="en-US" sz="1600" b="1" dirty="0"/>
              <a:t>Enter in Error</a:t>
            </a:r>
            <a:r>
              <a:rPr lang="en-US" sz="1600" dirty="0"/>
              <a:t>.  This last option should only be used if the patient never took the medication, and it was truly entered into their chart accidentally. </a:t>
            </a:r>
          </a:p>
        </p:txBody>
      </p:sp>
      <p:pic>
        <p:nvPicPr>
          <p:cNvPr id="7" name="Picture 6">
            <a:extLst>
              <a:ext uri="{FF2B5EF4-FFF2-40B4-BE49-F238E27FC236}">
                <a16:creationId xmlns:a16="http://schemas.microsoft.com/office/drawing/2014/main" id="{0D10F8AF-6B70-402B-A410-EAB6102DB6FD}"/>
              </a:ext>
            </a:extLst>
          </p:cNvPr>
          <p:cNvPicPr>
            <a:picLocks noChangeAspect="1"/>
          </p:cNvPicPr>
          <p:nvPr/>
        </p:nvPicPr>
        <p:blipFill>
          <a:blip r:embed="rId2"/>
          <a:stretch>
            <a:fillRect/>
          </a:stretch>
        </p:blipFill>
        <p:spPr>
          <a:xfrm>
            <a:off x="685800" y="1245894"/>
            <a:ext cx="4152900" cy="5351501"/>
          </a:xfrm>
          <a:prstGeom prst="rect">
            <a:avLst/>
          </a:prstGeom>
        </p:spPr>
      </p:pic>
      <p:sp>
        <p:nvSpPr>
          <p:cNvPr id="8" name="TextBox 7">
            <a:extLst>
              <a:ext uri="{FF2B5EF4-FFF2-40B4-BE49-F238E27FC236}">
                <a16:creationId xmlns:a16="http://schemas.microsoft.com/office/drawing/2014/main" id="{195DA9FC-9692-46B4-AE38-457C30D1FC2E}"/>
              </a:ext>
            </a:extLst>
          </p:cNvPr>
          <p:cNvSpPr txBox="1"/>
          <p:nvPr/>
        </p:nvSpPr>
        <p:spPr>
          <a:xfrm>
            <a:off x="2590800" y="1524000"/>
            <a:ext cx="6400800" cy="338554"/>
          </a:xfrm>
          <a:prstGeom prst="rect">
            <a:avLst/>
          </a:prstGeom>
          <a:solidFill>
            <a:srgbClr val="FFCC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The EHR team recommends only using Record D/C at this time.	</a:t>
            </a:r>
          </a:p>
        </p:txBody>
      </p:sp>
    </p:spTree>
    <p:extLst>
      <p:ext uri="{BB962C8B-B14F-4D97-AF65-F5344CB8AC3E}">
        <p14:creationId xmlns:p14="http://schemas.microsoft.com/office/powerpoint/2010/main" val="54452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599F62-0425-4D4B-BB5B-3DC6AD374671}"/>
              </a:ext>
            </a:extLst>
          </p:cNvPr>
          <p:cNvPicPr>
            <a:picLocks noChangeAspect="1"/>
          </p:cNvPicPr>
          <p:nvPr/>
        </p:nvPicPr>
        <p:blipFill>
          <a:blip r:embed="rId2"/>
          <a:stretch>
            <a:fillRect/>
          </a:stretch>
        </p:blipFill>
        <p:spPr>
          <a:xfrm>
            <a:off x="3013227" y="1295400"/>
            <a:ext cx="5115882" cy="5043487"/>
          </a:xfrm>
          <a:prstGeom prst="rect">
            <a:avLst/>
          </a:prstGeom>
        </p:spPr>
      </p:pic>
      <p:sp>
        <p:nvSpPr>
          <p:cNvPr id="2" name="Title 1"/>
          <p:cNvSpPr>
            <a:spLocks noGrp="1"/>
          </p:cNvSpPr>
          <p:nvPr>
            <p:ph type="title"/>
          </p:nvPr>
        </p:nvSpPr>
        <p:spPr/>
        <p:txBody>
          <a:bodyPr/>
          <a:lstStyle/>
          <a:p>
            <a:r>
              <a:rPr lang="en-US" dirty="0"/>
              <a:t>Reconciling the medication list</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23</a:t>
            </a:fld>
            <a:endParaRPr lang="en-US"/>
          </a:p>
        </p:txBody>
      </p:sp>
      <p:sp>
        <p:nvSpPr>
          <p:cNvPr id="6" name="TextBox 5"/>
          <p:cNvSpPr txBox="1"/>
          <p:nvPr/>
        </p:nvSpPr>
        <p:spPr>
          <a:xfrm>
            <a:off x="457200" y="1295400"/>
            <a:ext cx="2209800" cy="2308324"/>
          </a:xfrm>
          <a:prstGeom prst="rect">
            <a:avLst/>
          </a:prstGeom>
          <a:noFill/>
          <a:effectLst/>
        </p:spPr>
        <p:txBody>
          <a:bodyPr wrap="square" rtlCol="0">
            <a:spAutoFit/>
          </a:bodyPr>
          <a:lstStyle/>
          <a:p>
            <a:r>
              <a:rPr lang="en-US" sz="1600" dirty="0"/>
              <a:t>Once the medication list is up to date, click the yellow “Rec” button.  This reconciles the list, and lets the next person to view the chart know the date that the list was last reconciled.  </a:t>
            </a:r>
          </a:p>
        </p:txBody>
      </p:sp>
      <p:sp>
        <p:nvSpPr>
          <p:cNvPr id="7" name="Rectangle 6"/>
          <p:cNvSpPr/>
          <p:nvPr/>
        </p:nvSpPr>
        <p:spPr>
          <a:xfrm>
            <a:off x="6172200" y="1600200"/>
            <a:ext cx="12954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39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2x/duplicate/split</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24</a:t>
            </a:fld>
            <a:endParaRPr lang="en-US"/>
          </a:p>
        </p:txBody>
      </p:sp>
      <p:sp>
        <p:nvSpPr>
          <p:cNvPr id="8" name="Rectangle 7"/>
          <p:cNvSpPr/>
          <p:nvPr/>
        </p:nvSpPr>
        <p:spPr>
          <a:xfrm>
            <a:off x="304800" y="5196563"/>
            <a:ext cx="5181600" cy="1030501"/>
          </a:xfrm>
          <a:prstGeom prst="rect">
            <a:avLst/>
          </a:prstGeom>
          <a:solidFill>
            <a:schemeClr val="accent1">
              <a:lumMod val="40000"/>
              <a:lumOff val="60000"/>
              <a:alpha val="49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4800" y="1219201"/>
            <a:ext cx="85344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t>To order two scripts, duplicate, or split a script, first enter the first script. Before you save, right click on the medication name again. Choose duplicate. </a:t>
            </a:r>
          </a:p>
        </p:txBody>
      </p:sp>
      <p:pic>
        <p:nvPicPr>
          <p:cNvPr id="7" name="Picture 6">
            <a:extLst>
              <a:ext uri="{FF2B5EF4-FFF2-40B4-BE49-F238E27FC236}">
                <a16:creationId xmlns:a16="http://schemas.microsoft.com/office/drawing/2014/main" id="{CB11055C-5946-40FB-A8FA-F03DE3E0C6C4}"/>
              </a:ext>
            </a:extLst>
          </p:cNvPr>
          <p:cNvPicPr>
            <a:picLocks noChangeAspect="1"/>
          </p:cNvPicPr>
          <p:nvPr/>
        </p:nvPicPr>
        <p:blipFill>
          <a:blip r:embed="rId2"/>
          <a:stretch>
            <a:fillRect/>
          </a:stretch>
        </p:blipFill>
        <p:spPr>
          <a:xfrm>
            <a:off x="609600" y="1946961"/>
            <a:ext cx="7010400" cy="4280103"/>
          </a:xfrm>
          <a:prstGeom prst="rect">
            <a:avLst/>
          </a:prstGeom>
        </p:spPr>
      </p:pic>
    </p:spTree>
    <p:extLst>
      <p:ext uri="{BB962C8B-B14F-4D97-AF65-F5344CB8AC3E}">
        <p14:creationId xmlns:p14="http://schemas.microsoft.com/office/powerpoint/2010/main" val="2347485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Script ordering</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25</a:t>
            </a:fld>
            <a:endParaRPr lang="en-US"/>
          </a:p>
        </p:txBody>
      </p:sp>
      <p:sp>
        <p:nvSpPr>
          <p:cNvPr id="6" name="TextBox 5"/>
          <p:cNvSpPr txBox="1"/>
          <p:nvPr/>
        </p:nvSpPr>
        <p:spPr>
          <a:xfrm>
            <a:off x="457200" y="1295400"/>
            <a:ext cx="1431416" cy="501675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dirty="0"/>
              <a:t>Make changes in Medication Details box, such as sending to a different pharmacy like a mail order, quantity, sig, “Bottle for School Nurse” information. Be mindful of federal limits: Schedule II 90 days and Schedule III, IV, V 180 days. </a:t>
            </a:r>
          </a:p>
        </p:txBody>
      </p:sp>
      <p:pic>
        <p:nvPicPr>
          <p:cNvPr id="7" name="Picture 6">
            <a:extLst>
              <a:ext uri="{FF2B5EF4-FFF2-40B4-BE49-F238E27FC236}">
                <a16:creationId xmlns:a16="http://schemas.microsoft.com/office/drawing/2014/main" id="{514D1FD2-99F9-4043-ADE2-F14B67017926}"/>
              </a:ext>
            </a:extLst>
          </p:cNvPr>
          <p:cNvPicPr>
            <a:picLocks noChangeAspect="1"/>
          </p:cNvPicPr>
          <p:nvPr/>
        </p:nvPicPr>
        <p:blipFill>
          <a:blip r:embed="rId2"/>
          <a:stretch>
            <a:fillRect/>
          </a:stretch>
        </p:blipFill>
        <p:spPr>
          <a:xfrm>
            <a:off x="2210224" y="1151001"/>
            <a:ext cx="6476576" cy="5410200"/>
          </a:xfrm>
          <a:prstGeom prst="rect">
            <a:avLst/>
          </a:prstGeom>
        </p:spPr>
      </p:pic>
    </p:spTree>
    <p:extLst>
      <p:ext uri="{BB962C8B-B14F-4D97-AF65-F5344CB8AC3E}">
        <p14:creationId xmlns:p14="http://schemas.microsoft.com/office/powerpoint/2010/main" val="85154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1C7618-6E9B-4A20-9CAA-584BB64B97B6}"/>
              </a:ext>
            </a:extLst>
          </p:cNvPr>
          <p:cNvPicPr>
            <a:picLocks noChangeAspect="1"/>
          </p:cNvPicPr>
          <p:nvPr/>
        </p:nvPicPr>
        <p:blipFill>
          <a:blip r:embed="rId2"/>
          <a:stretch>
            <a:fillRect/>
          </a:stretch>
        </p:blipFill>
        <p:spPr>
          <a:xfrm>
            <a:off x="254355" y="1295400"/>
            <a:ext cx="8635290" cy="3731097"/>
          </a:xfrm>
          <a:prstGeom prst="rect">
            <a:avLst/>
          </a:prstGeom>
        </p:spPr>
      </p:pic>
      <p:sp>
        <p:nvSpPr>
          <p:cNvPr id="2" name="Title 1"/>
          <p:cNvSpPr>
            <a:spLocks noGrp="1"/>
          </p:cNvSpPr>
          <p:nvPr>
            <p:ph type="title"/>
          </p:nvPr>
        </p:nvSpPr>
        <p:spPr/>
        <p:txBody>
          <a:bodyPr/>
          <a:lstStyle/>
          <a:p>
            <a:r>
              <a:rPr lang="en-US" dirty="0"/>
              <a:t>Additional features - </a:t>
            </a:r>
            <a:r>
              <a:rPr lang="en-US" dirty="0" err="1"/>
              <a:t>daw</a:t>
            </a:r>
            <a:endParaRPr lang="en-US" dirty="0"/>
          </a:p>
        </p:txBody>
      </p:sp>
      <p:sp>
        <p:nvSpPr>
          <p:cNvPr id="4" name="Slide Number Placeholder 3"/>
          <p:cNvSpPr>
            <a:spLocks noGrp="1"/>
          </p:cNvSpPr>
          <p:nvPr>
            <p:ph type="sldNum" sz="quarter" idx="12"/>
          </p:nvPr>
        </p:nvSpPr>
        <p:spPr/>
        <p:txBody>
          <a:bodyPr/>
          <a:lstStyle/>
          <a:p>
            <a:fld id="{3BD48555-08CD-42B1-A1E7-3562337112B9}" type="slidenum">
              <a:rPr lang="en-US" smtClean="0"/>
              <a:pPr/>
              <a:t>26</a:t>
            </a:fld>
            <a:endParaRPr lang="en-US"/>
          </a:p>
        </p:txBody>
      </p:sp>
      <p:sp>
        <p:nvSpPr>
          <p:cNvPr id="6" name="TextBox 5"/>
          <p:cNvSpPr txBox="1"/>
          <p:nvPr/>
        </p:nvSpPr>
        <p:spPr>
          <a:xfrm>
            <a:off x="457200" y="5265003"/>
            <a:ext cx="7772400" cy="830997"/>
          </a:xfrm>
          <a:prstGeom prst="rect">
            <a:avLst/>
          </a:prstGeom>
          <a:solidFill>
            <a:schemeClr val="accent1"/>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dirty="0"/>
              <a:t>The system is designed to automatically send the generic version of a medication to the pharmacy.  If you want to prescribe a brand-name drug, you will have to check the DAW box, so the system doesn’t automatically switch it to the generic version.  </a:t>
            </a:r>
          </a:p>
        </p:txBody>
      </p:sp>
      <p:sp>
        <p:nvSpPr>
          <p:cNvPr id="7" name="Rectangle 6"/>
          <p:cNvSpPr/>
          <p:nvPr/>
        </p:nvSpPr>
        <p:spPr>
          <a:xfrm>
            <a:off x="5867400" y="3886200"/>
            <a:ext cx="5334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28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EEDFD-06CD-43BD-94D5-7BB989C37150}"/>
              </a:ext>
            </a:extLst>
          </p:cNvPr>
          <p:cNvSpPr>
            <a:spLocks noGrp="1"/>
          </p:cNvSpPr>
          <p:nvPr>
            <p:ph type="title"/>
          </p:nvPr>
        </p:nvSpPr>
        <p:spPr/>
        <p:txBody>
          <a:bodyPr/>
          <a:lstStyle/>
          <a:p>
            <a:r>
              <a:rPr lang="en-US" dirty="0"/>
              <a:t>Prescribe once</a:t>
            </a:r>
          </a:p>
        </p:txBody>
      </p:sp>
      <p:sp>
        <p:nvSpPr>
          <p:cNvPr id="4" name="Slide Number Placeholder 3">
            <a:extLst>
              <a:ext uri="{FF2B5EF4-FFF2-40B4-BE49-F238E27FC236}">
                <a16:creationId xmlns:a16="http://schemas.microsoft.com/office/drawing/2014/main" id="{DEA90F23-6E0B-458D-97C1-7C537F5AC991}"/>
              </a:ext>
            </a:extLst>
          </p:cNvPr>
          <p:cNvSpPr>
            <a:spLocks noGrp="1"/>
          </p:cNvSpPr>
          <p:nvPr>
            <p:ph type="sldNum" sz="quarter" idx="12"/>
          </p:nvPr>
        </p:nvSpPr>
        <p:spPr/>
        <p:txBody>
          <a:bodyPr/>
          <a:lstStyle/>
          <a:p>
            <a:fld id="{3BD48555-08CD-42B1-A1E7-3562337112B9}" type="slidenum">
              <a:rPr lang="en-US" smtClean="0"/>
              <a:pPr/>
              <a:t>27</a:t>
            </a:fld>
            <a:endParaRPr lang="en-US"/>
          </a:p>
        </p:txBody>
      </p:sp>
      <p:sp>
        <p:nvSpPr>
          <p:cNvPr id="6" name="Text Placeholder 9">
            <a:extLst>
              <a:ext uri="{FF2B5EF4-FFF2-40B4-BE49-F238E27FC236}">
                <a16:creationId xmlns:a16="http://schemas.microsoft.com/office/drawing/2014/main" id="{D9558721-CD99-4C81-B407-7B2E67454E88}"/>
              </a:ext>
            </a:extLst>
          </p:cNvPr>
          <p:cNvSpPr txBox="1">
            <a:spLocks/>
          </p:cNvSpPr>
          <p:nvPr/>
        </p:nvSpPr>
        <p:spPr>
          <a:xfrm>
            <a:off x="309475" y="1143000"/>
            <a:ext cx="8679077" cy="17526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Prescribe Once completes the med and automatically updates meds list by moving medication from Current Meds list to Past Meds list on date patient should be out of meds.</a:t>
            </a:r>
          </a:p>
          <a:p>
            <a:r>
              <a:rPr lang="en-US" dirty="0">
                <a:solidFill>
                  <a:schemeClr val="tx1"/>
                </a:solidFill>
              </a:rPr>
              <a:t>Prescribe Once can be used for short term meds like antibiotics, steroids.</a:t>
            </a:r>
          </a:p>
          <a:p>
            <a:r>
              <a:rPr lang="en-US" b="1" u="sng" dirty="0">
                <a:solidFill>
                  <a:schemeClr val="tx1"/>
                </a:solidFill>
              </a:rPr>
              <a:t>Not checked is default </a:t>
            </a:r>
            <a:r>
              <a:rPr lang="en-US" dirty="0">
                <a:solidFill>
                  <a:schemeClr val="tx1"/>
                </a:solidFill>
              </a:rPr>
              <a:t> keeps medication on Current Meds list even when patient is due to be out of medication and possibly needs refill. </a:t>
            </a:r>
          </a:p>
          <a:p>
            <a:endParaRPr lang="en-US" dirty="0">
              <a:solidFill>
                <a:schemeClr val="tx1"/>
              </a:solidFill>
            </a:endParaRPr>
          </a:p>
          <a:p>
            <a:endParaRPr lang="en-US" dirty="0">
              <a:solidFill>
                <a:schemeClr val="tx1"/>
              </a:solidFill>
            </a:endParaRPr>
          </a:p>
        </p:txBody>
      </p:sp>
      <p:pic>
        <p:nvPicPr>
          <p:cNvPr id="7" name="Picture 6">
            <a:extLst>
              <a:ext uri="{FF2B5EF4-FFF2-40B4-BE49-F238E27FC236}">
                <a16:creationId xmlns:a16="http://schemas.microsoft.com/office/drawing/2014/main" id="{096F9799-23B1-4037-AA3F-7695DA89CB95}"/>
              </a:ext>
            </a:extLst>
          </p:cNvPr>
          <p:cNvPicPr>
            <a:picLocks noChangeAspect="1"/>
          </p:cNvPicPr>
          <p:nvPr/>
        </p:nvPicPr>
        <p:blipFill>
          <a:blip r:embed="rId2"/>
          <a:stretch>
            <a:fillRect/>
          </a:stretch>
        </p:blipFill>
        <p:spPr>
          <a:xfrm>
            <a:off x="990600" y="2667000"/>
            <a:ext cx="5581203" cy="3891529"/>
          </a:xfrm>
          <a:prstGeom prst="rect">
            <a:avLst/>
          </a:prstGeom>
        </p:spPr>
      </p:pic>
      <p:cxnSp>
        <p:nvCxnSpPr>
          <p:cNvPr id="8" name="Straight Arrow Connector 7">
            <a:extLst>
              <a:ext uri="{FF2B5EF4-FFF2-40B4-BE49-F238E27FC236}">
                <a16:creationId xmlns:a16="http://schemas.microsoft.com/office/drawing/2014/main" id="{928FDD83-E236-49A2-86B0-4AA94B49AF3C}"/>
              </a:ext>
            </a:extLst>
          </p:cNvPr>
          <p:cNvCxnSpPr>
            <a:cxnSpLocks/>
          </p:cNvCxnSpPr>
          <p:nvPr/>
        </p:nvCxnSpPr>
        <p:spPr>
          <a:xfrm flipH="1">
            <a:off x="3781201" y="2514600"/>
            <a:ext cx="867000" cy="20981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000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B7D6DD-4E47-4545-BE99-507B10247BF3}"/>
              </a:ext>
            </a:extLst>
          </p:cNvPr>
          <p:cNvSpPr>
            <a:spLocks noGrp="1"/>
          </p:cNvSpPr>
          <p:nvPr>
            <p:ph type="sldNum" sz="quarter" idx="12"/>
          </p:nvPr>
        </p:nvSpPr>
        <p:spPr/>
        <p:txBody>
          <a:bodyPr/>
          <a:lstStyle/>
          <a:p>
            <a:fld id="{3BD48555-08CD-42B1-A1E7-3562337112B9}" type="slidenum">
              <a:rPr lang="en-US" smtClean="0"/>
              <a:pPr/>
              <a:t>28</a:t>
            </a:fld>
            <a:endParaRPr lang="en-US"/>
          </a:p>
        </p:txBody>
      </p:sp>
      <p:pic>
        <p:nvPicPr>
          <p:cNvPr id="5" name="Picture 4">
            <a:extLst>
              <a:ext uri="{FF2B5EF4-FFF2-40B4-BE49-F238E27FC236}">
                <a16:creationId xmlns:a16="http://schemas.microsoft.com/office/drawing/2014/main" id="{9DB175A1-E739-413A-9E5B-F3E70C89DEC9}"/>
              </a:ext>
            </a:extLst>
          </p:cNvPr>
          <p:cNvPicPr>
            <a:picLocks noChangeAspect="1"/>
          </p:cNvPicPr>
          <p:nvPr/>
        </p:nvPicPr>
        <p:blipFill>
          <a:blip r:embed="rId2"/>
          <a:stretch>
            <a:fillRect/>
          </a:stretch>
        </p:blipFill>
        <p:spPr>
          <a:xfrm>
            <a:off x="350779" y="4106965"/>
            <a:ext cx="8259822" cy="2429847"/>
          </a:xfrm>
          <a:prstGeom prst="rect">
            <a:avLst/>
          </a:prstGeom>
        </p:spPr>
      </p:pic>
      <p:sp>
        <p:nvSpPr>
          <p:cNvPr id="6" name="Title 1">
            <a:extLst>
              <a:ext uri="{FF2B5EF4-FFF2-40B4-BE49-F238E27FC236}">
                <a16:creationId xmlns:a16="http://schemas.microsoft.com/office/drawing/2014/main" id="{922D9782-5DBF-4A5C-BDFA-DD1FEDED116A}"/>
              </a:ext>
            </a:extLst>
          </p:cNvPr>
          <p:cNvSpPr>
            <a:spLocks noGrp="1"/>
          </p:cNvSpPr>
          <p:nvPr>
            <p:ph type="title"/>
          </p:nvPr>
        </p:nvSpPr>
        <p:spPr>
          <a:xfrm>
            <a:off x="444500" y="542925"/>
            <a:ext cx="11214100" cy="535531"/>
          </a:xfrm>
        </p:spPr>
        <p:txBody>
          <a:bodyPr>
            <a:normAutofit fontScale="90000"/>
          </a:bodyPr>
          <a:lstStyle/>
          <a:p>
            <a:r>
              <a:rPr lang="en-US"/>
              <a:t>Classic Rx vs. Quick Rx</a:t>
            </a:r>
          </a:p>
        </p:txBody>
      </p:sp>
      <p:sp>
        <p:nvSpPr>
          <p:cNvPr id="8" name="Rectangle 7">
            <a:extLst>
              <a:ext uri="{FF2B5EF4-FFF2-40B4-BE49-F238E27FC236}">
                <a16:creationId xmlns:a16="http://schemas.microsoft.com/office/drawing/2014/main" id="{4D32B932-A9A5-42FF-B931-F6A9CAC8FE59}"/>
              </a:ext>
            </a:extLst>
          </p:cNvPr>
          <p:cNvSpPr/>
          <p:nvPr/>
        </p:nvSpPr>
        <p:spPr>
          <a:xfrm flipV="1">
            <a:off x="7744596" y="4829865"/>
            <a:ext cx="1048625" cy="246888"/>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 Placeholder 9">
            <a:extLst>
              <a:ext uri="{FF2B5EF4-FFF2-40B4-BE49-F238E27FC236}">
                <a16:creationId xmlns:a16="http://schemas.microsoft.com/office/drawing/2014/main" id="{7B6667C2-5BB3-4027-AC72-0BCF877A6C3A}"/>
              </a:ext>
            </a:extLst>
          </p:cNvPr>
          <p:cNvSpPr txBox="1">
            <a:spLocks/>
          </p:cNvSpPr>
          <p:nvPr/>
        </p:nvSpPr>
        <p:spPr>
          <a:xfrm>
            <a:off x="533399" y="1078457"/>
            <a:ext cx="4191001" cy="2140604"/>
          </a:xfrm>
          <a:prstGeom prst="rect">
            <a:avLst/>
          </a:prstGeom>
        </p:spPr>
        <p:txBody>
          <a:bodyPr vert="horz" lIns="91440" tIns="45720" rIns="91440" bIns="45720" rtlCol="0" anchor="t">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Arial" panose="020B0604020202020204" pitchFamily="34" charset="0"/>
              <a:buChar char="•"/>
            </a:pPr>
            <a:r>
              <a:rPr lang="en-US" sz="1600" dirty="0">
                <a:cs typeface="Arial"/>
              </a:rPr>
              <a:t>Quick Rx should be fine for most prescription orders.</a:t>
            </a:r>
          </a:p>
          <a:p>
            <a:pPr>
              <a:buFont typeface="Arial" panose="020B0604020202020204" pitchFamily="34" charset="0"/>
              <a:buChar char="•"/>
            </a:pPr>
            <a:r>
              <a:rPr lang="en-US" sz="1600" dirty="0">
                <a:cs typeface="Arial"/>
              </a:rPr>
              <a:t>Automatically opens for non-controlled meds.</a:t>
            </a:r>
          </a:p>
          <a:p>
            <a:pPr>
              <a:buFont typeface="Arial" panose="020B0604020202020204" pitchFamily="34" charset="0"/>
              <a:buChar char="•"/>
            </a:pPr>
            <a:r>
              <a:rPr lang="en-US" sz="1600" dirty="0">
                <a:cs typeface="Arial"/>
              </a:rPr>
              <a:t>To dispense a sample, must use Classic Rx.</a:t>
            </a:r>
          </a:p>
          <a:p>
            <a:pPr>
              <a:buFont typeface="Arial" panose="020B0604020202020204" pitchFamily="34" charset="0"/>
              <a:buChar char="•"/>
            </a:pPr>
            <a:r>
              <a:rPr lang="en-US" sz="1600" dirty="0">
                <a:cs typeface="Arial"/>
              </a:rPr>
              <a:t>Edit and Record w/o ordering is done with Classic Rx.</a:t>
            </a:r>
          </a:p>
          <a:p>
            <a:pPr marL="0" indent="0">
              <a:buFont typeface="Wingdings 2"/>
              <a:buNone/>
            </a:pPr>
            <a:endParaRPr lang="en-US" sz="1600" dirty="0">
              <a:cs typeface="Arial"/>
            </a:endParaRPr>
          </a:p>
          <a:p>
            <a:endParaRPr lang="en-US" sz="1600" dirty="0">
              <a:cs typeface="Arial"/>
            </a:endParaRPr>
          </a:p>
        </p:txBody>
      </p:sp>
      <p:sp>
        <p:nvSpPr>
          <p:cNvPr id="10" name="Text Placeholder 9">
            <a:extLst>
              <a:ext uri="{FF2B5EF4-FFF2-40B4-BE49-F238E27FC236}">
                <a16:creationId xmlns:a16="http://schemas.microsoft.com/office/drawing/2014/main" id="{1B7E8C83-A986-4FAA-815E-50DC28DC4368}"/>
              </a:ext>
            </a:extLst>
          </p:cNvPr>
          <p:cNvSpPr txBox="1">
            <a:spLocks/>
          </p:cNvSpPr>
          <p:nvPr/>
        </p:nvSpPr>
        <p:spPr>
          <a:xfrm>
            <a:off x="4600575" y="1151136"/>
            <a:ext cx="4543425" cy="279082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60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40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400"/>
              </a:spcAft>
              <a:buClr>
                <a:schemeClr val="accent2"/>
              </a:buClr>
              <a:buFont typeface="Arial" panose="020B0604020202020204" pitchFamily="34" charset="0"/>
              <a:buChar char="•"/>
              <a:defRPr sz="120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cs typeface="Arial"/>
              </a:rPr>
              <a:t>Some specialty meds, pharmacies, or </a:t>
            </a:r>
            <a:r>
              <a:rPr lang="en-US" dirty="0" err="1">
                <a:solidFill>
                  <a:schemeClr val="tx1"/>
                </a:solidFill>
                <a:cs typeface="Arial"/>
              </a:rPr>
              <a:t>ePA’s</a:t>
            </a:r>
            <a:r>
              <a:rPr lang="en-US" dirty="0">
                <a:solidFill>
                  <a:schemeClr val="tx1"/>
                </a:solidFill>
                <a:cs typeface="Arial"/>
              </a:rPr>
              <a:t> will route to Classic Rx.</a:t>
            </a:r>
          </a:p>
          <a:p>
            <a:r>
              <a:rPr lang="en-US" dirty="0">
                <a:solidFill>
                  <a:schemeClr val="tx1"/>
                </a:solidFill>
                <a:cs typeface="Arial"/>
              </a:rPr>
              <a:t>If you need to add Education Details, Annotations, or to view Order and Renewal History, use Classic Rx.</a:t>
            </a:r>
          </a:p>
          <a:p>
            <a:r>
              <a:rPr lang="en-US" dirty="0">
                <a:solidFill>
                  <a:schemeClr val="tx1"/>
                </a:solidFill>
                <a:cs typeface="Arial"/>
              </a:rPr>
              <a:t>Click </a:t>
            </a:r>
            <a:r>
              <a:rPr lang="en-US" u="sng" dirty="0">
                <a:solidFill>
                  <a:schemeClr val="tx1"/>
                </a:solidFill>
                <a:cs typeface="Arial"/>
              </a:rPr>
              <a:t>Classic Rx </a:t>
            </a:r>
            <a:r>
              <a:rPr lang="en-US" dirty="0">
                <a:solidFill>
                  <a:schemeClr val="tx1"/>
                </a:solidFill>
                <a:cs typeface="Arial"/>
              </a:rPr>
              <a:t>in blue on the top right to switch.</a:t>
            </a:r>
          </a:p>
          <a:p>
            <a:r>
              <a:rPr lang="en-US" dirty="0">
                <a:solidFill>
                  <a:schemeClr val="tx1"/>
                </a:solidFill>
                <a:cs typeface="Arial"/>
              </a:rPr>
              <a:t>Some details may need to revalidated when switching to Classic Rx if they are already entered on Quick Rx. </a:t>
            </a:r>
          </a:p>
        </p:txBody>
      </p:sp>
    </p:spTree>
    <p:extLst>
      <p:ext uri="{BB962C8B-B14F-4D97-AF65-F5344CB8AC3E}">
        <p14:creationId xmlns:p14="http://schemas.microsoft.com/office/powerpoint/2010/main" val="938969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08471B-E30A-4C4D-AB1A-189D25A03840}"/>
              </a:ext>
            </a:extLst>
          </p:cNvPr>
          <p:cNvPicPr>
            <a:picLocks noChangeAspect="1"/>
          </p:cNvPicPr>
          <p:nvPr/>
        </p:nvPicPr>
        <p:blipFill>
          <a:blip r:embed="rId2"/>
          <a:stretch>
            <a:fillRect/>
          </a:stretch>
        </p:blipFill>
        <p:spPr>
          <a:xfrm>
            <a:off x="633435" y="1860607"/>
            <a:ext cx="7877130" cy="4540193"/>
          </a:xfrm>
          <a:prstGeom prst="rect">
            <a:avLst/>
          </a:prstGeom>
        </p:spPr>
      </p:pic>
      <p:sp>
        <p:nvSpPr>
          <p:cNvPr id="2" name="Title 1"/>
          <p:cNvSpPr>
            <a:spLocks noGrp="1"/>
          </p:cNvSpPr>
          <p:nvPr>
            <p:ph type="title"/>
          </p:nvPr>
        </p:nvSpPr>
        <p:spPr/>
        <p:txBody>
          <a:bodyPr>
            <a:normAutofit fontScale="90000"/>
          </a:bodyPr>
          <a:lstStyle/>
          <a:p>
            <a:r>
              <a:rPr lang="en-US" dirty="0"/>
              <a:t>Additional features – pharmacy supplies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29</a:t>
            </a:fld>
            <a:endParaRPr lang="en-US"/>
          </a:p>
        </p:txBody>
      </p:sp>
      <p:sp>
        <p:nvSpPr>
          <p:cNvPr id="6" name="TextBox 5"/>
          <p:cNvSpPr txBox="1"/>
          <p:nvPr/>
        </p:nvSpPr>
        <p:spPr>
          <a:xfrm>
            <a:off x="304800" y="1295400"/>
            <a:ext cx="8534400" cy="584775"/>
          </a:xfrm>
          <a:prstGeom prst="rect">
            <a:avLst/>
          </a:prstGeom>
          <a:noFill/>
          <a:effectLst/>
        </p:spPr>
        <p:txBody>
          <a:bodyPr wrap="square" rtlCol="0">
            <a:spAutoFit/>
          </a:bodyPr>
          <a:lstStyle/>
          <a:p>
            <a:r>
              <a:rPr lang="en-US" sz="1600" dirty="0"/>
              <a:t>If you are trying to prescribe a supply, and can’t find it in the Rx tab, check the Pharmacy Supplies checkbox.  This will give you more options for supplies that can be sent to the pharmacy.  </a:t>
            </a:r>
          </a:p>
        </p:txBody>
      </p:sp>
      <p:sp>
        <p:nvSpPr>
          <p:cNvPr id="7" name="Rectangle 6"/>
          <p:cNvSpPr/>
          <p:nvPr/>
        </p:nvSpPr>
        <p:spPr>
          <a:xfrm>
            <a:off x="6096000" y="2971800"/>
            <a:ext cx="12192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12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0F6746-FAC4-469F-9B82-E6BDAAFD8A24}"/>
              </a:ext>
            </a:extLst>
          </p:cNvPr>
          <p:cNvPicPr>
            <a:picLocks noChangeAspect="1"/>
          </p:cNvPicPr>
          <p:nvPr/>
        </p:nvPicPr>
        <p:blipFill>
          <a:blip r:embed="rId2"/>
          <a:stretch>
            <a:fillRect/>
          </a:stretch>
        </p:blipFill>
        <p:spPr>
          <a:xfrm>
            <a:off x="404037" y="2007119"/>
            <a:ext cx="8287652" cy="4249045"/>
          </a:xfrm>
          <a:prstGeom prst="rect">
            <a:avLst/>
          </a:prstGeom>
        </p:spPr>
      </p:pic>
      <p:sp>
        <p:nvSpPr>
          <p:cNvPr id="15" name="Title 1"/>
          <p:cNvSpPr>
            <a:spLocks noGrp="1"/>
          </p:cNvSpPr>
          <p:nvPr>
            <p:ph type="title"/>
          </p:nvPr>
        </p:nvSpPr>
        <p:spPr>
          <a:xfrm>
            <a:off x="304800" y="170177"/>
            <a:ext cx="8686800" cy="692727"/>
          </a:xfrm>
        </p:spPr>
        <p:txBody>
          <a:bodyPr>
            <a:normAutofit/>
          </a:bodyPr>
          <a:lstStyle/>
          <a:p>
            <a:r>
              <a:rPr lang="en-US" dirty="0"/>
              <a:t>Step 1:  Review Current meds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3</a:t>
            </a:fld>
            <a:endParaRPr lang="en-US"/>
          </a:p>
        </p:txBody>
      </p:sp>
      <p:sp>
        <p:nvSpPr>
          <p:cNvPr id="7" name="TextBox 6"/>
          <p:cNvSpPr txBox="1"/>
          <p:nvPr/>
        </p:nvSpPr>
        <p:spPr>
          <a:xfrm>
            <a:off x="404037" y="1143000"/>
            <a:ext cx="8435162" cy="646331"/>
          </a:xfrm>
          <a:prstGeom prst="rect">
            <a:avLst/>
          </a:prstGeom>
          <a:noFill/>
        </p:spPr>
        <p:txBody>
          <a:bodyPr wrap="square" rtlCol="0">
            <a:spAutoFit/>
          </a:bodyPr>
          <a:lstStyle/>
          <a:p>
            <a:r>
              <a:rPr lang="en-US" dirty="0"/>
              <a:t>To order an Rx on a patient, first </a:t>
            </a:r>
            <a:r>
              <a:rPr lang="en-US" u="sng" dirty="0"/>
              <a:t>review</a:t>
            </a:r>
            <a:r>
              <a:rPr lang="en-US" dirty="0"/>
              <a:t> their current meds by clicking on the </a:t>
            </a:r>
            <a:r>
              <a:rPr lang="en-US" b="1" dirty="0"/>
              <a:t>Meds tab </a:t>
            </a:r>
            <a:r>
              <a:rPr lang="en-US" dirty="0"/>
              <a:t>on the </a:t>
            </a:r>
            <a:r>
              <a:rPr lang="en-US" b="1" dirty="0"/>
              <a:t>Chart. </a:t>
            </a:r>
          </a:p>
        </p:txBody>
      </p:sp>
      <p:sp>
        <p:nvSpPr>
          <p:cNvPr id="12" name="Rectangle 11"/>
          <p:cNvSpPr/>
          <p:nvPr/>
        </p:nvSpPr>
        <p:spPr>
          <a:xfrm>
            <a:off x="5029201" y="2438401"/>
            <a:ext cx="304800" cy="2285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BD48555-08CD-42B1-A1E7-3562337112B9}" type="slidenum">
              <a:rPr lang="en-US" smtClean="0"/>
              <a:pPr/>
              <a:t>30</a:t>
            </a:fld>
            <a:endParaRPr lang="en-US"/>
          </a:p>
        </p:txBody>
      </p:sp>
      <p:sp>
        <p:nvSpPr>
          <p:cNvPr id="15" name="Title 14"/>
          <p:cNvSpPr>
            <a:spLocks noGrp="1"/>
          </p:cNvSpPr>
          <p:nvPr>
            <p:ph type="title"/>
          </p:nvPr>
        </p:nvSpPr>
        <p:spPr>
          <a:xfrm>
            <a:off x="990600" y="2971800"/>
            <a:ext cx="7010400" cy="838200"/>
          </a:xfrm>
          <a:solidFill>
            <a:srgbClr val="FFCC00"/>
          </a:solidFill>
        </p:spPr>
        <p:txBody>
          <a:bodyPr>
            <a:normAutofit/>
          </a:bodyPr>
          <a:lstStyle/>
          <a:p>
            <a:r>
              <a:rPr lang="en-US" dirty="0">
                <a:solidFill>
                  <a:schemeClr val="tx1"/>
                </a:solidFill>
              </a:rPr>
              <a:t>Please proceed to the next module – ordering labs</a:t>
            </a:r>
          </a:p>
        </p:txBody>
      </p:sp>
      <p:pic>
        <p:nvPicPr>
          <p:cNvPr id="6" name="Picture 5"/>
          <p:cNvPicPr/>
          <p:nvPr/>
        </p:nvPicPr>
        <p:blipFill>
          <a:blip r:embed="rId2" cstate="print"/>
          <a:srcRect l="1995" t="13846" r="84446" b="74872"/>
          <a:stretch>
            <a:fillRect/>
          </a:stretch>
        </p:blipFill>
        <p:spPr bwMode="auto">
          <a:xfrm>
            <a:off x="2743200" y="762000"/>
            <a:ext cx="3505200" cy="809625"/>
          </a:xfrm>
          <a:prstGeom prst="rect">
            <a:avLst/>
          </a:prstGeom>
          <a:noFill/>
          <a:ln w="9525">
            <a:noFill/>
            <a:miter lim="800000"/>
            <a:headEnd/>
            <a:tailEnd/>
          </a:ln>
        </p:spPr>
      </p:pic>
    </p:spTree>
    <p:extLst>
      <p:ext uri="{BB962C8B-B14F-4D97-AF65-F5344CB8AC3E}">
        <p14:creationId xmlns:p14="http://schemas.microsoft.com/office/powerpoint/2010/main" val="1661096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7D796B-4CD6-4CB3-8F2B-04D3A2BDF0FE}"/>
              </a:ext>
            </a:extLst>
          </p:cNvPr>
          <p:cNvPicPr>
            <a:picLocks noChangeAspect="1"/>
          </p:cNvPicPr>
          <p:nvPr/>
        </p:nvPicPr>
        <p:blipFill>
          <a:blip r:embed="rId2"/>
          <a:stretch>
            <a:fillRect/>
          </a:stretch>
        </p:blipFill>
        <p:spPr>
          <a:xfrm>
            <a:off x="260424" y="1064048"/>
            <a:ext cx="5759375" cy="5685794"/>
          </a:xfrm>
          <a:prstGeom prst="rect">
            <a:avLst/>
          </a:prstGeom>
        </p:spPr>
      </p:pic>
      <p:sp>
        <p:nvSpPr>
          <p:cNvPr id="15" name="Title 1"/>
          <p:cNvSpPr>
            <a:spLocks noGrp="1"/>
          </p:cNvSpPr>
          <p:nvPr>
            <p:ph type="title"/>
          </p:nvPr>
        </p:nvSpPr>
        <p:spPr>
          <a:xfrm>
            <a:off x="304800" y="108158"/>
            <a:ext cx="8686800" cy="838200"/>
          </a:xfrm>
        </p:spPr>
        <p:txBody>
          <a:bodyPr/>
          <a:lstStyle/>
          <a:p>
            <a:r>
              <a:rPr lang="en-US" dirty="0"/>
              <a:t>Renewing meds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4</a:t>
            </a:fld>
            <a:endParaRPr lang="en-US"/>
          </a:p>
        </p:txBody>
      </p:sp>
      <p:sp>
        <p:nvSpPr>
          <p:cNvPr id="7" name="TextBox 6"/>
          <p:cNvSpPr txBox="1"/>
          <p:nvPr/>
        </p:nvSpPr>
        <p:spPr>
          <a:xfrm>
            <a:off x="6019799" y="1143000"/>
            <a:ext cx="2819399" cy="2031325"/>
          </a:xfrm>
          <a:prstGeom prst="rect">
            <a:avLst/>
          </a:prstGeom>
          <a:noFill/>
        </p:spPr>
        <p:txBody>
          <a:bodyPr wrap="square" rtlCol="0">
            <a:spAutoFit/>
          </a:bodyPr>
          <a:lstStyle/>
          <a:p>
            <a:r>
              <a:rPr lang="en-US" dirty="0"/>
              <a:t>If the med has already been ordered for the patient, and simply needs to be refilled, highlight the medication by single clicking it, and then click </a:t>
            </a:r>
            <a:r>
              <a:rPr lang="en-US" b="1" dirty="0"/>
              <a:t>Renew with Changes</a:t>
            </a:r>
            <a:r>
              <a:rPr lang="en-US" dirty="0"/>
              <a:t>.  </a:t>
            </a:r>
            <a:endParaRPr lang="en-US" b="1" dirty="0"/>
          </a:p>
        </p:txBody>
      </p:sp>
      <p:sp>
        <p:nvSpPr>
          <p:cNvPr id="12" name="Rectangle 11"/>
          <p:cNvSpPr/>
          <p:nvPr/>
        </p:nvSpPr>
        <p:spPr>
          <a:xfrm>
            <a:off x="1524000" y="6528971"/>
            <a:ext cx="902609" cy="191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2057400"/>
            <a:ext cx="5257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6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457200" y="153650"/>
            <a:ext cx="8686800" cy="762000"/>
          </a:xfrm>
        </p:spPr>
        <p:txBody>
          <a:bodyPr/>
          <a:lstStyle/>
          <a:p>
            <a:r>
              <a:rPr lang="en-US" dirty="0"/>
              <a:t>Medication details screen</a:t>
            </a:r>
          </a:p>
        </p:txBody>
      </p:sp>
      <p:sp>
        <p:nvSpPr>
          <p:cNvPr id="4" name="Slide Number Placeholder 3"/>
          <p:cNvSpPr>
            <a:spLocks noGrp="1"/>
          </p:cNvSpPr>
          <p:nvPr>
            <p:ph type="sldNum" sz="quarter" idx="12"/>
          </p:nvPr>
        </p:nvSpPr>
        <p:spPr/>
        <p:txBody>
          <a:bodyPr/>
          <a:lstStyle/>
          <a:p>
            <a:fld id="{3BD48555-08CD-42B1-A1E7-3562337112B9}" type="slidenum">
              <a:rPr lang="en-US" smtClean="0"/>
              <a:pPr/>
              <a:t>5</a:t>
            </a:fld>
            <a:endParaRPr lang="en-US"/>
          </a:p>
        </p:txBody>
      </p:sp>
      <p:sp>
        <p:nvSpPr>
          <p:cNvPr id="12" name="TextBox 11"/>
          <p:cNvSpPr txBox="1"/>
          <p:nvPr/>
        </p:nvSpPr>
        <p:spPr>
          <a:xfrm>
            <a:off x="457200" y="1066800"/>
            <a:ext cx="8686800" cy="584775"/>
          </a:xfrm>
          <a:prstGeom prst="rect">
            <a:avLst/>
          </a:prstGeom>
          <a:noFill/>
        </p:spPr>
        <p:txBody>
          <a:bodyPr wrap="square" rtlCol="0">
            <a:spAutoFit/>
          </a:bodyPr>
          <a:lstStyle/>
          <a:p>
            <a:r>
              <a:rPr lang="en-US" sz="1600" dirty="0"/>
              <a:t>After you click OK, the Medication Details screen will open up.  This is where you will link the medication to a diagnosis, enter the sig information, pharmacy and supervising physician.    </a:t>
            </a:r>
            <a:endParaRPr lang="en-US" sz="1700" dirty="0"/>
          </a:p>
        </p:txBody>
      </p:sp>
      <p:pic>
        <p:nvPicPr>
          <p:cNvPr id="5" name="Picture 4">
            <a:extLst>
              <a:ext uri="{FF2B5EF4-FFF2-40B4-BE49-F238E27FC236}">
                <a16:creationId xmlns:a16="http://schemas.microsoft.com/office/drawing/2014/main" id="{43539EDC-ECDB-4C3F-ADA6-6F8FB75EB065}"/>
              </a:ext>
            </a:extLst>
          </p:cNvPr>
          <p:cNvPicPr>
            <a:picLocks noChangeAspect="1"/>
          </p:cNvPicPr>
          <p:nvPr/>
        </p:nvPicPr>
        <p:blipFill>
          <a:blip r:embed="rId2"/>
          <a:stretch>
            <a:fillRect/>
          </a:stretch>
        </p:blipFill>
        <p:spPr>
          <a:xfrm>
            <a:off x="387350" y="1614839"/>
            <a:ext cx="7842250" cy="4953000"/>
          </a:xfrm>
          <a:prstGeom prst="rect">
            <a:avLst/>
          </a:prstGeom>
        </p:spPr>
      </p:pic>
      <p:sp>
        <p:nvSpPr>
          <p:cNvPr id="8" name="Rectangle 7">
            <a:extLst>
              <a:ext uri="{FF2B5EF4-FFF2-40B4-BE49-F238E27FC236}">
                <a16:creationId xmlns:a16="http://schemas.microsoft.com/office/drawing/2014/main" id="{F4FDC7CD-CDAD-4C89-B962-0975416EBF88}"/>
              </a:ext>
            </a:extLst>
          </p:cNvPr>
          <p:cNvSpPr/>
          <p:nvPr/>
        </p:nvSpPr>
        <p:spPr>
          <a:xfrm>
            <a:off x="457200" y="2819400"/>
            <a:ext cx="52578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B1DFDF-603F-48B3-9C2F-01337D87DF0E}"/>
              </a:ext>
            </a:extLst>
          </p:cNvPr>
          <p:cNvPicPr>
            <a:picLocks noChangeAspect="1"/>
          </p:cNvPicPr>
          <p:nvPr/>
        </p:nvPicPr>
        <p:blipFill>
          <a:blip r:embed="rId2"/>
          <a:stretch>
            <a:fillRect/>
          </a:stretch>
        </p:blipFill>
        <p:spPr>
          <a:xfrm>
            <a:off x="314325" y="1788082"/>
            <a:ext cx="8608559" cy="2375410"/>
          </a:xfrm>
          <a:prstGeom prst="rect">
            <a:avLst/>
          </a:prstGeom>
        </p:spPr>
      </p:pic>
      <p:sp>
        <p:nvSpPr>
          <p:cNvPr id="21" name="Title 1"/>
          <p:cNvSpPr>
            <a:spLocks noGrp="1"/>
          </p:cNvSpPr>
          <p:nvPr>
            <p:ph type="title"/>
          </p:nvPr>
        </p:nvSpPr>
        <p:spPr>
          <a:xfrm>
            <a:off x="457200" y="153650"/>
            <a:ext cx="8686800" cy="762000"/>
          </a:xfrm>
        </p:spPr>
        <p:txBody>
          <a:bodyPr/>
          <a:lstStyle/>
          <a:p>
            <a:r>
              <a:rPr lang="en-US" dirty="0"/>
              <a:t>Link to Diagnosis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6</a:t>
            </a:fld>
            <a:endParaRPr lang="en-US"/>
          </a:p>
        </p:txBody>
      </p:sp>
      <p:sp>
        <p:nvSpPr>
          <p:cNvPr id="3" name="TextBox 2"/>
          <p:cNvSpPr txBox="1"/>
          <p:nvPr/>
        </p:nvSpPr>
        <p:spPr>
          <a:xfrm>
            <a:off x="284326" y="1205097"/>
            <a:ext cx="8554874" cy="584775"/>
          </a:xfrm>
          <a:prstGeom prst="rect">
            <a:avLst/>
          </a:prstGeom>
          <a:noFill/>
          <a:effectLst/>
        </p:spPr>
        <p:txBody>
          <a:bodyPr wrap="square" rtlCol="0">
            <a:spAutoFit/>
          </a:bodyPr>
          <a:lstStyle/>
          <a:p>
            <a:r>
              <a:rPr lang="en-US" sz="1600" dirty="0"/>
              <a:t>In the </a:t>
            </a:r>
            <a:r>
              <a:rPr lang="en-US" sz="1600" b="1" dirty="0"/>
              <a:t>For </a:t>
            </a:r>
            <a:r>
              <a:rPr lang="en-US" sz="1600" dirty="0"/>
              <a:t>field, select the correct existing diagnosis. To add a new dx, click the plus sign. This will take you to the Active problems tab.  You </a:t>
            </a:r>
            <a:r>
              <a:rPr lang="en-US" sz="1600" u="sng" dirty="0"/>
              <a:t>can</a:t>
            </a:r>
            <a:r>
              <a:rPr lang="en-US" sz="1600" dirty="0"/>
              <a:t> link to multiple diagnoses.  </a:t>
            </a:r>
          </a:p>
        </p:txBody>
      </p:sp>
      <p:sp>
        <p:nvSpPr>
          <p:cNvPr id="7" name="Rectangle 6"/>
          <p:cNvSpPr/>
          <p:nvPr/>
        </p:nvSpPr>
        <p:spPr>
          <a:xfrm>
            <a:off x="8381999" y="2267845"/>
            <a:ext cx="457201" cy="304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66179" y="2267846"/>
            <a:ext cx="1295400" cy="304800"/>
          </a:xfrm>
          <a:prstGeom prst="rect">
            <a:avLst/>
          </a:prstGeom>
          <a:noFill/>
          <a:ln w="38100">
            <a:solidFill>
              <a:srgbClr val="0D0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79876" y="3667927"/>
            <a:ext cx="5029200" cy="1323439"/>
          </a:xfrm>
          <a:prstGeom prst="rect">
            <a:avLst/>
          </a:prstGeom>
          <a:solidFill>
            <a:srgbClr val="FFCC00"/>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b="1" dirty="0"/>
              <a:t>Tip</a:t>
            </a:r>
            <a:r>
              <a:rPr lang="en-US" sz="1600" dirty="0"/>
              <a:t>:  Linking your orders to a diagnosis is important for several reasons; the system will remember what you’ve ordered, which will make ordering easier on future patients, and it will also show up in the note and on the clinical summary, which is given to the patient.  </a:t>
            </a:r>
          </a:p>
        </p:txBody>
      </p:sp>
      <p:pic>
        <p:nvPicPr>
          <p:cNvPr id="15" name="Picture 14">
            <a:extLst>
              <a:ext uri="{FF2B5EF4-FFF2-40B4-BE49-F238E27FC236}">
                <a16:creationId xmlns:a16="http://schemas.microsoft.com/office/drawing/2014/main" id="{E3F86879-737C-4B42-AB16-7E8F8C7F2D09}"/>
              </a:ext>
            </a:extLst>
          </p:cNvPr>
          <p:cNvPicPr>
            <a:picLocks noChangeAspect="1"/>
          </p:cNvPicPr>
          <p:nvPr/>
        </p:nvPicPr>
        <p:blipFill>
          <a:blip r:embed="rId3"/>
          <a:stretch>
            <a:fillRect/>
          </a:stretch>
        </p:blipFill>
        <p:spPr>
          <a:xfrm>
            <a:off x="2399279" y="5098666"/>
            <a:ext cx="6324600" cy="1295400"/>
          </a:xfrm>
          <a:prstGeom prst="rect">
            <a:avLst/>
          </a:prstGeom>
        </p:spPr>
      </p:pic>
      <p:sp>
        <p:nvSpPr>
          <p:cNvPr id="18" name="Rectangle 17">
            <a:extLst>
              <a:ext uri="{FF2B5EF4-FFF2-40B4-BE49-F238E27FC236}">
                <a16:creationId xmlns:a16="http://schemas.microsoft.com/office/drawing/2014/main" id="{70CF24DA-E263-436C-8DB9-F408AA698C0D}"/>
              </a:ext>
            </a:extLst>
          </p:cNvPr>
          <p:cNvSpPr/>
          <p:nvPr/>
        </p:nvSpPr>
        <p:spPr>
          <a:xfrm>
            <a:off x="4152900" y="5484876"/>
            <a:ext cx="1295400" cy="304800"/>
          </a:xfrm>
          <a:prstGeom prst="rect">
            <a:avLst/>
          </a:prstGeom>
          <a:noFill/>
          <a:ln w="38100">
            <a:solidFill>
              <a:srgbClr val="0D03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9693F3-45B3-4895-9041-45FB653C2011}"/>
              </a:ext>
            </a:extLst>
          </p:cNvPr>
          <p:cNvSpPr/>
          <p:nvPr/>
        </p:nvSpPr>
        <p:spPr>
          <a:xfrm>
            <a:off x="4800600" y="5772912"/>
            <a:ext cx="1600201" cy="246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6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DE7647-7A5D-4FB3-875D-5B5BC267D686}"/>
              </a:ext>
            </a:extLst>
          </p:cNvPr>
          <p:cNvPicPr>
            <a:picLocks noChangeAspect="1"/>
          </p:cNvPicPr>
          <p:nvPr/>
        </p:nvPicPr>
        <p:blipFill>
          <a:blip r:embed="rId2"/>
          <a:stretch>
            <a:fillRect/>
          </a:stretch>
        </p:blipFill>
        <p:spPr>
          <a:xfrm>
            <a:off x="152400" y="1828800"/>
            <a:ext cx="7705725" cy="3200400"/>
          </a:xfrm>
          <a:prstGeom prst="rect">
            <a:avLst/>
          </a:prstGeom>
        </p:spPr>
      </p:pic>
      <p:sp>
        <p:nvSpPr>
          <p:cNvPr id="21" name="Title 1"/>
          <p:cNvSpPr>
            <a:spLocks noGrp="1"/>
          </p:cNvSpPr>
          <p:nvPr>
            <p:ph type="title"/>
          </p:nvPr>
        </p:nvSpPr>
        <p:spPr>
          <a:xfrm>
            <a:off x="457200" y="153650"/>
            <a:ext cx="8686800" cy="762000"/>
          </a:xfrm>
        </p:spPr>
        <p:txBody>
          <a:bodyPr/>
          <a:lstStyle/>
          <a:p>
            <a:r>
              <a:rPr lang="en-US" dirty="0"/>
              <a:t>Sig Information</a:t>
            </a:r>
          </a:p>
        </p:txBody>
      </p:sp>
      <p:sp>
        <p:nvSpPr>
          <p:cNvPr id="4" name="Slide Number Placeholder 3"/>
          <p:cNvSpPr>
            <a:spLocks noGrp="1"/>
          </p:cNvSpPr>
          <p:nvPr>
            <p:ph type="sldNum" sz="quarter" idx="12"/>
          </p:nvPr>
        </p:nvSpPr>
        <p:spPr/>
        <p:txBody>
          <a:bodyPr/>
          <a:lstStyle/>
          <a:p>
            <a:fld id="{3BD48555-08CD-42B1-A1E7-3562337112B9}" type="slidenum">
              <a:rPr lang="en-US" smtClean="0"/>
              <a:pPr/>
              <a:t>7</a:t>
            </a:fld>
            <a:endParaRPr lang="en-US"/>
          </a:p>
        </p:txBody>
      </p:sp>
      <p:sp>
        <p:nvSpPr>
          <p:cNvPr id="3" name="TextBox 2"/>
          <p:cNvSpPr txBox="1"/>
          <p:nvPr/>
        </p:nvSpPr>
        <p:spPr>
          <a:xfrm>
            <a:off x="285906" y="1219200"/>
            <a:ext cx="8554874" cy="584775"/>
          </a:xfrm>
          <a:prstGeom prst="rect">
            <a:avLst/>
          </a:prstGeom>
          <a:noFill/>
          <a:effectLst/>
        </p:spPr>
        <p:txBody>
          <a:bodyPr wrap="square" rtlCol="0">
            <a:spAutoFit/>
          </a:bodyPr>
          <a:lstStyle/>
          <a:p>
            <a:r>
              <a:rPr lang="en-US" sz="1600" dirty="0"/>
              <a:t>Once you’ve linked the Rx to a diagnosis, fill in the sig information.  Most of the time, you’ll be able to just check a box in the </a:t>
            </a:r>
            <a:r>
              <a:rPr lang="en-US" sz="1600" b="1" dirty="0"/>
              <a:t>Personal</a:t>
            </a:r>
            <a:r>
              <a:rPr lang="en-US" sz="1600" dirty="0"/>
              <a:t> sig section, and then fill in the </a:t>
            </a:r>
            <a:r>
              <a:rPr lang="en-US" sz="1600" dirty="0" err="1"/>
              <a:t>Qty</a:t>
            </a:r>
            <a:r>
              <a:rPr lang="en-US" sz="1600" dirty="0"/>
              <a:t>, Days, and number of refills.  </a:t>
            </a:r>
          </a:p>
        </p:txBody>
      </p:sp>
      <p:sp>
        <p:nvSpPr>
          <p:cNvPr id="7" name="Rectangle 6"/>
          <p:cNvSpPr/>
          <p:nvPr/>
        </p:nvSpPr>
        <p:spPr>
          <a:xfrm>
            <a:off x="257331" y="2107526"/>
            <a:ext cx="6355972" cy="17024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5906" y="3848100"/>
            <a:ext cx="79248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860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4B60CE6-A7CF-489E-919E-977A88BFABF9}"/>
              </a:ext>
            </a:extLst>
          </p:cNvPr>
          <p:cNvPicPr>
            <a:picLocks noChangeAspect="1"/>
          </p:cNvPicPr>
          <p:nvPr/>
        </p:nvPicPr>
        <p:blipFill>
          <a:blip r:embed="rId2"/>
          <a:stretch>
            <a:fillRect/>
          </a:stretch>
        </p:blipFill>
        <p:spPr>
          <a:xfrm>
            <a:off x="323850" y="4038600"/>
            <a:ext cx="8250801" cy="1197448"/>
          </a:xfrm>
          <a:prstGeom prst="rect">
            <a:avLst/>
          </a:prstGeom>
        </p:spPr>
      </p:pic>
      <p:pic>
        <p:nvPicPr>
          <p:cNvPr id="11" name="Picture 10">
            <a:extLst>
              <a:ext uri="{FF2B5EF4-FFF2-40B4-BE49-F238E27FC236}">
                <a16:creationId xmlns:a16="http://schemas.microsoft.com/office/drawing/2014/main" id="{AC1F51F4-6728-49C5-B6DD-E29C916A6C7A}"/>
              </a:ext>
            </a:extLst>
          </p:cNvPr>
          <p:cNvPicPr>
            <a:picLocks noChangeAspect="1"/>
          </p:cNvPicPr>
          <p:nvPr/>
        </p:nvPicPr>
        <p:blipFill>
          <a:blip r:embed="rId3"/>
          <a:stretch>
            <a:fillRect/>
          </a:stretch>
        </p:blipFill>
        <p:spPr>
          <a:xfrm>
            <a:off x="304800" y="2093323"/>
            <a:ext cx="8105949" cy="1678927"/>
          </a:xfrm>
          <a:prstGeom prst="rect">
            <a:avLst/>
          </a:prstGeom>
        </p:spPr>
      </p:pic>
      <p:sp>
        <p:nvSpPr>
          <p:cNvPr id="2" name="Title 1"/>
          <p:cNvSpPr>
            <a:spLocks noGrp="1"/>
          </p:cNvSpPr>
          <p:nvPr>
            <p:ph type="title"/>
          </p:nvPr>
        </p:nvSpPr>
        <p:spPr>
          <a:xfrm>
            <a:off x="304800" y="232350"/>
            <a:ext cx="8686800" cy="838200"/>
          </a:xfrm>
        </p:spPr>
        <p:txBody>
          <a:bodyPr/>
          <a:lstStyle/>
          <a:p>
            <a:r>
              <a:rPr lang="en-US" dirty="0"/>
              <a:t>New Structured and Free text sigs</a:t>
            </a:r>
          </a:p>
        </p:txBody>
      </p:sp>
      <p:sp>
        <p:nvSpPr>
          <p:cNvPr id="4" name="Slide Number Placeholder 3"/>
          <p:cNvSpPr>
            <a:spLocks noGrp="1"/>
          </p:cNvSpPr>
          <p:nvPr>
            <p:ph type="sldNum" sz="quarter" idx="12"/>
          </p:nvPr>
        </p:nvSpPr>
        <p:spPr/>
        <p:txBody>
          <a:bodyPr/>
          <a:lstStyle/>
          <a:p>
            <a:fld id="{3BD48555-08CD-42B1-A1E7-3562337112B9}" type="slidenum">
              <a:rPr lang="en-US" smtClean="0"/>
              <a:pPr/>
              <a:t>8</a:t>
            </a:fld>
            <a:endParaRPr lang="en-US"/>
          </a:p>
        </p:txBody>
      </p:sp>
      <p:sp>
        <p:nvSpPr>
          <p:cNvPr id="7" name="TextBox 6"/>
          <p:cNvSpPr txBox="1"/>
          <p:nvPr/>
        </p:nvSpPr>
        <p:spPr>
          <a:xfrm>
            <a:off x="533400" y="1219200"/>
            <a:ext cx="8075676" cy="830997"/>
          </a:xfrm>
          <a:prstGeom prst="rect">
            <a:avLst/>
          </a:prstGeom>
          <a:noFill/>
          <a:effectLst/>
        </p:spPr>
        <p:txBody>
          <a:bodyPr wrap="square" rtlCol="0">
            <a:spAutoFit/>
          </a:bodyPr>
          <a:lstStyle/>
          <a:p>
            <a:r>
              <a:rPr lang="en-US" sz="1600" dirty="0"/>
              <a:t>However, if a personal sig isn’t available, or if you are prescribing a tapered dosage that requires a free text field, you can click on either the </a:t>
            </a:r>
            <a:r>
              <a:rPr lang="en-US" sz="1600" b="1" dirty="0"/>
              <a:t>New Structured </a:t>
            </a:r>
            <a:r>
              <a:rPr lang="en-US" sz="1600" dirty="0"/>
              <a:t>radio button or the </a:t>
            </a:r>
            <a:r>
              <a:rPr lang="en-US" sz="1600" b="1" dirty="0"/>
              <a:t>New Free Text </a:t>
            </a:r>
            <a:r>
              <a:rPr lang="en-US" sz="1600" dirty="0"/>
              <a:t>radio button in order to create an appropriate sig.  </a:t>
            </a:r>
          </a:p>
        </p:txBody>
      </p:sp>
      <p:sp>
        <p:nvSpPr>
          <p:cNvPr id="8" name="Rectangle 7"/>
          <p:cNvSpPr/>
          <p:nvPr/>
        </p:nvSpPr>
        <p:spPr>
          <a:xfrm>
            <a:off x="2286000" y="2104554"/>
            <a:ext cx="533400" cy="257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4114800"/>
            <a:ext cx="6096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1052" y="5468265"/>
            <a:ext cx="8156396" cy="584775"/>
          </a:xfrm>
          <a:prstGeom prst="rect">
            <a:avLst/>
          </a:prstGeom>
          <a:solidFill>
            <a:srgbClr val="FFCC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600" b="1" dirty="0"/>
              <a:t>Tip</a:t>
            </a:r>
            <a:r>
              <a:rPr lang="en-US" sz="1600" dirty="0"/>
              <a:t>:  If you do create a new Structured or Free Text sig, the system will automatically save it to your Personal sigs so it will be available the next time you order that particular medication. </a:t>
            </a:r>
          </a:p>
        </p:txBody>
      </p:sp>
    </p:spTree>
    <p:extLst>
      <p:ext uri="{BB962C8B-B14F-4D97-AF65-F5344CB8AC3E}">
        <p14:creationId xmlns:p14="http://schemas.microsoft.com/office/powerpoint/2010/main" val="2730325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040BAF-C103-4893-BF0F-35C992EBFCC1}"/>
              </a:ext>
            </a:extLst>
          </p:cNvPr>
          <p:cNvPicPr>
            <a:picLocks noChangeAspect="1"/>
          </p:cNvPicPr>
          <p:nvPr/>
        </p:nvPicPr>
        <p:blipFill>
          <a:blip r:embed="rId3"/>
          <a:stretch>
            <a:fillRect/>
          </a:stretch>
        </p:blipFill>
        <p:spPr>
          <a:xfrm>
            <a:off x="263049" y="2731281"/>
            <a:ext cx="8698704" cy="3140287"/>
          </a:xfrm>
          <a:prstGeom prst="rect">
            <a:avLst/>
          </a:prstGeom>
        </p:spPr>
      </p:pic>
      <p:sp>
        <p:nvSpPr>
          <p:cNvPr id="2" name="Title 1"/>
          <p:cNvSpPr>
            <a:spLocks noGrp="1"/>
          </p:cNvSpPr>
          <p:nvPr>
            <p:ph type="title"/>
          </p:nvPr>
        </p:nvSpPr>
        <p:spPr>
          <a:xfrm>
            <a:off x="304800" y="209232"/>
            <a:ext cx="8686800" cy="838200"/>
          </a:xfrm>
        </p:spPr>
        <p:txBody>
          <a:bodyPr/>
          <a:lstStyle/>
          <a:p>
            <a:r>
              <a:rPr lang="en-US" dirty="0"/>
              <a:t>Send to pharmacy</a:t>
            </a:r>
          </a:p>
        </p:txBody>
      </p:sp>
      <p:sp>
        <p:nvSpPr>
          <p:cNvPr id="4" name="Slide Number Placeholder 3"/>
          <p:cNvSpPr>
            <a:spLocks noGrp="1"/>
          </p:cNvSpPr>
          <p:nvPr>
            <p:ph type="sldNum" sz="quarter" idx="12"/>
          </p:nvPr>
        </p:nvSpPr>
        <p:spPr/>
        <p:txBody>
          <a:bodyPr/>
          <a:lstStyle/>
          <a:p>
            <a:fld id="{3BD48555-08CD-42B1-A1E7-3562337112B9}" type="slidenum">
              <a:rPr lang="en-US" smtClean="0"/>
              <a:pPr/>
              <a:t>9</a:t>
            </a:fld>
            <a:endParaRPr lang="en-US"/>
          </a:p>
        </p:txBody>
      </p:sp>
      <p:sp>
        <p:nvSpPr>
          <p:cNvPr id="6" name="TextBox 5"/>
          <p:cNvSpPr txBox="1"/>
          <p:nvPr/>
        </p:nvSpPr>
        <p:spPr>
          <a:xfrm>
            <a:off x="297051" y="1161621"/>
            <a:ext cx="8683752" cy="1569660"/>
          </a:xfrm>
          <a:prstGeom prst="rect">
            <a:avLst/>
          </a:prstGeom>
          <a:noFill/>
          <a:effectLst/>
        </p:spPr>
        <p:txBody>
          <a:bodyPr wrap="square" rtlCol="0">
            <a:spAutoFit/>
          </a:bodyPr>
          <a:lstStyle/>
          <a:p>
            <a:r>
              <a:rPr lang="en-US" sz="1600" dirty="0"/>
              <a:t>Once you’ve filled out the sig info, choose how you want the sig to be sent to the pharmacy.  </a:t>
            </a:r>
          </a:p>
          <a:p>
            <a:r>
              <a:rPr lang="en-US" sz="1600" b="1" dirty="0"/>
              <a:t>Send to Retail </a:t>
            </a:r>
            <a:r>
              <a:rPr lang="en-US" sz="1600" dirty="0"/>
              <a:t>– e-scribes it to the pharmacy (default. This is how most scripts will be sent)</a:t>
            </a:r>
          </a:p>
          <a:p>
            <a:r>
              <a:rPr lang="en-US" sz="1600" b="1" dirty="0"/>
              <a:t>Send to Mail Order </a:t>
            </a:r>
            <a:r>
              <a:rPr lang="en-US" sz="1600" dirty="0"/>
              <a:t>– e-scribes it to the patient’s mail order pharmacy</a:t>
            </a:r>
          </a:p>
          <a:p>
            <a:r>
              <a:rPr lang="en-US" sz="1600" b="1" dirty="0"/>
              <a:t>Call Rx </a:t>
            </a:r>
            <a:r>
              <a:rPr lang="en-US" sz="1600" dirty="0"/>
              <a:t>– sends task to nurse to call in the script </a:t>
            </a:r>
          </a:p>
          <a:p>
            <a:r>
              <a:rPr lang="en-US" sz="1600" b="1" dirty="0"/>
              <a:t>Print Rx </a:t>
            </a:r>
            <a:r>
              <a:rPr lang="en-US" sz="1600" dirty="0"/>
              <a:t>– Prints the script on prescription paper</a:t>
            </a:r>
          </a:p>
          <a:p>
            <a:r>
              <a:rPr lang="en-US" sz="1600" b="1" dirty="0"/>
              <a:t>Record</a:t>
            </a:r>
            <a:r>
              <a:rPr lang="en-US" sz="1600" dirty="0"/>
              <a:t> – simply records it in the chart.  </a:t>
            </a:r>
            <a:r>
              <a:rPr lang="en-US" sz="1600" b="1" dirty="0">
                <a:solidFill>
                  <a:srgbClr val="FF0000"/>
                </a:solidFill>
              </a:rPr>
              <a:t>Does </a:t>
            </a:r>
            <a:r>
              <a:rPr lang="en-US" sz="1600" b="1" u="sng" dirty="0">
                <a:solidFill>
                  <a:srgbClr val="FF0000"/>
                </a:solidFill>
              </a:rPr>
              <a:t>not</a:t>
            </a:r>
            <a:r>
              <a:rPr lang="en-US" sz="1600" b="1" dirty="0">
                <a:solidFill>
                  <a:srgbClr val="FF0000"/>
                </a:solidFill>
              </a:rPr>
              <a:t> send to pharmacy</a:t>
            </a:r>
          </a:p>
        </p:txBody>
      </p:sp>
      <p:sp>
        <p:nvSpPr>
          <p:cNvPr id="8" name="Rectangle 7"/>
          <p:cNvSpPr/>
          <p:nvPr/>
        </p:nvSpPr>
        <p:spPr>
          <a:xfrm>
            <a:off x="914400" y="4235318"/>
            <a:ext cx="1219200" cy="16362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87742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effectLst>
          <a:outerShdw blurRad="50800" dist="38100" dir="2700000" algn="tl" rotWithShape="0">
            <a:prstClr val="black">
              <a:alpha val="40000"/>
            </a:prstClr>
          </a:outerShdw>
        </a:effectLst>
      </a:spPr>
      <a:bodyPr wrap="squar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10735</TotalTime>
  <Words>1882</Words>
  <Application>Microsoft Office PowerPoint</Application>
  <PresentationFormat>On-screen Show (4:3)</PresentationFormat>
  <Paragraphs>125</Paragraphs>
  <Slides>30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Franklin Gothic Book</vt:lpstr>
      <vt:lpstr>Franklin Gothic Medium</vt:lpstr>
      <vt:lpstr>Rockwell</vt:lpstr>
      <vt:lpstr>Wingdings 2</vt:lpstr>
      <vt:lpstr>Trek</vt:lpstr>
      <vt:lpstr>Quillen ETSU Physicians</vt:lpstr>
      <vt:lpstr>Module instructions</vt:lpstr>
      <vt:lpstr>Step 1:  Review Current meds</vt:lpstr>
      <vt:lpstr>Renewing meds</vt:lpstr>
      <vt:lpstr>Medication details screen</vt:lpstr>
      <vt:lpstr>Link to Diagnosis</vt:lpstr>
      <vt:lpstr>Sig Information</vt:lpstr>
      <vt:lpstr>New Structured and Free text sigs</vt:lpstr>
      <vt:lpstr>Send to pharmacy</vt:lpstr>
      <vt:lpstr>Pharmacy field</vt:lpstr>
      <vt:lpstr>Pharmacy search</vt:lpstr>
      <vt:lpstr>Ordered by/Supervised by </vt:lpstr>
      <vt:lpstr>Committing changes</vt:lpstr>
      <vt:lpstr>Medication viewer</vt:lpstr>
      <vt:lpstr>Ordering a new rx</vt:lpstr>
      <vt:lpstr>ACI screen</vt:lpstr>
      <vt:lpstr>ACI screen</vt:lpstr>
      <vt:lpstr>New rx – sig info</vt:lpstr>
      <vt:lpstr>CSMD</vt:lpstr>
      <vt:lpstr>CSMD</vt:lpstr>
      <vt:lpstr>Managing the medication list</vt:lpstr>
      <vt:lpstr>Managing the medication list</vt:lpstr>
      <vt:lpstr>Reconciling the medication list</vt:lpstr>
      <vt:lpstr>Order 2x/duplicate/split</vt:lpstr>
      <vt:lpstr>Second Script ordering</vt:lpstr>
      <vt:lpstr>Additional features - daw</vt:lpstr>
      <vt:lpstr>Prescribe once</vt:lpstr>
      <vt:lpstr>Classic Rx vs. Quick Rx</vt:lpstr>
      <vt:lpstr>Additional features – pharmacy supplies</vt:lpstr>
      <vt:lpstr>Please proceed to the next module – ordering labs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Quillen ETSU Physicians</dc:title>
  <dc:creator>jonestl</dc:creator>
  <cp:lastModifiedBy>Livingston, Amanda N.</cp:lastModifiedBy>
  <cp:revision>759</cp:revision>
  <dcterms:created xsi:type="dcterms:W3CDTF">2013-02-21T13:46:21Z</dcterms:created>
  <dcterms:modified xsi:type="dcterms:W3CDTF">2021-07-13T20:59:39Z</dcterms:modified>
</cp:coreProperties>
</file>