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26"/>
  </p:notesMasterIdLst>
  <p:sldIdLst>
    <p:sldId id="279" r:id="rId2"/>
    <p:sldId id="280" r:id="rId3"/>
    <p:sldId id="258" r:id="rId4"/>
    <p:sldId id="281" r:id="rId5"/>
    <p:sldId id="282" r:id="rId6"/>
    <p:sldId id="283" r:id="rId7"/>
    <p:sldId id="284" r:id="rId8"/>
    <p:sldId id="285" r:id="rId9"/>
    <p:sldId id="287" r:id="rId10"/>
    <p:sldId id="289" r:id="rId11"/>
    <p:sldId id="267" r:id="rId12"/>
    <p:sldId id="302" r:id="rId13"/>
    <p:sldId id="290" r:id="rId14"/>
    <p:sldId id="291" r:id="rId15"/>
    <p:sldId id="292" r:id="rId16"/>
    <p:sldId id="293" r:id="rId17"/>
    <p:sldId id="294" r:id="rId18"/>
    <p:sldId id="295" r:id="rId19"/>
    <p:sldId id="301" r:id="rId20"/>
    <p:sldId id="264" r:id="rId21"/>
    <p:sldId id="296" r:id="rId22"/>
    <p:sldId id="297" r:id="rId23"/>
    <p:sldId id="304" r:id="rId24"/>
    <p:sldId id="30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08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6B7901-4432-4BE5-AF31-6772D613A255}" type="datetimeFigureOut">
              <a:rPr lang="en-US" smtClean="0"/>
              <a:pPr/>
              <a:t>06/09/2021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D1F737-C897-4A88-B583-70FB476EC73B}" type="slidenum">
              <a:rPr lang="en-US" smtClean="0"/>
              <a:pPr/>
              <a:t>‹#›</a:t>
            </a:fld>
            <a:endParaRPr lang="en-US"/>
          </a:p>
        </p:txBody>
      </p:sp>
    </p:spTree>
    <p:extLst>
      <p:ext uri="{BB962C8B-B14F-4D97-AF65-F5344CB8AC3E}">
        <p14:creationId xmlns:p14="http://schemas.microsoft.com/office/powerpoint/2010/main" val="307215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26B12F5B-CF10-4D90-BC7A-65968629D53A}" type="datetime1">
              <a:rPr lang="en-US" smtClean="0"/>
              <a:pPr/>
              <a:t>06/09/2021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3BD48555-08CD-42B1-A1E7-3562337112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E98919C-4231-4961-9DA4-67418B3B5942}" type="datetime1">
              <a:rPr lang="en-US" smtClean="0"/>
              <a:pPr/>
              <a:t>06/09/2021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BC8534-02B3-4182-B033-D941C2B8D3B6}" type="datetime1">
              <a:rPr lang="en-US" smtClean="0"/>
              <a:pPr/>
              <a:t>06/09/2021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B8B1CB7A-C0F7-4BE8-A0FD-F9416A9E49E7}" type="datetime1">
              <a:rPr lang="en-US" smtClean="0"/>
              <a:pPr/>
              <a:t>06/09/2021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3BD48555-08CD-42B1-A1E7-3562337112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4B737F34-5A16-4FBA-95EA-F5CA7A5D5D68}" type="datetime1">
              <a:rPr lang="en-US" smtClean="0"/>
              <a:pPr/>
              <a:t>06/09/2021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3BD48555-08CD-42B1-A1E7-3562337112B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80A377DB-0DDF-4358-A9E3-D3E2C96CBC42}" type="datetime1">
              <a:rPr lang="en-US" smtClean="0"/>
              <a:pPr/>
              <a:t>06/09/2021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ED4430D5-BC3E-4BAD-9062-C4EC023CBC84}" type="datetime1">
              <a:rPr lang="en-US" smtClean="0"/>
              <a:pPr/>
              <a:t>06/09/2021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3BD48555-08CD-42B1-A1E7-3562337112B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1FD465D7-9820-4B41-A822-07E98E218A08}" type="datetime1">
              <a:rPr lang="en-US" smtClean="0"/>
              <a:pPr/>
              <a:t>06/09/2021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4D9B48-A2AA-4F77-8156-1215B7D8061B}" type="datetime1">
              <a:rPr lang="en-US" smtClean="0"/>
              <a:pPr/>
              <a:t>06/09/2021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F69E7D1F-DC20-4767-94D9-772BF6C702FB}" type="datetime1">
              <a:rPr lang="en-US" smtClean="0"/>
              <a:pPr/>
              <a:t>06/09/2021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4D09D555-C406-4351-A033-C8151713A0A7}" type="datetime1">
              <a:rPr lang="en-US" smtClean="0"/>
              <a:pPr/>
              <a:t>06/09/2021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BD48555-08CD-42B1-A1E7-3562337112B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21CA4F7-F9D0-48C7-AE12-5F2C271753BD}" type="datetime1">
              <a:rPr lang="en-US" smtClean="0"/>
              <a:pPr/>
              <a:t>06/09/2021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BD48555-08CD-42B1-A1E7-3562337112B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quillenphysiciansehr.com/populationhealth.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2121" y="1286077"/>
            <a:ext cx="4379976" cy="1447800"/>
          </a:xfrm>
        </p:spPr>
        <p:txBody>
          <a:bodyPr/>
          <a:lstStyle/>
          <a:p>
            <a:pPr algn="ctr"/>
            <a:r>
              <a:rPr lang="en-US" dirty="0">
                <a:solidFill>
                  <a:schemeClr val="accent6">
                    <a:lumMod val="50000"/>
                  </a:schemeClr>
                </a:solidFill>
                <a:latin typeface="Rockwell" panose="02060603020205020403" pitchFamily="18" charset="0"/>
                <a:cs typeface="David" panose="020E0502060401010101" pitchFamily="34" charset="-79"/>
              </a:rPr>
              <a:t>Quillen ETSU Physicians</a:t>
            </a:r>
          </a:p>
        </p:txBody>
      </p:sp>
      <p:sp>
        <p:nvSpPr>
          <p:cNvPr id="5" name="TextBox 4"/>
          <p:cNvSpPr txBox="1"/>
          <p:nvPr/>
        </p:nvSpPr>
        <p:spPr>
          <a:xfrm>
            <a:off x="685800" y="5334000"/>
            <a:ext cx="3657600" cy="584775"/>
          </a:xfrm>
          <a:prstGeom prst="rect">
            <a:avLst/>
          </a:prstGeom>
          <a:noFill/>
        </p:spPr>
        <p:txBody>
          <a:bodyPr wrap="square" rtlCol="0">
            <a:spAutoFit/>
          </a:bodyPr>
          <a:lstStyle/>
          <a:p>
            <a:r>
              <a:rPr lang="en-US" sz="1600" dirty="0"/>
              <a:t>Quillen </a:t>
            </a:r>
            <a:r>
              <a:rPr lang="en-US" sz="1600" b="1" dirty="0"/>
              <a:t>EHR</a:t>
            </a:r>
            <a:r>
              <a:rPr lang="en-US" sz="1600" dirty="0"/>
              <a:t> Team</a:t>
            </a:r>
          </a:p>
          <a:p>
            <a:r>
              <a:rPr lang="en-US" sz="1600" dirty="0"/>
              <a:t>Phone: </a:t>
            </a:r>
            <a:r>
              <a:rPr lang="en-US" sz="1600" dirty="0">
                <a:solidFill>
                  <a:srgbClr val="FF0000"/>
                </a:solidFill>
              </a:rPr>
              <a:t>(423) 282-6122, </a:t>
            </a:r>
            <a:r>
              <a:rPr lang="en-US" sz="1600">
                <a:solidFill>
                  <a:srgbClr val="FF0000"/>
                </a:solidFill>
              </a:rPr>
              <a:t>Option 1</a:t>
            </a:r>
            <a:endParaRPr lang="en-US" sz="1600" dirty="0">
              <a:solidFill>
                <a:srgbClr val="FF0000"/>
              </a:solidFill>
            </a:endParaRPr>
          </a:p>
        </p:txBody>
      </p:sp>
      <p:sp>
        <p:nvSpPr>
          <p:cNvPr id="6" name="TextBox 5"/>
          <p:cNvSpPr txBox="1"/>
          <p:nvPr/>
        </p:nvSpPr>
        <p:spPr>
          <a:xfrm>
            <a:off x="2667000" y="3200400"/>
            <a:ext cx="4191000" cy="523220"/>
          </a:xfrm>
          <a:prstGeom prst="rect">
            <a:avLst/>
          </a:prstGeom>
          <a:solidFill>
            <a:srgbClr val="F2AD48"/>
          </a:solidFill>
          <a:effectLst/>
          <a:scene3d>
            <a:camera prst="orthographicFront"/>
            <a:lightRig rig="threePt" dir="t"/>
          </a:scene3d>
          <a:sp3d>
            <a:bevelT/>
          </a:sp3d>
        </p:spPr>
        <p:txBody>
          <a:bodyPr wrap="square" rtlCol="0">
            <a:spAutoFit/>
          </a:bodyPr>
          <a:lstStyle/>
          <a:p>
            <a:r>
              <a:rPr lang="en-US" sz="2800" b="1" dirty="0">
                <a:solidFill>
                  <a:schemeClr val="accent2">
                    <a:lumMod val="50000"/>
                  </a:schemeClr>
                </a:solidFill>
              </a:rPr>
              <a:t>Module 4</a:t>
            </a:r>
            <a:r>
              <a:rPr lang="en-US" sz="2800" dirty="0">
                <a:solidFill>
                  <a:schemeClr val="accent2">
                    <a:lumMod val="50000"/>
                  </a:schemeClr>
                </a:solidFill>
              </a:rPr>
              <a:t>:</a:t>
            </a:r>
            <a:r>
              <a:rPr lang="en-US" sz="2800" dirty="0"/>
              <a:t>  </a:t>
            </a:r>
            <a:r>
              <a:rPr lang="en-US" sz="2800" b="1" dirty="0">
                <a:solidFill>
                  <a:schemeClr val="bg2">
                    <a:lumMod val="10000"/>
                  </a:schemeClr>
                </a:solidFill>
              </a:rPr>
              <a:t>Ordering Labs</a:t>
            </a:r>
          </a:p>
        </p:txBody>
      </p:sp>
      <p:sp>
        <p:nvSpPr>
          <p:cNvPr id="4" name="Rectangle 3"/>
          <p:cNvSpPr/>
          <p:nvPr/>
        </p:nvSpPr>
        <p:spPr>
          <a:xfrm>
            <a:off x="683525" y="4495800"/>
            <a:ext cx="3200400" cy="707886"/>
          </a:xfrm>
          <a:prstGeom prst="rect">
            <a:avLst/>
          </a:prstGeom>
          <a:noFill/>
        </p:spPr>
        <p:txBody>
          <a:bodyPr wrap="square" lIns="91440" tIns="45720" rIns="91440" bIns="45720">
            <a:spAutoFit/>
          </a:bodyPr>
          <a:lstStyle/>
          <a:p>
            <a:r>
              <a:rPr lang="en-US" sz="2000" b="1" dirty="0">
                <a:ln w="0"/>
                <a:effectLst>
                  <a:outerShdw blurRad="38100" dist="19050" dir="2700000" algn="tl" rotWithShape="0">
                    <a:schemeClr val="dk1">
                      <a:alpha val="40000"/>
                    </a:schemeClr>
                  </a:outerShdw>
                </a:effectLst>
              </a:rPr>
              <a:t>Provider Training Module</a:t>
            </a:r>
          </a:p>
          <a:p>
            <a:r>
              <a:rPr lang="en-US" sz="2000" dirty="0" err="1">
                <a:ln w="0"/>
                <a:effectLst>
                  <a:outerShdw blurRad="38100" dist="19050" dir="2700000" algn="tl" rotWithShape="0">
                    <a:schemeClr val="dk1">
                      <a:alpha val="40000"/>
                    </a:schemeClr>
                  </a:outerShdw>
                </a:effectLst>
              </a:rPr>
              <a:t>Allscripts</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Touchworks</a:t>
            </a:r>
            <a:r>
              <a:rPr lang="en-US" sz="2000" dirty="0">
                <a:ln w="0"/>
                <a:effectLst>
                  <a:outerShdw blurRad="38100" dist="19050" dir="2700000" algn="tl" rotWithShape="0">
                    <a:schemeClr val="dk1">
                      <a:alpha val="40000"/>
                    </a:schemeClr>
                  </a:outerShdw>
                </a:effectLst>
              </a:rPr>
              <a:t> EHR</a:t>
            </a:r>
          </a:p>
        </p:txBody>
      </p:sp>
      <p:sp>
        <p:nvSpPr>
          <p:cNvPr id="9" name="TextBox 8"/>
          <p:cNvSpPr txBox="1"/>
          <p:nvPr/>
        </p:nvSpPr>
        <p:spPr>
          <a:xfrm>
            <a:off x="7427976" y="5564832"/>
            <a:ext cx="1371600" cy="369332"/>
          </a:xfrm>
          <a:prstGeom prst="rect">
            <a:avLst/>
          </a:prstGeom>
          <a:noFill/>
        </p:spPr>
        <p:txBody>
          <a:bodyPr wrap="square" rtlCol="0">
            <a:spAutoFit/>
          </a:bodyPr>
          <a:lstStyle/>
          <a:p>
            <a:r>
              <a:rPr lang="en-US" dirty="0"/>
              <a:t>June 2021</a:t>
            </a:r>
          </a:p>
        </p:txBody>
      </p:sp>
      <p:pic>
        <p:nvPicPr>
          <p:cNvPr id="7" name="Picture 6"/>
          <p:cNvPicPr/>
          <p:nvPr/>
        </p:nvPicPr>
        <p:blipFill>
          <a:blip r:embed="rId2" cstate="print"/>
          <a:srcRect l="1995" t="13846" r="84446" b="74872"/>
          <a:stretch>
            <a:fillRect/>
          </a:stretch>
        </p:blipFill>
        <p:spPr bwMode="auto">
          <a:xfrm>
            <a:off x="2819400" y="152400"/>
            <a:ext cx="3505200" cy="8096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2DFB883-89CA-4D95-981F-5560AE0713AD}"/>
              </a:ext>
            </a:extLst>
          </p:cNvPr>
          <p:cNvPicPr>
            <a:picLocks noChangeAspect="1"/>
          </p:cNvPicPr>
          <p:nvPr/>
        </p:nvPicPr>
        <p:blipFill>
          <a:blip r:embed="rId2"/>
          <a:stretch>
            <a:fillRect/>
          </a:stretch>
        </p:blipFill>
        <p:spPr>
          <a:xfrm>
            <a:off x="314758" y="2322681"/>
            <a:ext cx="3266642" cy="3735114"/>
          </a:xfrm>
          <a:prstGeom prst="rect">
            <a:avLst/>
          </a:prstGeom>
        </p:spPr>
      </p:pic>
      <p:pic>
        <p:nvPicPr>
          <p:cNvPr id="17" name="Picture 16">
            <a:extLst>
              <a:ext uri="{FF2B5EF4-FFF2-40B4-BE49-F238E27FC236}">
                <a16:creationId xmlns:a16="http://schemas.microsoft.com/office/drawing/2014/main" id="{7A696CA8-D68E-4175-8DD3-5F8182D642D3}"/>
              </a:ext>
            </a:extLst>
          </p:cNvPr>
          <p:cNvPicPr>
            <a:picLocks noChangeAspect="1"/>
          </p:cNvPicPr>
          <p:nvPr/>
        </p:nvPicPr>
        <p:blipFill>
          <a:blip r:embed="rId3"/>
          <a:stretch>
            <a:fillRect/>
          </a:stretch>
        </p:blipFill>
        <p:spPr>
          <a:xfrm>
            <a:off x="4343400" y="1219200"/>
            <a:ext cx="4485842" cy="2876670"/>
          </a:xfrm>
          <a:prstGeom prst="rect">
            <a:avLst/>
          </a:prstGeom>
        </p:spPr>
      </p:pic>
      <p:sp>
        <p:nvSpPr>
          <p:cNvPr id="7" name="Slide Number Placeholder 6"/>
          <p:cNvSpPr>
            <a:spLocks noGrp="1"/>
          </p:cNvSpPr>
          <p:nvPr>
            <p:ph type="sldNum" sz="quarter" idx="12"/>
          </p:nvPr>
        </p:nvSpPr>
        <p:spPr/>
        <p:txBody>
          <a:bodyPr/>
          <a:lstStyle/>
          <a:p>
            <a:fld id="{3BD48555-08CD-42B1-A1E7-3562337112B9}" type="slidenum">
              <a:rPr lang="en-US" smtClean="0"/>
              <a:pPr/>
              <a:t>10</a:t>
            </a:fld>
            <a:endParaRPr lang="en-US"/>
          </a:p>
        </p:txBody>
      </p:sp>
      <p:sp>
        <p:nvSpPr>
          <p:cNvPr id="13" name="Title 1"/>
          <p:cNvSpPr>
            <a:spLocks noGrp="1"/>
          </p:cNvSpPr>
          <p:nvPr>
            <p:ph type="title"/>
          </p:nvPr>
        </p:nvSpPr>
        <p:spPr>
          <a:xfrm>
            <a:off x="228600" y="212499"/>
            <a:ext cx="8686800" cy="838200"/>
          </a:xfrm>
        </p:spPr>
        <p:txBody>
          <a:bodyPr>
            <a:normAutofit fontScale="90000"/>
          </a:bodyPr>
          <a:lstStyle/>
          <a:p>
            <a:r>
              <a:rPr lang="en-US" dirty="0"/>
              <a:t>The </a:t>
            </a:r>
            <a:r>
              <a:rPr lang="en-US" dirty="0" err="1"/>
              <a:t>aci</a:t>
            </a:r>
            <a:r>
              <a:rPr lang="en-US" dirty="0"/>
              <a:t> screen – performing location</a:t>
            </a:r>
          </a:p>
        </p:txBody>
      </p:sp>
      <p:sp>
        <p:nvSpPr>
          <p:cNvPr id="18" name="TextBox 17"/>
          <p:cNvSpPr txBox="1"/>
          <p:nvPr/>
        </p:nvSpPr>
        <p:spPr>
          <a:xfrm>
            <a:off x="3429000" y="3876314"/>
            <a:ext cx="5247842" cy="2554545"/>
          </a:xfrm>
          <a:prstGeom prst="rect">
            <a:avLst/>
          </a:prstGeom>
          <a:solidFill>
            <a:srgbClr val="FFC000"/>
          </a:solidFill>
          <a:effectLst/>
          <a:scene3d>
            <a:camera prst="orthographicFront"/>
            <a:lightRig rig="threePt" dir="t"/>
          </a:scene3d>
          <a:sp3d>
            <a:bevelT/>
          </a:sp3d>
        </p:spPr>
        <p:txBody>
          <a:bodyPr wrap="square" rtlCol="0">
            <a:spAutoFit/>
          </a:bodyPr>
          <a:lstStyle/>
          <a:p>
            <a:r>
              <a:rPr lang="en-US" sz="1600" dirty="0"/>
              <a:t>On the Order Details screen, available, you can choose “Other.”  If you choose any location other than Orchard Lab, you will al go to the Perform:  field, and change the location from Orchard Lab to the appropriate location.  If the location isn’t so have to change the </a:t>
            </a:r>
            <a:r>
              <a:rPr lang="en-US" sz="1600" b="1" dirty="0"/>
              <a:t>Send to Performing Location </a:t>
            </a:r>
            <a:r>
              <a:rPr lang="en-US" sz="1600" dirty="0"/>
              <a:t>field to </a:t>
            </a:r>
            <a:r>
              <a:rPr lang="en-US" sz="1600" b="1" dirty="0"/>
              <a:t>Print Requisition</a:t>
            </a:r>
            <a:r>
              <a:rPr lang="en-US" sz="1600" dirty="0"/>
              <a:t>.  Once you commit your changes, you will get a print dialog box so the requisition can be printed and given to the patient.  Select the correct printer and the Lab Order Requisition- ETSU as the Document Info. </a:t>
            </a:r>
          </a:p>
        </p:txBody>
      </p:sp>
      <p:sp>
        <p:nvSpPr>
          <p:cNvPr id="15" name="Rectangle 14">
            <a:extLst>
              <a:ext uri="{FF2B5EF4-FFF2-40B4-BE49-F238E27FC236}">
                <a16:creationId xmlns:a16="http://schemas.microsoft.com/office/drawing/2014/main" id="{82BD42B9-CB66-4B42-B34E-3A0CA79091A3}"/>
              </a:ext>
            </a:extLst>
          </p:cNvPr>
          <p:cNvSpPr/>
          <p:nvPr/>
        </p:nvSpPr>
        <p:spPr>
          <a:xfrm>
            <a:off x="4419600" y="2238930"/>
            <a:ext cx="3429000" cy="1447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0974B1A-7BF6-412B-B8B1-EC44B4316FC6}"/>
              </a:ext>
            </a:extLst>
          </p:cNvPr>
          <p:cNvPicPr>
            <a:picLocks noChangeAspect="1"/>
          </p:cNvPicPr>
          <p:nvPr/>
        </p:nvPicPr>
        <p:blipFill>
          <a:blip r:embed="rId4"/>
          <a:stretch>
            <a:fillRect/>
          </a:stretch>
        </p:blipFill>
        <p:spPr>
          <a:xfrm>
            <a:off x="538947" y="1242839"/>
            <a:ext cx="3581400" cy="1028700"/>
          </a:xfrm>
          <a:prstGeom prst="rect">
            <a:avLst/>
          </a:prstGeom>
        </p:spPr>
      </p:pic>
      <p:sp>
        <p:nvSpPr>
          <p:cNvPr id="19" name="Arrow: Right 18">
            <a:extLst>
              <a:ext uri="{FF2B5EF4-FFF2-40B4-BE49-F238E27FC236}">
                <a16:creationId xmlns:a16="http://schemas.microsoft.com/office/drawing/2014/main" id="{F2354A94-C045-49FC-9CCB-D5647B76779B}"/>
              </a:ext>
            </a:extLst>
          </p:cNvPr>
          <p:cNvSpPr/>
          <p:nvPr/>
        </p:nvSpPr>
        <p:spPr>
          <a:xfrm>
            <a:off x="4045247" y="1589752"/>
            <a:ext cx="978408" cy="238175"/>
          </a:xfrm>
          <a:prstGeom prst="rightArrow">
            <a:avLst>
              <a:gd name="adj1" fmla="val 100000"/>
              <a:gd name="adj2" fmla="val 50000"/>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8076" y="1500168"/>
            <a:ext cx="8001000" cy="4524315"/>
          </a:xfrm>
          <a:prstGeom prst="rect">
            <a:avLst/>
          </a:prstGeom>
          <a:solidFill>
            <a:srgbClr val="FFC000"/>
          </a:solidFill>
          <a:effectLst/>
          <a:scene3d>
            <a:camera prst="orthographicFront"/>
            <a:lightRig rig="threePt" dir="t"/>
          </a:scene3d>
          <a:sp3d>
            <a:bevelT/>
          </a:sp3d>
        </p:spPr>
        <p:txBody>
          <a:bodyPr wrap="square" rtlCol="0">
            <a:spAutoFit/>
          </a:bodyPr>
          <a:lstStyle/>
          <a:p>
            <a:r>
              <a:rPr lang="en-US" sz="1600" dirty="0"/>
              <a:t>There are some very strict requirements to linking a lab to a patient diagnosis, as insurance will not pay for the lab if it is linked incorrectly</a:t>
            </a:r>
            <a:r>
              <a:rPr lang="en-US" sz="1600" b="1" dirty="0"/>
              <a:t>.  If you fail to link the lab appropriately, your patient will have to pay out-of-pocket for their labs.  </a:t>
            </a:r>
            <a:r>
              <a:rPr lang="en-US" sz="1600" dirty="0"/>
              <a:t>Please review the following tips carefully, and when in doubt, ask your preceptor or nurse.</a:t>
            </a:r>
          </a:p>
          <a:p>
            <a:r>
              <a:rPr lang="en-US" sz="1600" dirty="0"/>
              <a:t>  </a:t>
            </a:r>
          </a:p>
          <a:p>
            <a:endParaRPr lang="en-US" sz="1600" dirty="0"/>
          </a:p>
          <a:p>
            <a:r>
              <a:rPr lang="en-US" sz="1600" b="1" dirty="0"/>
              <a:t>1.  NEVER</a:t>
            </a:r>
            <a:r>
              <a:rPr lang="en-US" sz="1600" dirty="0"/>
              <a:t> link the lab to the Health Maintenance Z00.00 code. This is available on every patient’s chart, but insurance will </a:t>
            </a:r>
            <a:r>
              <a:rPr lang="en-US" sz="1600" u="sng" dirty="0"/>
              <a:t>NOT</a:t>
            </a:r>
            <a:r>
              <a:rPr lang="en-US" sz="1600" dirty="0"/>
              <a:t> pay for the majority of items linked to the Z00.00 code. </a:t>
            </a:r>
          </a:p>
          <a:p>
            <a:endParaRPr lang="en-US" sz="1600" dirty="0"/>
          </a:p>
          <a:p>
            <a:r>
              <a:rPr lang="en-US" sz="1600" b="1" dirty="0"/>
              <a:t>2.    ALWAYS</a:t>
            </a:r>
            <a:r>
              <a:rPr lang="en-US" sz="1600" dirty="0"/>
              <a:t> link labs to an </a:t>
            </a:r>
            <a:r>
              <a:rPr lang="en-US" sz="1600" b="1" dirty="0"/>
              <a:t>Active Problem </a:t>
            </a:r>
            <a:r>
              <a:rPr lang="en-US" sz="1600" dirty="0"/>
              <a:t>(i.e., never link to a PMH, </a:t>
            </a:r>
            <a:r>
              <a:rPr lang="en-US" sz="1600" dirty="0" err="1"/>
              <a:t>SocHx</a:t>
            </a:r>
            <a:r>
              <a:rPr lang="en-US" sz="1600" dirty="0"/>
              <a:t> or FH item.)  </a:t>
            </a:r>
          </a:p>
          <a:p>
            <a:pPr marL="228600" indent="-228600"/>
            <a:endParaRPr lang="en-US" sz="1600" dirty="0"/>
          </a:p>
          <a:p>
            <a:pPr marL="228600" indent="-228600">
              <a:buAutoNum type="arabicPeriod" startAt="3"/>
            </a:pPr>
            <a:r>
              <a:rPr lang="en-US" sz="1600" dirty="0"/>
              <a:t>To get insurance to pay for a lab that you are ordering to screen for a particular diagnosis, search for the word “</a:t>
            </a:r>
            <a:r>
              <a:rPr lang="en-US" sz="1600" b="1" dirty="0"/>
              <a:t>SCREENING</a:t>
            </a:r>
            <a:r>
              <a:rPr lang="en-US" sz="1600" dirty="0"/>
              <a:t>” on the Active tab. There are multiple options to choose from.  </a:t>
            </a:r>
          </a:p>
          <a:p>
            <a:pPr marL="228600" indent="-228600">
              <a:buAutoNum type="arabicPeriod" startAt="3"/>
            </a:pPr>
            <a:endParaRPr lang="en-US" sz="1600" dirty="0"/>
          </a:p>
          <a:p>
            <a:pPr marL="228600" indent="-228600">
              <a:buAutoNum type="arabicPeriod" startAt="3"/>
            </a:pPr>
            <a:r>
              <a:rPr lang="en-US" sz="1600" dirty="0"/>
              <a:t>If you aren’t sure what to link to, ask your preceptor or nurse.  They can help you choose an appropriate diagnosis.</a:t>
            </a:r>
          </a:p>
        </p:txBody>
      </p:sp>
      <p:sp>
        <p:nvSpPr>
          <p:cNvPr id="4" name="Slide Number Placeholder 3"/>
          <p:cNvSpPr>
            <a:spLocks noGrp="1"/>
          </p:cNvSpPr>
          <p:nvPr>
            <p:ph type="sldNum" sz="quarter" idx="12"/>
          </p:nvPr>
        </p:nvSpPr>
        <p:spPr/>
        <p:txBody>
          <a:bodyPr/>
          <a:lstStyle/>
          <a:p>
            <a:fld id="{3BD48555-08CD-42B1-A1E7-3562337112B9}" type="slidenum">
              <a:rPr lang="en-US" smtClean="0"/>
              <a:pPr/>
              <a:t>11</a:t>
            </a:fld>
            <a:endParaRPr lang="en-US"/>
          </a:p>
        </p:txBody>
      </p:sp>
      <p:sp>
        <p:nvSpPr>
          <p:cNvPr id="11" name="Title 1"/>
          <p:cNvSpPr>
            <a:spLocks noGrp="1"/>
          </p:cNvSpPr>
          <p:nvPr>
            <p:ph type="title"/>
          </p:nvPr>
        </p:nvSpPr>
        <p:spPr>
          <a:xfrm>
            <a:off x="228600" y="212499"/>
            <a:ext cx="8686800" cy="838200"/>
          </a:xfrm>
        </p:spPr>
        <p:txBody>
          <a:bodyPr/>
          <a:lstStyle/>
          <a:p>
            <a:r>
              <a:rPr lang="en-US" dirty="0"/>
              <a:t>Linking tips for labs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9B8845-45AA-4AFF-AD0F-270594098964}"/>
              </a:ext>
            </a:extLst>
          </p:cNvPr>
          <p:cNvPicPr>
            <a:picLocks noChangeAspect="1"/>
          </p:cNvPicPr>
          <p:nvPr/>
        </p:nvPicPr>
        <p:blipFill>
          <a:blip r:embed="rId2"/>
          <a:stretch>
            <a:fillRect/>
          </a:stretch>
        </p:blipFill>
        <p:spPr>
          <a:xfrm>
            <a:off x="228600" y="1292352"/>
            <a:ext cx="7493810" cy="4727448"/>
          </a:xfrm>
          <a:prstGeom prst="rect">
            <a:avLst/>
          </a:prstGeom>
        </p:spPr>
      </p:pic>
      <p:sp>
        <p:nvSpPr>
          <p:cNvPr id="2" name="Title 1"/>
          <p:cNvSpPr>
            <a:spLocks noGrp="1"/>
          </p:cNvSpPr>
          <p:nvPr>
            <p:ph type="title"/>
          </p:nvPr>
        </p:nvSpPr>
        <p:spPr/>
        <p:txBody>
          <a:bodyPr/>
          <a:lstStyle/>
          <a:p>
            <a:r>
              <a:rPr lang="en-US" dirty="0"/>
              <a:t>Failed Medical Necessity Checking</a:t>
            </a:r>
          </a:p>
        </p:txBody>
      </p:sp>
      <p:sp>
        <p:nvSpPr>
          <p:cNvPr id="4" name="Slide Number Placeholder 3"/>
          <p:cNvSpPr>
            <a:spLocks noGrp="1"/>
          </p:cNvSpPr>
          <p:nvPr>
            <p:ph type="sldNum" sz="quarter" idx="12"/>
          </p:nvPr>
        </p:nvSpPr>
        <p:spPr/>
        <p:txBody>
          <a:bodyPr/>
          <a:lstStyle/>
          <a:p>
            <a:fld id="{3BD48555-08CD-42B1-A1E7-3562337112B9}" type="slidenum">
              <a:rPr lang="en-US" smtClean="0"/>
              <a:pPr/>
              <a:t>12</a:t>
            </a:fld>
            <a:endParaRPr lang="en-US"/>
          </a:p>
        </p:txBody>
      </p:sp>
      <p:sp>
        <p:nvSpPr>
          <p:cNvPr id="5" name="TextBox 4"/>
          <p:cNvSpPr txBox="1"/>
          <p:nvPr/>
        </p:nvSpPr>
        <p:spPr>
          <a:xfrm>
            <a:off x="4953000" y="1292352"/>
            <a:ext cx="4035552" cy="2800767"/>
          </a:xfrm>
          <a:prstGeom prst="rect">
            <a:avLst/>
          </a:prstGeom>
          <a:solidFill>
            <a:schemeClr val="bg2">
              <a:lumMod val="50000"/>
            </a:schemeClr>
          </a:solidFill>
          <a:effectLst/>
          <a:scene3d>
            <a:camera prst="orthographicFront"/>
            <a:lightRig rig="threePt" dir="t"/>
          </a:scene3d>
          <a:sp3d>
            <a:bevelT/>
          </a:sp3d>
        </p:spPr>
        <p:txBody>
          <a:bodyPr wrap="square" rtlCol="0">
            <a:spAutoFit/>
          </a:bodyPr>
          <a:lstStyle/>
          <a:p>
            <a:r>
              <a:rPr lang="en-US" sz="1600" dirty="0"/>
              <a:t>Some labs require a medical necessity diagnosis according to payer guidelines. The system will check for these. And if a covered diagnosis is not chosen, a Failed Medical Necessity Checking screen will open. It suggests covered diagnoses from the patient’s problem’s list. It also shows All Covered Diagnoses that are available. Choose the correct diagnosis based on clinical presentation. The lab will have the patient sign the ABN Waiver, if needed.</a:t>
            </a:r>
          </a:p>
        </p:txBody>
      </p:sp>
    </p:spTree>
    <p:extLst>
      <p:ext uri="{BB962C8B-B14F-4D97-AF65-F5344CB8AC3E}">
        <p14:creationId xmlns:p14="http://schemas.microsoft.com/office/powerpoint/2010/main" val="2900879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4AED8B5-2401-404D-B6D2-6E2E956DBD26}"/>
              </a:ext>
            </a:extLst>
          </p:cNvPr>
          <p:cNvPicPr>
            <a:picLocks noChangeAspect="1"/>
          </p:cNvPicPr>
          <p:nvPr/>
        </p:nvPicPr>
        <p:blipFill>
          <a:blip r:embed="rId2"/>
          <a:stretch>
            <a:fillRect/>
          </a:stretch>
        </p:blipFill>
        <p:spPr>
          <a:xfrm>
            <a:off x="236738" y="1023326"/>
            <a:ext cx="7404465" cy="3439922"/>
          </a:xfrm>
          <a:prstGeom prst="rect">
            <a:avLst/>
          </a:prstGeom>
        </p:spPr>
      </p:pic>
      <p:sp>
        <p:nvSpPr>
          <p:cNvPr id="6" name="TextBox 5"/>
          <p:cNvSpPr txBox="1"/>
          <p:nvPr/>
        </p:nvSpPr>
        <p:spPr>
          <a:xfrm>
            <a:off x="4943752" y="1837852"/>
            <a:ext cx="3666848" cy="2062103"/>
          </a:xfrm>
          <a:prstGeom prst="rect">
            <a:avLst/>
          </a:prstGeom>
          <a:solidFill>
            <a:srgbClr val="FFC000"/>
          </a:solidFill>
          <a:effectLst/>
          <a:scene3d>
            <a:camera prst="orthographicFront"/>
            <a:lightRig rig="threePt" dir="t"/>
          </a:scene3d>
          <a:sp3d>
            <a:bevelT/>
          </a:sp3d>
        </p:spPr>
        <p:txBody>
          <a:bodyPr wrap="square" rtlCol="0">
            <a:spAutoFit/>
          </a:bodyPr>
          <a:lstStyle/>
          <a:p>
            <a:r>
              <a:rPr lang="en-US" sz="1600" dirty="0"/>
              <a:t>Searching tips for Radiology items:  </a:t>
            </a:r>
          </a:p>
          <a:p>
            <a:r>
              <a:rPr lang="en-US" sz="1600" b="1" dirty="0" err="1"/>
              <a:t>Xrays</a:t>
            </a:r>
            <a:r>
              <a:rPr lang="en-US" sz="1600" dirty="0"/>
              <a:t> – search for </a:t>
            </a:r>
            <a:r>
              <a:rPr lang="en-US" sz="1600" b="1" dirty="0" err="1"/>
              <a:t>xray</a:t>
            </a:r>
            <a:r>
              <a:rPr lang="en-US" sz="1600" dirty="0"/>
              <a:t> (one word, no hyphen)</a:t>
            </a:r>
          </a:p>
          <a:p>
            <a:r>
              <a:rPr lang="en-US" sz="1600" b="1" dirty="0"/>
              <a:t>Ultrasounds</a:t>
            </a:r>
            <a:r>
              <a:rPr lang="en-US" sz="1600" dirty="0"/>
              <a:t> – search for </a:t>
            </a:r>
            <a:r>
              <a:rPr lang="en-US" sz="1600" b="1" dirty="0"/>
              <a:t>US</a:t>
            </a:r>
            <a:r>
              <a:rPr lang="en-US" sz="1600" dirty="0"/>
              <a:t>(space)</a:t>
            </a:r>
            <a:endParaRPr lang="en-US" sz="1600" b="1" dirty="0"/>
          </a:p>
          <a:p>
            <a:r>
              <a:rPr lang="en-US" sz="1600" b="1" dirty="0"/>
              <a:t>MRIs</a:t>
            </a:r>
            <a:r>
              <a:rPr lang="en-US" sz="1600" dirty="0"/>
              <a:t> – search for </a:t>
            </a:r>
            <a:r>
              <a:rPr lang="en-US" sz="1600" b="1" dirty="0"/>
              <a:t>MRI</a:t>
            </a:r>
          </a:p>
          <a:p>
            <a:endParaRPr lang="en-US" sz="1600" b="1" dirty="0"/>
          </a:p>
          <a:p>
            <a:r>
              <a:rPr lang="en-US" sz="1600" b="1" dirty="0"/>
              <a:t>*Allscripts requires 3 characters to search. </a:t>
            </a:r>
          </a:p>
        </p:txBody>
      </p:sp>
      <p:sp>
        <p:nvSpPr>
          <p:cNvPr id="4" name="Slide Number Placeholder 3"/>
          <p:cNvSpPr>
            <a:spLocks noGrp="1"/>
          </p:cNvSpPr>
          <p:nvPr>
            <p:ph type="sldNum" sz="quarter" idx="12"/>
          </p:nvPr>
        </p:nvSpPr>
        <p:spPr/>
        <p:txBody>
          <a:bodyPr/>
          <a:lstStyle/>
          <a:p>
            <a:fld id="{3BD48555-08CD-42B1-A1E7-3562337112B9}" type="slidenum">
              <a:rPr lang="en-US" smtClean="0"/>
              <a:pPr/>
              <a:t>13</a:t>
            </a:fld>
            <a:endParaRPr lang="en-US"/>
          </a:p>
        </p:txBody>
      </p:sp>
      <p:sp>
        <p:nvSpPr>
          <p:cNvPr id="11" name="Title 1"/>
          <p:cNvSpPr>
            <a:spLocks noGrp="1"/>
          </p:cNvSpPr>
          <p:nvPr>
            <p:ph type="title"/>
          </p:nvPr>
        </p:nvSpPr>
        <p:spPr>
          <a:xfrm>
            <a:off x="228600" y="212499"/>
            <a:ext cx="8686800" cy="838200"/>
          </a:xfrm>
        </p:spPr>
        <p:txBody>
          <a:bodyPr/>
          <a:lstStyle/>
          <a:p>
            <a:r>
              <a:rPr lang="en-US" dirty="0"/>
              <a:t>The </a:t>
            </a:r>
            <a:r>
              <a:rPr lang="en-US" dirty="0" err="1"/>
              <a:t>aci</a:t>
            </a:r>
            <a:r>
              <a:rPr lang="en-US" dirty="0"/>
              <a:t> screen - radiology</a:t>
            </a:r>
          </a:p>
        </p:txBody>
      </p:sp>
      <p:sp>
        <p:nvSpPr>
          <p:cNvPr id="7" name="TextBox 6"/>
          <p:cNvSpPr txBox="1"/>
          <p:nvPr/>
        </p:nvSpPr>
        <p:spPr>
          <a:xfrm>
            <a:off x="643913" y="4627195"/>
            <a:ext cx="4938662" cy="830997"/>
          </a:xfrm>
          <a:prstGeom prst="rect">
            <a:avLst/>
          </a:prstGeom>
          <a:solidFill>
            <a:schemeClr val="accent1">
              <a:lumMod val="75000"/>
            </a:schemeClr>
          </a:solidFill>
          <a:effectLst/>
          <a:scene3d>
            <a:camera prst="orthographicFront"/>
            <a:lightRig rig="threePt" dir="t"/>
          </a:scene3d>
          <a:sp3d>
            <a:bevelT/>
          </a:sp3d>
        </p:spPr>
        <p:txBody>
          <a:bodyPr wrap="square" rtlCol="0">
            <a:spAutoFit/>
          </a:bodyPr>
          <a:lstStyle/>
          <a:p>
            <a:r>
              <a:rPr lang="en-US" sz="1600" dirty="0"/>
              <a:t>All radiology orders will be printed once the order is </a:t>
            </a:r>
            <a:r>
              <a:rPr lang="en-US" sz="1600" b="1" dirty="0"/>
              <a:t>committed</a:t>
            </a:r>
            <a:r>
              <a:rPr lang="en-US" sz="1600" dirty="0"/>
              <a:t>.  Radiology orders are not currently transmitted electronically.  </a:t>
            </a:r>
          </a:p>
        </p:txBody>
      </p:sp>
      <p:sp>
        <p:nvSpPr>
          <p:cNvPr id="8" name="Rectangle 7"/>
          <p:cNvSpPr/>
          <p:nvPr/>
        </p:nvSpPr>
        <p:spPr>
          <a:xfrm>
            <a:off x="4724400" y="1529179"/>
            <a:ext cx="381000" cy="3323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A4414FC-0C7E-4C11-B334-52B11014428B}"/>
              </a:ext>
            </a:extLst>
          </p:cNvPr>
          <p:cNvPicPr>
            <a:picLocks noChangeAspect="1"/>
          </p:cNvPicPr>
          <p:nvPr/>
        </p:nvPicPr>
        <p:blipFill>
          <a:blip r:embed="rId3"/>
          <a:stretch>
            <a:fillRect/>
          </a:stretch>
        </p:blipFill>
        <p:spPr>
          <a:xfrm>
            <a:off x="5638800" y="3581401"/>
            <a:ext cx="2802014" cy="31394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EE8F4B-4C21-4A84-9D59-69F0206C96B0}"/>
              </a:ext>
            </a:extLst>
          </p:cNvPr>
          <p:cNvPicPr>
            <a:picLocks noChangeAspect="1"/>
          </p:cNvPicPr>
          <p:nvPr/>
        </p:nvPicPr>
        <p:blipFill>
          <a:blip r:embed="rId2"/>
          <a:stretch>
            <a:fillRect/>
          </a:stretch>
        </p:blipFill>
        <p:spPr>
          <a:xfrm>
            <a:off x="647700" y="1121906"/>
            <a:ext cx="8153400" cy="3820676"/>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14</a:t>
            </a:fld>
            <a:endParaRPr lang="en-US"/>
          </a:p>
        </p:txBody>
      </p:sp>
      <p:sp>
        <p:nvSpPr>
          <p:cNvPr id="11" name="Title 1"/>
          <p:cNvSpPr>
            <a:spLocks noGrp="1"/>
          </p:cNvSpPr>
          <p:nvPr>
            <p:ph type="title"/>
          </p:nvPr>
        </p:nvSpPr>
        <p:spPr>
          <a:xfrm>
            <a:off x="228600" y="212499"/>
            <a:ext cx="8686800" cy="838200"/>
          </a:xfrm>
        </p:spPr>
        <p:txBody>
          <a:bodyPr/>
          <a:lstStyle/>
          <a:p>
            <a:r>
              <a:rPr lang="en-US" dirty="0"/>
              <a:t>The </a:t>
            </a:r>
            <a:r>
              <a:rPr lang="en-US" dirty="0" err="1"/>
              <a:t>aci</a:t>
            </a:r>
            <a:r>
              <a:rPr lang="en-US" dirty="0"/>
              <a:t> screen - procedures</a:t>
            </a:r>
          </a:p>
        </p:txBody>
      </p:sp>
      <p:sp>
        <p:nvSpPr>
          <p:cNvPr id="6" name="TextBox 5"/>
          <p:cNvSpPr txBox="1"/>
          <p:nvPr/>
        </p:nvSpPr>
        <p:spPr>
          <a:xfrm>
            <a:off x="611450" y="4648200"/>
            <a:ext cx="7086600" cy="1323439"/>
          </a:xfrm>
          <a:prstGeom prst="rect">
            <a:avLst/>
          </a:prstGeom>
          <a:solidFill>
            <a:srgbClr val="FFC000"/>
          </a:solidFill>
          <a:effectLst/>
          <a:scene3d>
            <a:camera prst="orthographicFront"/>
            <a:lightRig rig="threePt" dir="t"/>
          </a:scene3d>
          <a:sp3d>
            <a:bevelT/>
          </a:sp3d>
        </p:spPr>
        <p:txBody>
          <a:bodyPr wrap="square" rtlCol="0">
            <a:spAutoFit/>
          </a:bodyPr>
          <a:lstStyle/>
          <a:p>
            <a:r>
              <a:rPr lang="en-US" sz="1600" dirty="0"/>
              <a:t>The Procedures tab is where you will order procedures that are performed in the clinic, as well as procedures that will be done elsewhere.  If the procedure has </a:t>
            </a:r>
            <a:r>
              <a:rPr lang="en-US" sz="1600" b="1" dirty="0"/>
              <a:t>(Performed At Clinic) </a:t>
            </a:r>
            <a:r>
              <a:rPr lang="en-US" sz="1600" dirty="0"/>
              <a:t>in parentheses after it, it will not print a requisition.  Instead, a task will be generated to either your nurse or a scheduler in your office so the procedure can be set up.  </a:t>
            </a:r>
          </a:p>
        </p:txBody>
      </p:sp>
      <p:sp>
        <p:nvSpPr>
          <p:cNvPr id="7" name="Rectangle 6"/>
          <p:cNvSpPr/>
          <p:nvPr/>
        </p:nvSpPr>
        <p:spPr>
          <a:xfrm>
            <a:off x="6477000" y="1828800"/>
            <a:ext cx="6858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ACA34A-9929-4B82-9A25-33A566BF0681}"/>
              </a:ext>
            </a:extLst>
          </p:cNvPr>
          <p:cNvPicPr>
            <a:picLocks noChangeAspect="1"/>
          </p:cNvPicPr>
          <p:nvPr/>
        </p:nvPicPr>
        <p:blipFill>
          <a:blip r:embed="rId2"/>
          <a:stretch>
            <a:fillRect/>
          </a:stretch>
        </p:blipFill>
        <p:spPr>
          <a:xfrm>
            <a:off x="222669" y="1353705"/>
            <a:ext cx="8067308" cy="4056495"/>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15</a:t>
            </a:fld>
            <a:endParaRPr lang="en-US"/>
          </a:p>
        </p:txBody>
      </p:sp>
      <p:sp>
        <p:nvSpPr>
          <p:cNvPr id="11" name="Title 1"/>
          <p:cNvSpPr>
            <a:spLocks noGrp="1"/>
          </p:cNvSpPr>
          <p:nvPr>
            <p:ph type="title"/>
          </p:nvPr>
        </p:nvSpPr>
        <p:spPr>
          <a:xfrm>
            <a:off x="228600" y="212499"/>
            <a:ext cx="8686800" cy="838200"/>
          </a:xfrm>
        </p:spPr>
        <p:txBody>
          <a:bodyPr/>
          <a:lstStyle/>
          <a:p>
            <a:r>
              <a:rPr lang="en-US" dirty="0"/>
              <a:t>The </a:t>
            </a:r>
            <a:r>
              <a:rPr lang="en-US" dirty="0" err="1"/>
              <a:t>aci</a:t>
            </a:r>
            <a:r>
              <a:rPr lang="en-US" dirty="0"/>
              <a:t> screen - findings</a:t>
            </a:r>
          </a:p>
        </p:txBody>
      </p:sp>
      <p:sp>
        <p:nvSpPr>
          <p:cNvPr id="6" name="TextBox 5"/>
          <p:cNvSpPr txBox="1"/>
          <p:nvPr/>
        </p:nvSpPr>
        <p:spPr>
          <a:xfrm>
            <a:off x="2057400" y="3429000"/>
            <a:ext cx="4267200" cy="338554"/>
          </a:xfrm>
          <a:prstGeom prst="rect">
            <a:avLst/>
          </a:prstGeom>
          <a:solidFill>
            <a:srgbClr val="FFC000"/>
          </a:solidFill>
          <a:effectLst/>
          <a:scene3d>
            <a:camera prst="orthographicFront"/>
            <a:lightRig rig="threePt" dir="t"/>
          </a:scene3d>
          <a:sp3d>
            <a:bevelT/>
          </a:sp3d>
        </p:spPr>
        <p:txBody>
          <a:bodyPr wrap="square" rtlCol="0">
            <a:spAutoFit/>
          </a:bodyPr>
          <a:lstStyle/>
          <a:p>
            <a:r>
              <a:rPr lang="en-US" sz="1600" dirty="0"/>
              <a:t>It currently is not in use in the clinic.</a:t>
            </a:r>
          </a:p>
        </p:txBody>
      </p:sp>
      <p:sp>
        <p:nvSpPr>
          <p:cNvPr id="2" name="Rectangle 1"/>
          <p:cNvSpPr/>
          <p:nvPr/>
        </p:nvSpPr>
        <p:spPr>
          <a:xfrm>
            <a:off x="6477000" y="2057400"/>
            <a:ext cx="6096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08BBC16-0A34-4B4A-9D55-7880A3E508A5}"/>
              </a:ext>
            </a:extLst>
          </p:cNvPr>
          <p:cNvPicPr>
            <a:picLocks noChangeAspect="1"/>
          </p:cNvPicPr>
          <p:nvPr/>
        </p:nvPicPr>
        <p:blipFill>
          <a:blip r:embed="rId2"/>
          <a:stretch>
            <a:fillRect/>
          </a:stretch>
        </p:blipFill>
        <p:spPr>
          <a:xfrm>
            <a:off x="107944" y="1072154"/>
            <a:ext cx="4876472" cy="4397972"/>
          </a:xfrm>
          <a:prstGeom prst="rect">
            <a:avLst/>
          </a:prstGeom>
        </p:spPr>
      </p:pic>
      <p:pic>
        <p:nvPicPr>
          <p:cNvPr id="15" name="Picture 14">
            <a:extLst>
              <a:ext uri="{FF2B5EF4-FFF2-40B4-BE49-F238E27FC236}">
                <a16:creationId xmlns:a16="http://schemas.microsoft.com/office/drawing/2014/main" id="{6EE63AC3-63B7-40C4-B6B9-880CDFB14CE9}"/>
              </a:ext>
            </a:extLst>
          </p:cNvPr>
          <p:cNvPicPr>
            <a:picLocks noChangeAspect="1"/>
          </p:cNvPicPr>
          <p:nvPr/>
        </p:nvPicPr>
        <p:blipFill>
          <a:blip r:embed="rId3"/>
          <a:stretch>
            <a:fillRect/>
          </a:stretch>
        </p:blipFill>
        <p:spPr>
          <a:xfrm>
            <a:off x="5017991" y="1018148"/>
            <a:ext cx="4010914" cy="3687267"/>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16</a:t>
            </a:fld>
            <a:endParaRPr lang="en-US"/>
          </a:p>
        </p:txBody>
      </p:sp>
      <p:sp>
        <p:nvSpPr>
          <p:cNvPr id="11" name="Title 1"/>
          <p:cNvSpPr>
            <a:spLocks noGrp="1"/>
          </p:cNvSpPr>
          <p:nvPr>
            <p:ph type="title"/>
          </p:nvPr>
        </p:nvSpPr>
        <p:spPr>
          <a:xfrm>
            <a:off x="228600" y="212499"/>
            <a:ext cx="8686800" cy="838200"/>
          </a:xfrm>
        </p:spPr>
        <p:txBody>
          <a:bodyPr/>
          <a:lstStyle/>
          <a:p>
            <a:r>
              <a:rPr lang="en-US" dirty="0"/>
              <a:t>The </a:t>
            </a:r>
            <a:r>
              <a:rPr lang="en-US" dirty="0" err="1"/>
              <a:t>aci</a:t>
            </a:r>
            <a:r>
              <a:rPr lang="en-US" dirty="0"/>
              <a:t> screen – </a:t>
            </a:r>
            <a:r>
              <a:rPr lang="en-US" dirty="0" err="1"/>
              <a:t>followup</a:t>
            </a:r>
            <a:r>
              <a:rPr lang="en-US" dirty="0"/>
              <a:t>/referral</a:t>
            </a:r>
          </a:p>
        </p:txBody>
      </p:sp>
      <p:sp>
        <p:nvSpPr>
          <p:cNvPr id="6" name="TextBox 5"/>
          <p:cNvSpPr txBox="1"/>
          <p:nvPr/>
        </p:nvSpPr>
        <p:spPr>
          <a:xfrm>
            <a:off x="4873752" y="4026189"/>
            <a:ext cx="4114800" cy="1815882"/>
          </a:xfrm>
          <a:prstGeom prst="rect">
            <a:avLst/>
          </a:prstGeom>
          <a:solidFill>
            <a:srgbClr val="FFC000"/>
          </a:solidFill>
          <a:effectLst/>
          <a:scene3d>
            <a:camera prst="orthographicFront"/>
            <a:lightRig rig="threePt" dir="t"/>
          </a:scene3d>
          <a:sp3d>
            <a:bevelT/>
          </a:sp3d>
        </p:spPr>
        <p:txBody>
          <a:bodyPr wrap="square" rtlCol="0">
            <a:spAutoFit/>
          </a:bodyPr>
          <a:lstStyle/>
          <a:p>
            <a:r>
              <a:rPr lang="en-US" sz="1600" dirty="0"/>
              <a:t>The FU/Ref tab is where you will order all of your followup and referral orders.  Ordering the followup here will send a task to the front desk, so when the patient checks out, they can make the appointment.  Referrals will send a task to either your nurse or your referral clerk so the referral can be set up.  </a:t>
            </a:r>
          </a:p>
        </p:txBody>
      </p:sp>
      <p:sp>
        <p:nvSpPr>
          <p:cNvPr id="7" name="TextBox 6"/>
          <p:cNvSpPr txBox="1"/>
          <p:nvPr/>
        </p:nvSpPr>
        <p:spPr>
          <a:xfrm>
            <a:off x="381000" y="5889177"/>
            <a:ext cx="7111439" cy="584775"/>
          </a:xfrm>
          <a:prstGeom prst="rect">
            <a:avLst/>
          </a:prstGeom>
          <a:solidFill>
            <a:schemeClr val="accent1">
              <a:lumMod val="75000"/>
            </a:schemeClr>
          </a:solidFill>
          <a:effectLst/>
          <a:scene3d>
            <a:camera prst="orthographicFront"/>
            <a:lightRig rig="threePt" dir="t"/>
          </a:scene3d>
          <a:sp3d>
            <a:bevelT/>
          </a:sp3d>
        </p:spPr>
        <p:txBody>
          <a:bodyPr wrap="square" rtlCol="0">
            <a:spAutoFit/>
          </a:bodyPr>
          <a:lstStyle/>
          <a:p>
            <a:r>
              <a:rPr lang="en-US" sz="1600" b="1" dirty="0"/>
              <a:t>Tip</a:t>
            </a:r>
            <a:r>
              <a:rPr lang="en-US" sz="1600" dirty="0"/>
              <a:t>: 	To find all of the available follow ups, type “</a:t>
            </a:r>
            <a:r>
              <a:rPr lang="en-US" sz="1600" b="1" dirty="0"/>
              <a:t>follow</a:t>
            </a:r>
            <a:r>
              <a:rPr lang="en-US" sz="1600" dirty="0"/>
              <a:t>” in the search field.  </a:t>
            </a:r>
          </a:p>
          <a:p>
            <a:r>
              <a:rPr lang="en-US" sz="1600" dirty="0"/>
              <a:t>	To find referrals, type “</a:t>
            </a:r>
            <a:r>
              <a:rPr lang="en-US" sz="1600" b="1" dirty="0"/>
              <a:t>referral</a:t>
            </a:r>
            <a:r>
              <a:rPr lang="en-US" sz="1600" dirty="0"/>
              <a:t>” in the search field.  </a:t>
            </a:r>
          </a:p>
        </p:txBody>
      </p:sp>
      <p:sp>
        <p:nvSpPr>
          <p:cNvPr id="2" name="Rectangle 1"/>
          <p:cNvSpPr/>
          <p:nvPr/>
        </p:nvSpPr>
        <p:spPr>
          <a:xfrm>
            <a:off x="3791541" y="1458561"/>
            <a:ext cx="551859" cy="2178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077200" y="1371600"/>
            <a:ext cx="531876" cy="2061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18AFEB-9147-4762-B540-54A2BA01939D}"/>
              </a:ext>
            </a:extLst>
          </p:cNvPr>
          <p:cNvPicPr>
            <a:picLocks noChangeAspect="1"/>
          </p:cNvPicPr>
          <p:nvPr/>
        </p:nvPicPr>
        <p:blipFill>
          <a:blip r:embed="rId2"/>
          <a:stretch>
            <a:fillRect/>
          </a:stretch>
        </p:blipFill>
        <p:spPr>
          <a:xfrm>
            <a:off x="382191" y="1058097"/>
            <a:ext cx="6210219" cy="5624512"/>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17</a:t>
            </a:fld>
            <a:endParaRPr lang="en-US"/>
          </a:p>
        </p:txBody>
      </p:sp>
      <p:sp>
        <p:nvSpPr>
          <p:cNvPr id="11" name="Title 1"/>
          <p:cNvSpPr>
            <a:spLocks noGrp="1"/>
          </p:cNvSpPr>
          <p:nvPr>
            <p:ph type="title"/>
          </p:nvPr>
        </p:nvSpPr>
        <p:spPr>
          <a:xfrm>
            <a:off x="228600" y="212499"/>
            <a:ext cx="8686800" cy="838200"/>
          </a:xfrm>
        </p:spPr>
        <p:txBody>
          <a:bodyPr/>
          <a:lstStyle/>
          <a:p>
            <a:r>
              <a:rPr lang="en-US" dirty="0"/>
              <a:t>The </a:t>
            </a:r>
            <a:r>
              <a:rPr lang="en-US" dirty="0" err="1"/>
              <a:t>aci</a:t>
            </a:r>
            <a:r>
              <a:rPr lang="en-US" dirty="0"/>
              <a:t> screen - instructions</a:t>
            </a:r>
          </a:p>
        </p:txBody>
      </p:sp>
      <p:sp>
        <p:nvSpPr>
          <p:cNvPr id="6" name="TextBox 5"/>
          <p:cNvSpPr txBox="1"/>
          <p:nvPr/>
        </p:nvSpPr>
        <p:spPr>
          <a:xfrm>
            <a:off x="2790825" y="4114800"/>
            <a:ext cx="5105400" cy="1569660"/>
          </a:xfrm>
          <a:prstGeom prst="rect">
            <a:avLst/>
          </a:prstGeom>
          <a:solidFill>
            <a:srgbClr val="FFC000"/>
          </a:solidFill>
          <a:effectLst/>
          <a:scene3d>
            <a:camera prst="orthographicFront"/>
            <a:lightRig rig="threePt" dir="t"/>
          </a:scene3d>
          <a:sp3d>
            <a:bevelT/>
          </a:sp3d>
        </p:spPr>
        <p:txBody>
          <a:bodyPr wrap="square" rtlCol="0">
            <a:spAutoFit/>
          </a:bodyPr>
          <a:lstStyle/>
          <a:p>
            <a:r>
              <a:rPr lang="en-US" sz="1600" dirty="0"/>
              <a:t>The Instructions tab is where you will document all of your patient education.  These instructions will show up in your note, and will appear on the patient’s Clinical Summary.  If you can’t find a specific education item, you may use the generic “</a:t>
            </a:r>
            <a:r>
              <a:rPr lang="en-US" sz="1600" b="1" dirty="0"/>
              <a:t>Verbal Education Provided</a:t>
            </a:r>
            <a:r>
              <a:rPr lang="en-US" sz="1600" dirty="0"/>
              <a:t>” or “</a:t>
            </a:r>
            <a:r>
              <a:rPr lang="en-US" sz="1600" b="1" dirty="0"/>
              <a:t>Education Provided</a:t>
            </a:r>
            <a:r>
              <a:rPr lang="en-US" sz="1600" dirty="0"/>
              <a:t>.”  </a:t>
            </a:r>
          </a:p>
        </p:txBody>
      </p:sp>
      <p:sp>
        <p:nvSpPr>
          <p:cNvPr id="7" name="Rectangle 6"/>
          <p:cNvSpPr/>
          <p:nvPr/>
        </p:nvSpPr>
        <p:spPr>
          <a:xfrm>
            <a:off x="5562600" y="1752600"/>
            <a:ext cx="609600" cy="230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76924E-1405-4A35-A194-6E5E36720B09}"/>
              </a:ext>
            </a:extLst>
          </p:cNvPr>
          <p:cNvPicPr>
            <a:picLocks noChangeAspect="1"/>
          </p:cNvPicPr>
          <p:nvPr/>
        </p:nvPicPr>
        <p:blipFill>
          <a:blip r:embed="rId2"/>
          <a:stretch>
            <a:fillRect/>
          </a:stretch>
        </p:blipFill>
        <p:spPr>
          <a:xfrm>
            <a:off x="228600" y="1024066"/>
            <a:ext cx="5996538" cy="5468704"/>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18</a:t>
            </a:fld>
            <a:endParaRPr lang="en-US"/>
          </a:p>
        </p:txBody>
      </p:sp>
      <p:sp>
        <p:nvSpPr>
          <p:cNvPr id="11" name="Title 1"/>
          <p:cNvSpPr>
            <a:spLocks noGrp="1"/>
          </p:cNvSpPr>
          <p:nvPr>
            <p:ph type="title"/>
          </p:nvPr>
        </p:nvSpPr>
        <p:spPr>
          <a:xfrm>
            <a:off x="228600" y="212499"/>
            <a:ext cx="8686800" cy="838200"/>
          </a:xfrm>
        </p:spPr>
        <p:txBody>
          <a:bodyPr/>
          <a:lstStyle/>
          <a:p>
            <a:r>
              <a:rPr lang="en-US" dirty="0"/>
              <a:t>The </a:t>
            </a:r>
            <a:r>
              <a:rPr lang="en-US" dirty="0" err="1"/>
              <a:t>aci</a:t>
            </a:r>
            <a:r>
              <a:rPr lang="en-US" dirty="0"/>
              <a:t> screen - Supplies</a:t>
            </a:r>
          </a:p>
        </p:txBody>
      </p:sp>
      <p:sp>
        <p:nvSpPr>
          <p:cNvPr id="6" name="TextBox 5"/>
          <p:cNvSpPr txBox="1"/>
          <p:nvPr/>
        </p:nvSpPr>
        <p:spPr>
          <a:xfrm>
            <a:off x="1752600" y="3733800"/>
            <a:ext cx="5105400" cy="1077218"/>
          </a:xfrm>
          <a:prstGeom prst="rect">
            <a:avLst/>
          </a:prstGeom>
          <a:solidFill>
            <a:srgbClr val="FFC000"/>
          </a:solidFill>
          <a:effectLst/>
          <a:scene3d>
            <a:camera prst="orthographicFront"/>
            <a:lightRig rig="threePt" dir="t"/>
          </a:scene3d>
          <a:sp3d>
            <a:bevelT/>
          </a:sp3d>
        </p:spPr>
        <p:txBody>
          <a:bodyPr wrap="square" rtlCol="0">
            <a:spAutoFit/>
          </a:bodyPr>
          <a:lstStyle/>
          <a:p>
            <a:r>
              <a:rPr lang="en-US" sz="1600" dirty="0"/>
              <a:t>The Supplies tab is for </a:t>
            </a:r>
            <a:r>
              <a:rPr lang="en-US" sz="1600" b="1" dirty="0"/>
              <a:t>in-house supplies only</a:t>
            </a:r>
            <a:r>
              <a:rPr lang="en-US" sz="1600" dirty="0"/>
              <a:t>. </a:t>
            </a:r>
            <a:r>
              <a:rPr lang="en-US" sz="1600" b="1" dirty="0"/>
              <a:t>These orders do not go to the pharmacy.  </a:t>
            </a:r>
            <a:r>
              <a:rPr lang="en-US" sz="1600" dirty="0"/>
              <a:t> So, for example, if you have provided the patient with an Ace bandage, you can order it in the system so it will appear in your note.  </a:t>
            </a:r>
          </a:p>
        </p:txBody>
      </p:sp>
      <p:sp>
        <p:nvSpPr>
          <p:cNvPr id="2" name="Rectangle 1"/>
          <p:cNvSpPr/>
          <p:nvPr/>
        </p:nvSpPr>
        <p:spPr>
          <a:xfrm>
            <a:off x="5257800" y="1553114"/>
            <a:ext cx="6096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C09222-7315-428D-BDCC-90FC5A631ECA}"/>
              </a:ext>
            </a:extLst>
          </p:cNvPr>
          <p:cNvPicPr>
            <a:picLocks noChangeAspect="1"/>
          </p:cNvPicPr>
          <p:nvPr/>
        </p:nvPicPr>
        <p:blipFill>
          <a:blip r:embed="rId2"/>
          <a:stretch>
            <a:fillRect/>
          </a:stretch>
        </p:blipFill>
        <p:spPr>
          <a:xfrm>
            <a:off x="533400" y="1142245"/>
            <a:ext cx="7380721" cy="4719645"/>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19</a:t>
            </a:fld>
            <a:endParaRPr lang="en-US"/>
          </a:p>
        </p:txBody>
      </p:sp>
      <p:sp>
        <p:nvSpPr>
          <p:cNvPr id="11" name="Title 1"/>
          <p:cNvSpPr>
            <a:spLocks noGrp="1"/>
          </p:cNvSpPr>
          <p:nvPr>
            <p:ph type="title"/>
          </p:nvPr>
        </p:nvSpPr>
        <p:spPr>
          <a:xfrm>
            <a:off x="228600" y="212499"/>
            <a:ext cx="8686800" cy="838200"/>
          </a:xfrm>
        </p:spPr>
        <p:txBody>
          <a:bodyPr/>
          <a:lstStyle/>
          <a:p>
            <a:r>
              <a:rPr lang="en-US" dirty="0"/>
              <a:t>The </a:t>
            </a:r>
            <a:r>
              <a:rPr lang="en-US" dirty="0" err="1"/>
              <a:t>aci</a:t>
            </a:r>
            <a:r>
              <a:rPr lang="en-US" dirty="0"/>
              <a:t> screen – Problem-Based</a:t>
            </a:r>
          </a:p>
        </p:txBody>
      </p:sp>
      <p:sp>
        <p:nvSpPr>
          <p:cNvPr id="3" name="TextBox 2"/>
          <p:cNvSpPr txBox="1"/>
          <p:nvPr/>
        </p:nvSpPr>
        <p:spPr>
          <a:xfrm>
            <a:off x="245326" y="4601963"/>
            <a:ext cx="8534400" cy="2062103"/>
          </a:xfrm>
          <a:prstGeom prst="rect">
            <a:avLst/>
          </a:prstGeom>
          <a:solidFill>
            <a:srgbClr val="FFC000"/>
          </a:solidFill>
          <a:effectLst/>
          <a:scene3d>
            <a:camera prst="orthographicFront"/>
            <a:lightRig rig="threePt" dir="t"/>
          </a:scene3d>
          <a:sp3d>
            <a:bevelT/>
          </a:sp3d>
        </p:spPr>
        <p:txBody>
          <a:bodyPr wrap="square" rtlCol="0">
            <a:spAutoFit/>
          </a:bodyPr>
          <a:lstStyle/>
          <a:p>
            <a:r>
              <a:rPr lang="en-US" sz="1600" dirty="0"/>
              <a:t>There is a shortcut for ordering, which is on the Problem-Based tab. As you begin to use the system, it will remember the items that you ordered for particular diagnoses.  So, if you have a patient with dermatitis, and you have ordered items and linked them to that dx in the past, you can go to the Problem-Based tab, assess dermatitis (by clicking on the paper icon), and all of your orders will appear on the right. Once you have highlighted a diagnosis, if you want to order one of the items, simply click in the first field next to that item.  Then click OK and commit.  </a:t>
            </a:r>
          </a:p>
          <a:p>
            <a:r>
              <a:rPr lang="en-US" sz="1600" dirty="0"/>
              <a:t>The majority of our providers don’t like this tab because it contains too much info.</a:t>
            </a:r>
          </a:p>
          <a:p>
            <a:endParaRPr lang="en-US" sz="1600" dirty="0"/>
          </a:p>
        </p:txBody>
      </p:sp>
      <p:sp>
        <p:nvSpPr>
          <p:cNvPr id="5" name="Rectangle 4"/>
          <p:cNvSpPr/>
          <p:nvPr/>
        </p:nvSpPr>
        <p:spPr>
          <a:xfrm>
            <a:off x="734579" y="3971352"/>
            <a:ext cx="16002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60524" y="3358927"/>
            <a:ext cx="3657600" cy="1143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19843" y="1706750"/>
            <a:ext cx="990600" cy="2610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9316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457200"/>
            <a:ext cx="8686800" cy="838200"/>
          </a:xfrm>
        </p:spPr>
        <p:txBody>
          <a:bodyPr/>
          <a:lstStyle/>
          <a:p>
            <a:r>
              <a:rPr lang="en-US" dirty="0"/>
              <a:t>Module instructions</a:t>
            </a:r>
          </a:p>
        </p:txBody>
      </p:sp>
      <p:sp>
        <p:nvSpPr>
          <p:cNvPr id="4" name="Slide Number Placeholder 3"/>
          <p:cNvSpPr>
            <a:spLocks noGrp="1"/>
          </p:cNvSpPr>
          <p:nvPr>
            <p:ph type="sldNum" sz="quarter" idx="12"/>
          </p:nvPr>
        </p:nvSpPr>
        <p:spPr/>
        <p:txBody>
          <a:bodyPr/>
          <a:lstStyle/>
          <a:p>
            <a:fld id="{3BD48555-08CD-42B1-A1E7-3562337112B9}" type="slidenum">
              <a:rPr lang="en-US" smtClean="0"/>
              <a:pPr/>
              <a:t>2</a:t>
            </a:fld>
            <a:endParaRPr lang="en-US" dirty="0"/>
          </a:p>
        </p:txBody>
      </p:sp>
      <p:sp>
        <p:nvSpPr>
          <p:cNvPr id="6" name="Content Placeholder 5"/>
          <p:cNvSpPr>
            <a:spLocks noGrp="1"/>
          </p:cNvSpPr>
          <p:nvPr>
            <p:ph idx="1"/>
          </p:nvPr>
        </p:nvSpPr>
        <p:spPr>
          <a:xfrm>
            <a:off x="304800" y="1371600"/>
            <a:ext cx="8686800" cy="5102352"/>
          </a:xfrm>
        </p:spPr>
        <p:txBody>
          <a:bodyPr>
            <a:normAutofit fontScale="85000" lnSpcReduction="20000"/>
          </a:bodyPr>
          <a:lstStyle/>
          <a:p>
            <a:pPr marL="0" indent="0">
              <a:buClr>
                <a:schemeClr val="tx1"/>
              </a:buClr>
              <a:buNone/>
            </a:pPr>
            <a:r>
              <a:rPr lang="en-US" sz="2800" dirty="0">
                <a:solidFill>
                  <a:schemeClr val="bg2">
                    <a:lumMod val="10000"/>
                  </a:schemeClr>
                </a:solidFill>
              </a:rPr>
              <a:t>There are a total of 5 modules that need to be completed prior to the on-site training.  It is REQUIRED that you complete all of the modules PRIOR to training. </a:t>
            </a:r>
          </a:p>
          <a:p>
            <a:pPr marL="0" indent="0">
              <a:buClr>
                <a:schemeClr val="tx1"/>
              </a:buClr>
              <a:buNone/>
            </a:pPr>
            <a:endParaRPr lang="en-US" sz="2800" dirty="0">
              <a:solidFill>
                <a:schemeClr val="bg2">
                  <a:lumMod val="10000"/>
                </a:schemeClr>
              </a:solidFill>
            </a:endParaRPr>
          </a:p>
          <a:p>
            <a:pPr marL="0" indent="0">
              <a:buClr>
                <a:schemeClr val="tx1"/>
              </a:buClr>
              <a:buNone/>
            </a:pPr>
            <a:r>
              <a:rPr lang="en-US" sz="2800" dirty="0">
                <a:solidFill>
                  <a:schemeClr val="bg2">
                    <a:lumMod val="10000"/>
                  </a:schemeClr>
                </a:solidFill>
              </a:rPr>
              <a:t>These modules are intended to serve two purposes:  as an introduction to the system, and as a reference.  The modules are very detailed.  As such, we don’t expect you to retain all of the information in the slides before training; however, we encourage you to print the PDFs, as you will be able to refer back to them as you begin to use the system.   </a:t>
            </a:r>
          </a:p>
          <a:p>
            <a:pPr marL="0" indent="0">
              <a:buClr>
                <a:schemeClr val="tx1"/>
              </a:buClr>
              <a:buNone/>
            </a:pPr>
            <a:endParaRPr lang="en-US" sz="2800" dirty="0">
              <a:solidFill>
                <a:schemeClr val="bg2">
                  <a:lumMod val="10000"/>
                </a:schemeClr>
              </a:solidFill>
            </a:endParaRPr>
          </a:p>
          <a:p>
            <a:pPr marL="0" indent="0">
              <a:buClr>
                <a:schemeClr val="tx1"/>
              </a:buClr>
              <a:buNone/>
            </a:pPr>
            <a:r>
              <a:rPr lang="en-US" sz="2800" dirty="0">
                <a:solidFill>
                  <a:schemeClr val="bg2">
                    <a:lumMod val="10000"/>
                  </a:schemeClr>
                </a:solidFill>
              </a:rPr>
              <a:t>Training will consist mainly of mock practice sessions, so a basic knowledge of the system prior to training is </a:t>
            </a:r>
            <a:r>
              <a:rPr lang="en-US" sz="2800" u="sng" dirty="0">
                <a:solidFill>
                  <a:schemeClr val="bg2">
                    <a:lumMod val="10000"/>
                  </a:schemeClr>
                </a:solidFill>
              </a:rPr>
              <a:t>essential</a:t>
            </a:r>
            <a:r>
              <a:rPr lang="en-US" sz="2800" dirty="0">
                <a:solidFill>
                  <a:schemeClr val="bg2">
                    <a:lumMod val="10000"/>
                  </a:schemeClr>
                </a:solidFill>
              </a:rPr>
              <a:t>. If you have any problems completing these modules, please contact the EHR team. (Contact info is on Slide 1 of each module).  </a:t>
            </a:r>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2CE0E2-79D0-4150-B169-59C67F79AB9B}"/>
              </a:ext>
            </a:extLst>
          </p:cNvPr>
          <p:cNvPicPr>
            <a:picLocks noChangeAspect="1"/>
          </p:cNvPicPr>
          <p:nvPr/>
        </p:nvPicPr>
        <p:blipFill>
          <a:blip r:embed="rId2"/>
          <a:stretch>
            <a:fillRect/>
          </a:stretch>
        </p:blipFill>
        <p:spPr>
          <a:xfrm>
            <a:off x="609600" y="1803975"/>
            <a:ext cx="6581775" cy="4229100"/>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20</a:t>
            </a:fld>
            <a:endParaRPr lang="en-US"/>
          </a:p>
        </p:txBody>
      </p:sp>
      <p:sp>
        <p:nvSpPr>
          <p:cNvPr id="9" name="Rectangle 8"/>
          <p:cNvSpPr/>
          <p:nvPr/>
        </p:nvSpPr>
        <p:spPr>
          <a:xfrm>
            <a:off x="644648" y="2349352"/>
            <a:ext cx="3121153" cy="261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cxnSp>
        <p:nvCxnSpPr>
          <p:cNvPr id="25" name="AutoShape 2"/>
          <p:cNvCxnSpPr>
            <a:cxnSpLocks noChangeShapeType="1"/>
          </p:cNvCxnSpPr>
          <p:nvPr/>
        </p:nvCxnSpPr>
        <p:spPr bwMode="auto">
          <a:xfrm>
            <a:off x="7467600" y="2946042"/>
            <a:ext cx="838200" cy="0"/>
          </a:xfrm>
          <a:prstGeom prst="straightConnector1">
            <a:avLst/>
          </a:prstGeom>
          <a:noFill/>
          <a:ln w="22225">
            <a:solidFill>
              <a:srgbClr val="FF0000"/>
            </a:solidFill>
            <a:round/>
            <a:headEnd/>
            <a:tailEnd/>
          </a:ln>
        </p:spPr>
      </p:cxnSp>
      <p:sp>
        <p:nvSpPr>
          <p:cNvPr id="20" name="Title 1"/>
          <p:cNvSpPr>
            <a:spLocks noGrp="1"/>
          </p:cNvSpPr>
          <p:nvPr>
            <p:ph type="title"/>
          </p:nvPr>
        </p:nvSpPr>
        <p:spPr>
          <a:xfrm>
            <a:off x="228600" y="212499"/>
            <a:ext cx="8686800" cy="838200"/>
          </a:xfrm>
        </p:spPr>
        <p:txBody>
          <a:bodyPr/>
          <a:lstStyle/>
          <a:p>
            <a:r>
              <a:rPr lang="en-US" dirty="0"/>
              <a:t>Future orders</a:t>
            </a:r>
          </a:p>
        </p:txBody>
      </p:sp>
      <p:sp>
        <p:nvSpPr>
          <p:cNvPr id="21" name="TextBox 20"/>
          <p:cNvSpPr txBox="1"/>
          <p:nvPr/>
        </p:nvSpPr>
        <p:spPr>
          <a:xfrm>
            <a:off x="457200" y="1219200"/>
            <a:ext cx="8305800" cy="584775"/>
          </a:xfrm>
          <a:prstGeom prst="rect">
            <a:avLst/>
          </a:prstGeom>
          <a:solidFill>
            <a:srgbClr val="FFC000"/>
          </a:solidFill>
          <a:effectLst/>
          <a:scene3d>
            <a:camera prst="orthographicFront"/>
            <a:lightRig rig="threePt" dir="t"/>
          </a:scene3d>
          <a:sp3d>
            <a:bevelT/>
          </a:sp3d>
        </p:spPr>
        <p:txBody>
          <a:bodyPr wrap="square" rtlCol="0">
            <a:spAutoFit/>
          </a:bodyPr>
          <a:lstStyle/>
          <a:p>
            <a:r>
              <a:rPr lang="en-US" sz="1600" dirty="0"/>
              <a:t>Sometimes, you’ll want to create an order to be done in the future.  To do this, simply click on the calendar next to the </a:t>
            </a:r>
            <a:r>
              <a:rPr lang="en-US" sz="1600" b="1" dirty="0"/>
              <a:t>To Be Done: </a:t>
            </a:r>
            <a:r>
              <a:rPr lang="en-US" sz="1600" dirty="0"/>
              <a:t>field and put in the future date.  </a:t>
            </a:r>
          </a:p>
        </p:txBody>
      </p:sp>
      <p:sp>
        <p:nvSpPr>
          <p:cNvPr id="22" name="TextBox 21"/>
          <p:cNvSpPr txBox="1"/>
          <p:nvPr/>
        </p:nvSpPr>
        <p:spPr>
          <a:xfrm>
            <a:off x="1021893" y="3504242"/>
            <a:ext cx="3121152" cy="3093154"/>
          </a:xfrm>
          <a:prstGeom prst="rect">
            <a:avLst/>
          </a:prstGeom>
          <a:solidFill>
            <a:schemeClr val="accent1">
              <a:lumMod val="75000"/>
            </a:schemeClr>
          </a:solidFill>
          <a:effectLst/>
          <a:scene3d>
            <a:camera prst="orthographicFront"/>
            <a:lightRig rig="threePt" dir="t"/>
          </a:scene3d>
          <a:sp3d>
            <a:bevelT/>
          </a:sp3d>
        </p:spPr>
        <p:txBody>
          <a:bodyPr wrap="square" rtlCol="0">
            <a:spAutoFit/>
          </a:bodyPr>
          <a:lstStyle/>
          <a:p>
            <a:r>
              <a:rPr lang="en-US" sz="1500" dirty="0"/>
              <a:t>When choosing a future date, you </a:t>
            </a:r>
            <a:r>
              <a:rPr lang="en-US" sz="1500" b="1" dirty="0"/>
              <a:t>MUST</a:t>
            </a:r>
            <a:r>
              <a:rPr lang="en-US" sz="1500" dirty="0"/>
              <a:t> pick an actual date.  You can NOT use the “Before next appt,” or “Approximately” options.  These orders will NOT cross the interface to the lab. </a:t>
            </a:r>
          </a:p>
          <a:p>
            <a:endParaRPr lang="en-US" sz="1500" dirty="0"/>
          </a:p>
          <a:p>
            <a:r>
              <a:rPr lang="en-US" sz="1500" dirty="0"/>
              <a:t>The orders will drop into the lab’s computer system </a:t>
            </a:r>
            <a:r>
              <a:rPr lang="en-US" sz="1500" b="1" dirty="0"/>
              <a:t>2 weeks before </a:t>
            </a:r>
            <a:r>
              <a:rPr lang="en-US" sz="1500" dirty="0"/>
              <a:t>the To Be Done date, and will remain for</a:t>
            </a:r>
            <a:r>
              <a:rPr lang="en-US" sz="1500" b="1" dirty="0"/>
              <a:t> 3 months</a:t>
            </a:r>
            <a:r>
              <a:rPr lang="en-US" sz="1500" dirty="0"/>
              <a:t>. So, that gives you a wide window from which to choose. </a:t>
            </a:r>
          </a:p>
        </p:txBody>
      </p:sp>
      <p:pic>
        <p:nvPicPr>
          <p:cNvPr id="6" name="Picture 5">
            <a:extLst>
              <a:ext uri="{FF2B5EF4-FFF2-40B4-BE49-F238E27FC236}">
                <a16:creationId xmlns:a16="http://schemas.microsoft.com/office/drawing/2014/main" id="{0CBDC582-2543-4686-AE82-EA0028D87B7F}"/>
              </a:ext>
            </a:extLst>
          </p:cNvPr>
          <p:cNvPicPr>
            <a:picLocks noChangeAspect="1"/>
          </p:cNvPicPr>
          <p:nvPr/>
        </p:nvPicPr>
        <p:blipFill>
          <a:blip r:embed="rId3"/>
          <a:stretch>
            <a:fillRect/>
          </a:stretch>
        </p:blipFill>
        <p:spPr>
          <a:xfrm>
            <a:off x="4461327" y="2819472"/>
            <a:ext cx="4254213" cy="3495763"/>
          </a:xfrm>
          <a:prstGeom prst="rect">
            <a:avLst/>
          </a:prstGeom>
        </p:spPr>
      </p:pic>
      <p:sp>
        <p:nvSpPr>
          <p:cNvPr id="19" name="Multiplication Sign 18">
            <a:extLst>
              <a:ext uri="{FF2B5EF4-FFF2-40B4-BE49-F238E27FC236}">
                <a16:creationId xmlns:a16="http://schemas.microsoft.com/office/drawing/2014/main" id="{99654640-23EE-44BF-BACD-36FDAA5F048B}"/>
              </a:ext>
            </a:extLst>
          </p:cNvPr>
          <p:cNvSpPr/>
          <p:nvPr/>
        </p:nvSpPr>
        <p:spPr>
          <a:xfrm>
            <a:off x="3948279" y="2750966"/>
            <a:ext cx="2105355" cy="2576242"/>
          </a:xfrm>
          <a:prstGeom prst="mathMultiply">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ication Sign 22">
            <a:extLst>
              <a:ext uri="{FF2B5EF4-FFF2-40B4-BE49-F238E27FC236}">
                <a16:creationId xmlns:a16="http://schemas.microsoft.com/office/drawing/2014/main" id="{2420C7F5-FBF8-459D-8696-A276D8009475}"/>
              </a:ext>
            </a:extLst>
          </p:cNvPr>
          <p:cNvSpPr/>
          <p:nvPr/>
        </p:nvSpPr>
        <p:spPr>
          <a:xfrm>
            <a:off x="6468550" y="2983772"/>
            <a:ext cx="347166" cy="304800"/>
          </a:xfrm>
          <a:prstGeom prst="mathMultiply">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ultiplication Sign 25">
            <a:extLst>
              <a:ext uri="{FF2B5EF4-FFF2-40B4-BE49-F238E27FC236}">
                <a16:creationId xmlns:a16="http://schemas.microsoft.com/office/drawing/2014/main" id="{9AC91CB6-A794-4ACA-BB14-410205DCFA14}"/>
              </a:ext>
            </a:extLst>
          </p:cNvPr>
          <p:cNvSpPr/>
          <p:nvPr/>
        </p:nvSpPr>
        <p:spPr>
          <a:xfrm>
            <a:off x="6988274" y="3012849"/>
            <a:ext cx="347166" cy="304800"/>
          </a:xfrm>
          <a:prstGeom prst="mathMultiply">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ultiplication Sign 26">
            <a:extLst>
              <a:ext uri="{FF2B5EF4-FFF2-40B4-BE49-F238E27FC236}">
                <a16:creationId xmlns:a16="http://schemas.microsoft.com/office/drawing/2014/main" id="{9EBD9731-9542-448E-A5C7-6A3007D263FF}"/>
              </a:ext>
            </a:extLst>
          </p:cNvPr>
          <p:cNvSpPr/>
          <p:nvPr/>
        </p:nvSpPr>
        <p:spPr>
          <a:xfrm>
            <a:off x="7379828" y="2983772"/>
            <a:ext cx="347166" cy="304800"/>
          </a:xfrm>
          <a:prstGeom prst="mathMultiply">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65924F-5CC0-4458-9550-BEE3822D1F6E}"/>
              </a:ext>
            </a:extLst>
          </p:cNvPr>
          <p:cNvPicPr>
            <a:picLocks noChangeAspect="1"/>
          </p:cNvPicPr>
          <p:nvPr/>
        </p:nvPicPr>
        <p:blipFill>
          <a:blip r:embed="rId2"/>
          <a:stretch>
            <a:fillRect/>
          </a:stretch>
        </p:blipFill>
        <p:spPr>
          <a:xfrm>
            <a:off x="3680309" y="1175551"/>
            <a:ext cx="4958359" cy="5092823"/>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21</a:t>
            </a:fld>
            <a:endParaRPr lang="en-US"/>
          </a:p>
        </p:txBody>
      </p:sp>
      <p:sp>
        <p:nvSpPr>
          <p:cNvPr id="20" name="Title 1"/>
          <p:cNvSpPr>
            <a:spLocks noGrp="1"/>
          </p:cNvSpPr>
          <p:nvPr>
            <p:ph type="title"/>
          </p:nvPr>
        </p:nvSpPr>
        <p:spPr>
          <a:xfrm>
            <a:off x="228600" y="212499"/>
            <a:ext cx="8686800" cy="838200"/>
          </a:xfrm>
        </p:spPr>
        <p:txBody>
          <a:bodyPr/>
          <a:lstStyle/>
          <a:p>
            <a:r>
              <a:rPr lang="en-US" dirty="0"/>
              <a:t>reminders</a:t>
            </a:r>
          </a:p>
        </p:txBody>
      </p:sp>
      <p:sp>
        <p:nvSpPr>
          <p:cNvPr id="21" name="TextBox 20"/>
          <p:cNvSpPr txBox="1"/>
          <p:nvPr/>
        </p:nvSpPr>
        <p:spPr>
          <a:xfrm>
            <a:off x="304800" y="1143000"/>
            <a:ext cx="3124200" cy="3046988"/>
          </a:xfrm>
          <a:prstGeom prst="rect">
            <a:avLst/>
          </a:prstGeom>
          <a:solidFill>
            <a:srgbClr val="FFC000"/>
          </a:solidFill>
          <a:effectLst/>
          <a:scene3d>
            <a:camera prst="orthographicFront"/>
            <a:lightRig rig="threePt" dir="t"/>
          </a:scene3d>
          <a:sp3d>
            <a:bevelT/>
          </a:sp3d>
        </p:spPr>
        <p:txBody>
          <a:bodyPr wrap="square" rtlCol="0">
            <a:spAutoFit/>
          </a:bodyPr>
          <a:lstStyle/>
          <a:p>
            <a:r>
              <a:rPr lang="en-US" sz="1600" dirty="0"/>
              <a:t>You can also set </a:t>
            </a:r>
            <a:r>
              <a:rPr lang="en-US" sz="1600" b="1" dirty="0"/>
              <a:t>reminders</a:t>
            </a:r>
            <a:r>
              <a:rPr lang="en-US" sz="1600" dirty="0"/>
              <a:t> for orders. Say, for example, the patient will be due for her mammogram at her next visit, in approximately 6 months.  A reminder can be set which will do two things:  appear in the next note that is opened, and send your nurse a task when the order comes due.  To set a reminder, right click on the item and choose Edit.  </a:t>
            </a:r>
          </a:p>
        </p:txBody>
      </p:sp>
      <p:sp>
        <p:nvSpPr>
          <p:cNvPr id="7" name="Rectangle 6"/>
          <p:cNvSpPr/>
          <p:nvPr/>
        </p:nvSpPr>
        <p:spPr>
          <a:xfrm>
            <a:off x="5105400" y="4419600"/>
            <a:ext cx="838200" cy="152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36E832-32C5-490F-A3C1-7AB4D43DE317}"/>
              </a:ext>
            </a:extLst>
          </p:cNvPr>
          <p:cNvPicPr>
            <a:picLocks noChangeAspect="1"/>
          </p:cNvPicPr>
          <p:nvPr/>
        </p:nvPicPr>
        <p:blipFill>
          <a:blip r:embed="rId2"/>
          <a:stretch>
            <a:fillRect/>
          </a:stretch>
        </p:blipFill>
        <p:spPr>
          <a:xfrm>
            <a:off x="352842" y="973627"/>
            <a:ext cx="7881937" cy="4889330"/>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22</a:t>
            </a:fld>
            <a:endParaRPr lang="en-US"/>
          </a:p>
        </p:txBody>
      </p:sp>
      <p:sp>
        <p:nvSpPr>
          <p:cNvPr id="20" name="Title 1"/>
          <p:cNvSpPr>
            <a:spLocks noGrp="1"/>
          </p:cNvSpPr>
          <p:nvPr>
            <p:ph type="title"/>
          </p:nvPr>
        </p:nvSpPr>
        <p:spPr>
          <a:xfrm>
            <a:off x="228600" y="212499"/>
            <a:ext cx="8686800" cy="838200"/>
          </a:xfrm>
        </p:spPr>
        <p:txBody>
          <a:bodyPr/>
          <a:lstStyle/>
          <a:p>
            <a:r>
              <a:rPr lang="en-US" dirty="0"/>
              <a:t>reminders</a:t>
            </a:r>
          </a:p>
        </p:txBody>
      </p:sp>
      <p:sp>
        <p:nvSpPr>
          <p:cNvPr id="8" name="Rectangle 7"/>
          <p:cNvSpPr/>
          <p:nvPr/>
        </p:nvSpPr>
        <p:spPr>
          <a:xfrm>
            <a:off x="5600700" y="2062390"/>
            <a:ext cx="3276600" cy="3352800"/>
          </a:xfrm>
          <a:prstGeom prst="rect">
            <a:avLst/>
          </a:prstGeom>
          <a:solidFill>
            <a:schemeClr val="accent1">
              <a:lumMod val="75000"/>
            </a:schemeClr>
          </a:solidFill>
          <a:ln w="444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dirty="0">
                <a:solidFill>
                  <a:schemeClr val="tx1"/>
                </a:solidFill>
              </a:rPr>
              <a:t>Once you choose </a:t>
            </a:r>
            <a:r>
              <a:rPr lang="en-US" sz="1600" b="1" dirty="0">
                <a:solidFill>
                  <a:schemeClr val="tx1"/>
                </a:solidFill>
              </a:rPr>
              <a:t>Reminder</a:t>
            </a:r>
            <a:r>
              <a:rPr lang="en-US" sz="1600" dirty="0">
                <a:solidFill>
                  <a:schemeClr val="tx1"/>
                </a:solidFill>
              </a:rPr>
              <a:t> from the menu, the details screen will pop up.  To set the reminder, simply link it to a problem (the Health Maintenance code will work fine here, although a more specific diagnosis is preferable), then choose a rate of recurrence (# of days, weeks, months, or years), a start date (if different than the current date), and an end date, if you only want a certain number of reminders.  Click </a:t>
            </a:r>
            <a:r>
              <a:rPr lang="en-US" sz="1600" b="1" dirty="0">
                <a:solidFill>
                  <a:schemeClr val="tx1"/>
                </a:solidFill>
              </a:rPr>
              <a:t>Save and Return</a:t>
            </a:r>
            <a:r>
              <a:rPr lang="en-US" sz="1600" dirty="0">
                <a:solidFill>
                  <a:schemeClr val="tx1"/>
                </a:solidFill>
              </a:rPr>
              <a:t>.  </a:t>
            </a:r>
          </a:p>
        </p:txBody>
      </p:sp>
      <p:sp>
        <p:nvSpPr>
          <p:cNvPr id="9" name="Rectangle 8"/>
          <p:cNvSpPr/>
          <p:nvPr/>
        </p:nvSpPr>
        <p:spPr>
          <a:xfrm>
            <a:off x="4953000" y="995043"/>
            <a:ext cx="1905000" cy="3003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0" name="Rectangle 9"/>
          <p:cNvSpPr/>
          <p:nvPr/>
        </p:nvSpPr>
        <p:spPr>
          <a:xfrm>
            <a:off x="533400" y="1837684"/>
            <a:ext cx="4267200" cy="12865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1" name="Rectangle 10"/>
          <p:cNvSpPr/>
          <p:nvPr/>
        </p:nvSpPr>
        <p:spPr>
          <a:xfrm>
            <a:off x="533400" y="5349240"/>
            <a:ext cx="1981200" cy="2895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3" name="Rectangle 12"/>
          <p:cNvSpPr/>
          <p:nvPr/>
        </p:nvSpPr>
        <p:spPr>
          <a:xfrm>
            <a:off x="533400" y="5791200"/>
            <a:ext cx="8077200" cy="914400"/>
          </a:xfrm>
          <a:prstGeom prst="rect">
            <a:avLst/>
          </a:prstGeom>
          <a:solidFill>
            <a:srgbClr val="FFC000">
              <a:alpha val="99000"/>
            </a:srgbClr>
          </a:solidFill>
          <a:ln w="444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solidFill>
                  <a:schemeClr val="tx1"/>
                </a:solidFill>
              </a:rPr>
              <a:t>When the reminder comes due, the task will be sent to the person whose name is in the </a:t>
            </a:r>
            <a:r>
              <a:rPr lang="en-US" sz="1400" b="1" dirty="0">
                <a:solidFill>
                  <a:schemeClr val="tx1"/>
                </a:solidFill>
              </a:rPr>
              <a:t>Planned by:  </a:t>
            </a:r>
            <a:r>
              <a:rPr lang="en-US" sz="1400" dirty="0">
                <a:solidFill>
                  <a:schemeClr val="tx1"/>
                </a:solidFill>
              </a:rPr>
              <a:t>field. If you are a nurse, put the provider’s name in this field, so the task will come back to your </a:t>
            </a:r>
            <a:r>
              <a:rPr lang="en-US" sz="1400" b="1" dirty="0">
                <a:solidFill>
                  <a:schemeClr val="tx1"/>
                </a:solidFill>
              </a:rPr>
              <a:t>Clinical Staff task list</a:t>
            </a:r>
            <a:r>
              <a:rPr lang="en-US" sz="1400" dirty="0">
                <a:solidFill>
                  <a:schemeClr val="tx1"/>
                </a:solidFill>
              </a:rPr>
              <a:t>, and not directly to your “My Active” tasks. </a:t>
            </a:r>
          </a:p>
        </p:txBody>
      </p:sp>
      <p:cxnSp>
        <p:nvCxnSpPr>
          <p:cNvPr id="12" name="Straight Arrow Connector 11"/>
          <p:cNvCxnSpPr/>
          <p:nvPr/>
        </p:nvCxnSpPr>
        <p:spPr>
          <a:xfrm flipH="1" flipV="1">
            <a:off x="2590800" y="5638800"/>
            <a:ext cx="762000" cy="3048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health</a:t>
            </a:r>
          </a:p>
        </p:txBody>
      </p:sp>
      <p:sp>
        <p:nvSpPr>
          <p:cNvPr id="4" name="Slide Number Placeholder 3"/>
          <p:cNvSpPr>
            <a:spLocks noGrp="1"/>
          </p:cNvSpPr>
          <p:nvPr>
            <p:ph type="sldNum" sz="quarter" idx="12"/>
          </p:nvPr>
        </p:nvSpPr>
        <p:spPr/>
        <p:txBody>
          <a:bodyPr/>
          <a:lstStyle/>
          <a:p>
            <a:fld id="{3BD48555-08CD-42B1-A1E7-3562337112B9}" type="slidenum">
              <a:rPr lang="en-US" smtClean="0"/>
              <a:pPr/>
              <a:t>23</a:t>
            </a:fld>
            <a:endParaRPr lang="en-US"/>
          </a:p>
        </p:txBody>
      </p:sp>
      <p:sp>
        <p:nvSpPr>
          <p:cNvPr id="5" name="Rectangle 4"/>
          <p:cNvSpPr/>
          <p:nvPr/>
        </p:nvSpPr>
        <p:spPr>
          <a:xfrm>
            <a:off x="304800" y="1219200"/>
            <a:ext cx="8382000" cy="3416320"/>
          </a:xfrm>
          <a:prstGeom prst="rect">
            <a:avLst/>
          </a:prstGeom>
        </p:spPr>
        <p:txBody>
          <a:bodyPr wrap="square">
            <a:spAutoFit/>
          </a:bodyPr>
          <a:lstStyle/>
          <a:p>
            <a:pPr marL="285750" indent="-285750">
              <a:buFont typeface="Arial" panose="020B0604020202020204" pitchFamily="34" charset="0"/>
              <a:buChar char="•"/>
            </a:pPr>
            <a:r>
              <a:rPr lang="en-US" dirty="0">
                <a:solidFill>
                  <a:srgbClr val="2A2A2A"/>
                </a:solidFill>
                <a:latin typeface="Open Sans"/>
              </a:rPr>
              <a:t>​As more of our payer contracts move toward value-based programs, the Population Health team was created in order to meet the growing needs, focusing on meeting the demands of  our value-based programs. </a:t>
            </a:r>
          </a:p>
          <a:p>
            <a:pPr marL="285750" indent="-285750">
              <a:buFont typeface="Arial" panose="020B0604020202020204" pitchFamily="34" charset="0"/>
              <a:buChar char="•"/>
            </a:pPr>
            <a:r>
              <a:rPr lang="en-US" dirty="0"/>
              <a:t>Manage 20+ value-based programs, including the UPL, ACO, CPC+, MIPS, </a:t>
            </a:r>
            <a:r>
              <a:rPr lang="en-US" dirty="0" err="1"/>
              <a:t>TennCare</a:t>
            </a:r>
            <a:r>
              <a:rPr lang="en-US" dirty="0"/>
              <a:t> PCMH, and all of the payer-specific programs. </a:t>
            </a:r>
          </a:p>
          <a:p>
            <a:pPr marL="285750" indent="-285750">
              <a:buFont typeface="Arial" panose="020B0604020202020204" pitchFamily="34" charset="0"/>
              <a:buChar char="•"/>
            </a:pPr>
            <a:r>
              <a:rPr lang="en-US" dirty="0"/>
              <a:t>Meet monthly with payers.</a:t>
            </a:r>
          </a:p>
          <a:p>
            <a:pPr marL="285750" indent="-285750">
              <a:buFont typeface="Arial" panose="020B0604020202020204" pitchFamily="34" charset="0"/>
              <a:buChar char="•"/>
            </a:pPr>
            <a:r>
              <a:rPr lang="en-US" dirty="0"/>
              <a:t>Obtain and maintain PCMH certification for our primary care clinics.</a:t>
            </a:r>
          </a:p>
          <a:p>
            <a:pPr marL="285750" indent="-285750">
              <a:buFont typeface="Arial" panose="020B0604020202020204" pitchFamily="34" charset="0"/>
              <a:buChar char="•"/>
            </a:pPr>
            <a:r>
              <a:rPr lang="en-US" dirty="0"/>
              <a:t>Works with the EHR team, clinics, staff, residents and faculty to implement new workflows and track progress throughout the year.</a:t>
            </a:r>
            <a:endParaRPr lang="en-US" dirty="0">
              <a:solidFill>
                <a:srgbClr val="2A2A2A"/>
              </a:solidFill>
              <a:latin typeface="Open Sans"/>
            </a:endParaRPr>
          </a:p>
          <a:p>
            <a:pPr marL="285750" indent="-285750">
              <a:buFont typeface="Arial" panose="020B0604020202020204" pitchFamily="34" charset="0"/>
              <a:buChar char="•"/>
            </a:pPr>
            <a:r>
              <a:rPr lang="en-US" dirty="0">
                <a:solidFill>
                  <a:srgbClr val="2A2A2A"/>
                </a:solidFill>
                <a:latin typeface="Open Sans"/>
              </a:rPr>
              <a:t>Check out the population health measures we strive to meet on our website at </a:t>
            </a:r>
            <a:r>
              <a:rPr lang="en-US" dirty="0">
                <a:hlinkClick r:id="rId2"/>
              </a:rPr>
              <a:t>https://www.quillenphysiciansehr.com/populationhealth.html</a:t>
            </a:r>
            <a:endParaRPr lang="en-US" dirty="0"/>
          </a:p>
          <a:p>
            <a:endParaRPr lang="en-US" dirty="0">
              <a:solidFill>
                <a:srgbClr val="2A2A2A"/>
              </a:solidFill>
              <a:latin typeface="Open Sans"/>
            </a:endParaRPr>
          </a:p>
        </p:txBody>
      </p:sp>
    </p:spTree>
    <p:extLst>
      <p:ext uri="{BB962C8B-B14F-4D97-AF65-F5344CB8AC3E}">
        <p14:creationId xmlns:p14="http://schemas.microsoft.com/office/powerpoint/2010/main" val="3871931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BD48555-08CD-42B1-A1E7-3562337112B9}" type="slidenum">
              <a:rPr lang="en-US" smtClean="0"/>
              <a:pPr/>
              <a:t>24</a:t>
            </a:fld>
            <a:endParaRPr lang="en-US"/>
          </a:p>
        </p:txBody>
      </p:sp>
      <p:sp>
        <p:nvSpPr>
          <p:cNvPr id="15" name="Title 14"/>
          <p:cNvSpPr>
            <a:spLocks noGrp="1"/>
          </p:cNvSpPr>
          <p:nvPr>
            <p:ph type="title"/>
          </p:nvPr>
        </p:nvSpPr>
        <p:spPr>
          <a:xfrm>
            <a:off x="1676400" y="3124200"/>
            <a:ext cx="5867400" cy="609600"/>
          </a:xfrm>
          <a:solidFill>
            <a:srgbClr val="FFCC00"/>
          </a:solidFill>
        </p:spPr>
        <p:txBody>
          <a:bodyPr>
            <a:normAutofit/>
          </a:bodyPr>
          <a:lstStyle/>
          <a:p>
            <a:r>
              <a:rPr lang="en-US" dirty="0">
                <a:solidFill>
                  <a:schemeClr val="tx1"/>
                </a:solidFill>
              </a:rPr>
              <a:t>Please proceed to the next module – notes</a:t>
            </a:r>
          </a:p>
        </p:txBody>
      </p:sp>
      <p:pic>
        <p:nvPicPr>
          <p:cNvPr id="6" name="Picture 5"/>
          <p:cNvPicPr/>
          <p:nvPr/>
        </p:nvPicPr>
        <p:blipFill>
          <a:blip r:embed="rId2" cstate="print"/>
          <a:srcRect l="1995" t="13846" r="84446" b="74872"/>
          <a:stretch>
            <a:fillRect/>
          </a:stretch>
        </p:blipFill>
        <p:spPr bwMode="auto">
          <a:xfrm>
            <a:off x="2743200" y="762000"/>
            <a:ext cx="3505200" cy="809625"/>
          </a:xfrm>
          <a:prstGeom prst="rect">
            <a:avLst/>
          </a:prstGeom>
          <a:noFill/>
          <a:ln w="9525">
            <a:noFill/>
            <a:miter lim="800000"/>
            <a:headEnd/>
            <a:tailEnd/>
          </a:ln>
        </p:spPr>
      </p:pic>
    </p:spTree>
    <p:extLst>
      <p:ext uri="{BB962C8B-B14F-4D97-AF65-F5344CB8AC3E}">
        <p14:creationId xmlns:p14="http://schemas.microsoft.com/office/powerpoint/2010/main" val="4273674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F25797-7516-44E4-82E1-8B35BF477B2C}"/>
              </a:ext>
            </a:extLst>
          </p:cNvPr>
          <p:cNvPicPr>
            <a:picLocks noChangeAspect="1"/>
          </p:cNvPicPr>
          <p:nvPr/>
        </p:nvPicPr>
        <p:blipFill>
          <a:blip r:embed="rId2"/>
          <a:stretch>
            <a:fillRect/>
          </a:stretch>
        </p:blipFill>
        <p:spPr>
          <a:xfrm>
            <a:off x="201967" y="1868459"/>
            <a:ext cx="8686800" cy="4684741"/>
          </a:xfrm>
          <a:prstGeom prst="rect">
            <a:avLst/>
          </a:prstGeom>
        </p:spPr>
      </p:pic>
      <p:pic>
        <p:nvPicPr>
          <p:cNvPr id="5" name="Picture 4">
            <a:extLst>
              <a:ext uri="{FF2B5EF4-FFF2-40B4-BE49-F238E27FC236}">
                <a16:creationId xmlns:a16="http://schemas.microsoft.com/office/drawing/2014/main" id="{0A8119E6-C181-44F8-8D08-B68866584EA4}"/>
              </a:ext>
            </a:extLst>
          </p:cNvPr>
          <p:cNvPicPr>
            <a:picLocks noChangeAspect="1"/>
          </p:cNvPicPr>
          <p:nvPr/>
        </p:nvPicPr>
        <p:blipFill>
          <a:blip r:embed="rId3"/>
          <a:stretch>
            <a:fillRect/>
          </a:stretch>
        </p:blipFill>
        <p:spPr>
          <a:xfrm>
            <a:off x="3455359" y="1186793"/>
            <a:ext cx="4976482" cy="475282"/>
          </a:xfrm>
          <a:prstGeom prst="rect">
            <a:avLst/>
          </a:prstGeom>
        </p:spPr>
      </p:pic>
      <p:sp>
        <p:nvSpPr>
          <p:cNvPr id="7" name="Slide Number Placeholder 6"/>
          <p:cNvSpPr>
            <a:spLocks noGrp="1"/>
          </p:cNvSpPr>
          <p:nvPr>
            <p:ph type="sldNum" sz="quarter" idx="12"/>
          </p:nvPr>
        </p:nvSpPr>
        <p:spPr/>
        <p:txBody>
          <a:bodyPr/>
          <a:lstStyle/>
          <a:p>
            <a:fld id="{3BD48555-08CD-42B1-A1E7-3562337112B9}" type="slidenum">
              <a:rPr lang="en-US" smtClean="0"/>
              <a:pPr/>
              <a:t>3</a:t>
            </a:fld>
            <a:endParaRPr lang="en-US"/>
          </a:p>
        </p:txBody>
      </p:sp>
      <p:sp>
        <p:nvSpPr>
          <p:cNvPr id="9" name="Rectangle 8"/>
          <p:cNvSpPr/>
          <p:nvPr/>
        </p:nvSpPr>
        <p:spPr>
          <a:xfrm>
            <a:off x="381000" y="1242810"/>
            <a:ext cx="2590800" cy="609600"/>
          </a:xfrm>
          <a:prstGeom prst="rect">
            <a:avLst/>
          </a:prstGeom>
          <a:solidFill>
            <a:schemeClr val="accent1">
              <a:lumMod val="75000"/>
            </a:schemeClr>
          </a:solidFill>
          <a:ln w="444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schemeClr val="tx1"/>
                </a:solidFill>
              </a:rPr>
              <a:t>From the Chart, click on the “</a:t>
            </a:r>
            <a:r>
              <a:rPr lang="en-US" sz="1200" b="1" dirty="0">
                <a:solidFill>
                  <a:schemeClr val="tx1"/>
                </a:solidFill>
              </a:rPr>
              <a:t>Beaker</a:t>
            </a:r>
            <a:r>
              <a:rPr lang="en-US" sz="1200" dirty="0">
                <a:solidFill>
                  <a:schemeClr val="tx1"/>
                </a:solidFill>
              </a:rPr>
              <a:t>” icon to pull up the ACI.  </a:t>
            </a:r>
          </a:p>
        </p:txBody>
      </p:sp>
      <p:sp>
        <p:nvSpPr>
          <p:cNvPr id="14" name="Rectangle 13"/>
          <p:cNvSpPr/>
          <p:nvPr/>
        </p:nvSpPr>
        <p:spPr>
          <a:xfrm>
            <a:off x="3124200" y="3429000"/>
            <a:ext cx="1905000" cy="167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15000" y="3510652"/>
            <a:ext cx="3124200" cy="886361"/>
          </a:xfrm>
          <a:prstGeom prst="rect">
            <a:avLst/>
          </a:prstGeom>
          <a:solidFill>
            <a:srgbClr val="00B0F0"/>
          </a:solidFill>
          <a:ln w="444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dirty="0">
                <a:solidFill>
                  <a:schemeClr val="tx1"/>
                </a:solidFill>
              </a:rPr>
              <a:t>Select the order you want to enter using the tabs.</a:t>
            </a:r>
          </a:p>
        </p:txBody>
      </p:sp>
      <p:sp>
        <p:nvSpPr>
          <p:cNvPr id="13" name="Title 1"/>
          <p:cNvSpPr>
            <a:spLocks noGrp="1"/>
          </p:cNvSpPr>
          <p:nvPr>
            <p:ph type="title"/>
          </p:nvPr>
        </p:nvSpPr>
        <p:spPr>
          <a:xfrm>
            <a:off x="228600" y="225378"/>
            <a:ext cx="8686800" cy="838200"/>
          </a:xfrm>
        </p:spPr>
        <p:txBody>
          <a:bodyPr vert="horz" anchor="ctr">
            <a:normAutofit/>
          </a:bodyPr>
          <a:lstStyle/>
          <a:p>
            <a:r>
              <a:rPr lang="en-US" dirty="0"/>
              <a:t>The </a:t>
            </a:r>
            <a:r>
              <a:rPr lang="en-US" dirty="0" err="1"/>
              <a:t>aci</a:t>
            </a:r>
            <a:r>
              <a:rPr lang="en-US" dirty="0"/>
              <a:t> screen – orders tab</a:t>
            </a:r>
          </a:p>
        </p:txBody>
      </p:sp>
      <p:sp>
        <p:nvSpPr>
          <p:cNvPr id="17" name="Rectangle 16"/>
          <p:cNvSpPr/>
          <p:nvPr/>
        </p:nvSpPr>
        <p:spPr>
          <a:xfrm>
            <a:off x="5288132" y="1179437"/>
            <a:ext cx="609600" cy="5097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85800" y="5009487"/>
            <a:ext cx="6858000" cy="1323439"/>
          </a:xfrm>
          <a:prstGeom prst="rect">
            <a:avLst/>
          </a:prstGeom>
          <a:solidFill>
            <a:srgbClr val="FFC000"/>
          </a:solidFill>
          <a:effectLst/>
          <a:scene3d>
            <a:camera prst="orthographicFront"/>
            <a:lightRig rig="threePt" dir="t"/>
          </a:scene3d>
          <a:sp3d>
            <a:bevelT/>
          </a:sp3d>
        </p:spPr>
        <p:txBody>
          <a:bodyPr wrap="square" rtlCol="0">
            <a:spAutoFit/>
          </a:bodyPr>
          <a:lstStyle/>
          <a:p>
            <a:r>
              <a:rPr lang="en-US" sz="1600" dirty="0"/>
              <a:t>This is the same screen where you ordered your medications.  You will order your Med Admin, Immunizations, Labs, Radiology, Procedures, Follow ups, Referrals, and Patient Education from this screen.  All of these tabs work the same as the history tabs, i.e., you can create Quick Lists and Favorites Lists, as well as folders.  </a:t>
            </a:r>
          </a:p>
        </p:txBody>
      </p:sp>
      <p:sp>
        <p:nvSpPr>
          <p:cNvPr id="12" name="Rectangle 11"/>
          <p:cNvSpPr/>
          <p:nvPr/>
        </p:nvSpPr>
        <p:spPr>
          <a:xfrm>
            <a:off x="4800600" y="2720567"/>
            <a:ext cx="3733800" cy="280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8C7EC1-D001-4B24-BFA8-4ED77404E0CC}"/>
              </a:ext>
            </a:extLst>
          </p:cNvPr>
          <p:cNvPicPr>
            <a:picLocks noChangeAspect="1"/>
          </p:cNvPicPr>
          <p:nvPr/>
        </p:nvPicPr>
        <p:blipFill>
          <a:blip r:embed="rId2"/>
          <a:stretch>
            <a:fillRect/>
          </a:stretch>
        </p:blipFill>
        <p:spPr>
          <a:xfrm>
            <a:off x="228600" y="1143000"/>
            <a:ext cx="8496380" cy="4159949"/>
          </a:xfrm>
          <a:prstGeom prst="rect">
            <a:avLst/>
          </a:prstGeom>
        </p:spPr>
      </p:pic>
      <p:sp>
        <p:nvSpPr>
          <p:cNvPr id="7" name="Slide Number Placeholder 6"/>
          <p:cNvSpPr>
            <a:spLocks noGrp="1"/>
          </p:cNvSpPr>
          <p:nvPr>
            <p:ph type="sldNum" sz="quarter" idx="12"/>
          </p:nvPr>
        </p:nvSpPr>
        <p:spPr/>
        <p:txBody>
          <a:bodyPr/>
          <a:lstStyle/>
          <a:p>
            <a:fld id="{3BD48555-08CD-42B1-A1E7-3562337112B9}" type="slidenum">
              <a:rPr lang="en-US" smtClean="0"/>
              <a:pPr/>
              <a:t>4</a:t>
            </a:fld>
            <a:endParaRPr lang="en-US"/>
          </a:p>
        </p:txBody>
      </p:sp>
      <p:sp>
        <p:nvSpPr>
          <p:cNvPr id="14" name="Rectangle 13"/>
          <p:cNvSpPr/>
          <p:nvPr/>
        </p:nvSpPr>
        <p:spPr>
          <a:xfrm>
            <a:off x="7772400" y="4876800"/>
            <a:ext cx="457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600780" y="2960385"/>
            <a:ext cx="3124200" cy="1219200"/>
          </a:xfrm>
          <a:prstGeom prst="rect">
            <a:avLst/>
          </a:prstGeom>
          <a:solidFill>
            <a:srgbClr val="00B0F0"/>
          </a:solidFill>
          <a:ln w="444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dirty="0">
                <a:solidFill>
                  <a:schemeClr val="tx1"/>
                </a:solidFill>
              </a:rPr>
              <a:t>Notice that you are still on the Orders tab, but you are now on the </a:t>
            </a:r>
            <a:r>
              <a:rPr lang="en-US" sz="1600" b="1" dirty="0">
                <a:solidFill>
                  <a:schemeClr val="tx1"/>
                </a:solidFill>
              </a:rPr>
              <a:t>Med Admin </a:t>
            </a:r>
            <a:r>
              <a:rPr lang="en-US" sz="1600" dirty="0">
                <a:solidFill>
                  <a:schemeClr val="tx1"/>
                </a:solidFill>
              </a:rPr>
              <a:t>subtab.  </a:t>
            </a:r>
          </a:p>
        </p:txBody>
      </p:sp>
      <p:sp>
        <p:nvSpPr>
          <p:cNvPr id="22" name="Rounded Rectangular Callout 21"/>
          <p:cNvSpPr/>
          <p:nvPr/>
        </p:nvSpPr>
        <p:spPr>
          <a:xfrm>
            <a:off x="1371520" y="1180211"/>
            <a:ext cx="1752600" cy="1295400"/>
          </a:xfrm>
          <a:prstGeom prst="wedgeRoundRectCallout">
            <a:avLst>
              <a:gd name="adj1" fmla="val 52406"/>
              <a:gd name="adj2" fmla="val 81420"/>
              <a:gd name="adj3" fmla="val 16667"/>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You know what to do here. Search for your medication and check the box to order it! </a:t>
            </a:r>
          </a:p>
        </p:txBody>
      </p:sp>
      <p:sp>
        <p:nvSpPr>
          <p:cNvPr id="13" name="Title 1"/>
          <p:cNvSpPr>
            <a:spLocks noGrp="1"/>
          </p:cNvSpPr>
          <p:nvPr>
            <p:ph type="title"/>
          </p:nvPr>
        </p:nvSpPr>
        <p:spPr>
          <a:xfrm>
            <a:off x="228600" y="212499"/>
            <a:ext cx="8686800" cy="838200"/>
          </a:xfrm>
        </p:spPr>
        <p:txBody>
          <a:bodyPr/>
          <a:lstStyle/>
          <a:p>
            <a:r>
              <a:rPr lang="en-US" dirty="0"/>
              <a:t>The </a:t>
            </a:r>
            <a:r>
              <a:rPr lang="en-US" dirty="0" err="1"/>
              <a:t>aci</a:t>
            </a:r>
            <a:r>
              <a:rPr lang="en-US" dirty="0"/>
              <a:t> screen – Med Admin</a:t>
            </a:r>
          </a:p>
        </p:txBody>
      </p:sp>
      <p:sp>
        <p:nvSpPr>
          <p:cNvPr id="18" name="TextBox 17"/>
          <p:cNvSpPr txBox="1"/>
          <p:nvPr/>
        </p:nvSpPr>
        <p:spPr>
          <a:xfrm>
            <a:off x="281866" y="5059740"/>
            <a:ext cx="6576134" cy="1569660"/>
          </a:xfrm>
          <a:prstGeom prst="rect">
            <a:avLst/>
          </a:prstGeom>
          <a:solidFill>
            <a:srgbClr val="FFC000"/>
          </a:solidFill>
          <a:effectLst/>
          <a:scene3d>
            <a:camera prst="orthographicFront"/>
            <a:lightRig rig="threePt" dir="t"/>
          </a:scene3d>
          <a:sp3d>
            <a:bevelT/>
          </a:sp3d>
        </p:spPr>
        <p:txBody>
          <a:bodyPr wrap="square" rtlCol="0">
            <a:spAutoFit/>
          </a:bodyPr>
          <a:lstStyle/>
          <a:p>
            <a:r>
              <a:rPr lang="en-US" sz="1600" dirty="0"/>
              <a:t>The </a:t>
            </a:r>
            <a:r>
              <a:rPr lang="en-US" sz="1600" b="1" dirty="0"/>
              <a:t>Med Admin </a:t>
            </a:r>
            <a:r>
              <a:rPr lang="en-US" sz="1600" dirty="0"/>
              <a:t>tab is where you will order meds that are </a:t>
            </a:r>
            <a:r>
              <a:rPr lang="en-US" sz="1600" b="1" dirty="0"/>
              <a:t>given in the clinic </a:t>
            </a:r>
            <a:r>
              <a:rPr lang="en-US" sz="1600" dirty="0"/>
              <a:t>during the current visit. B12 and testosterone shots are typical examples of items ordered on the Med Admin tab.  THIS DOES NOT GO TO THE PHARMACY, but to the nurse to give the medication.</a:t>
            </a:r>
          </a:p>
          <a:p>
            <a:r>
              <a:rPr lang="en-US" sz="1600" dirty="0"/>
              <a:t>Ordering an item here will generate a task to your nurse, so that he/she can give the med to the patient and document the administration details.     </a:t>
            </a:r>
          </a:p>
        </p:txBody>
      </p:sp>
      <p:sp>
        <p:nvSpPr>
          <p:cNvPr id="9" name="Rectangle 8"/>
          <p:cNvSpPr/>
          <p:nvPr/>
        </p:nvSpPr>
        <p:spPr>
          <a:xfrm>
            <a:off x="4686300" y="1905000"/>
            <a:ext cx="723900" cy="2438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5CAE8C-D9FA-4D37-9FCE-C40AE0087F62}"/>
              </a:ext>
            </a:extLst>
          </p:cNvPr>
          <p:cNvPicPr>
            <a:picLocks noChangeAspect="1"/>
          </p:cNvPicPr>
          <p:nvPr/>
        </p:nvPicPr>
        <p:blipFill>
          <a:blip r:embed="rId2"/>
          <a:stretch>
            <a:fillRect/>
          </a:stretch>
        </p:blipFill>
        <p:spPr>
          <a:xfrm>
            <a:off x="296950" y="1050699"/>
            <a:ext cx="8618450" cy="4219716"/>
          </a:xfrm>
          <a:prstGeom prst="rect">
            <a:avLst/>
          </a:prstGeom>
        </p:spPr>
      </p:pic>
      <p:sp>
        <p:nvSpPr>
          <p:cNvPr id="7" name="Slide Number Placeholder 6"/>
          <p:cNvSpPr>
            <a:spLocks noGrp="1"/>
          </p:cNvSpPr>
          <p:nvPr>
            <p:ph type="sldNum" sz="quarter" idx="12"/>
          </p:nvPr>
        </p:nvSpPr>
        <p:spPr/>
        <p:txBody>
          <a:bodyPr/>
          <a:lstStyle/>
          <a:p>
            <a:fld id="{3BD48555-08CD-42B1-A1E7-3562337112B9}" type="slidenum">
              <a:rPr lang="en-US" smtClean="0"/>
              <a:pPr/>
              <a:t>5</a:t>
            </a:fld>
            <a:endParaRPr lang="en-US"/>
          </a:p>
        </p:txBody>
      </p:sp>
      <p:sp>
        <p:nvSpPr>
          <p:cNvPr id="13" name="Title 1"/>
          <p:cNvSpPr>
            <a:spLocks noGrp="1"/>
          </p:cNvSpPr>
          <p:nvPr>
            <p:ph type="title"/>
          </p:nvPr>
        </p:nvSpPr>
        <p:spPr>
          <a:xfrm>
            <a:off x="228600" y="212499"/>
            <a:ext cx="8686800" cy="838200"/>
          </a:xfrm>
        </p:spPr>
        <p:txBody>
          <a:bodyPr/>
          <a:lstStyle/>
          <a:p>
            <a:r>
              <a:rPr lang="en-US" dirty="0"/>
              <a:t>The </a:t>
            </a:r>
            <a:r>
              <a:rPr lang="en-US" dirty="0" err="1"/>
              <a:t>aci</a:t>
            </a:r>
            <a:r>
              <a:rPr lang="en-US" dirty="0"/>
              <a:t> screen – Med Admin</a:t>
            </a:r>
          </a:p>
        </p:txBody>
      </p:sp>
      <p:sp>
        <p:nvSpPr>
          <p:cNvPr id="18" name="TextBox 17"/>
          <p:cNvSpPr txBox="1"/>
          <p:nvPr/>
        </p:nvSpPr>
        <p:spPr>
          <a:xfrm>
            <a:off x="185038" y="5591487"/>
            <a:ext cx="8610600" cy="830997"/>
          </a:xfrm>
          <a:prstGeom prst="rect">
            <a:avLst/>
          </a:prstGeom>
          <a:solidFill>
            <a:srgbClr val="FFC000"/>
          </a:solidFill>
          <a:effectLst/>
          <a:scene3d>
            <a:camera prst="orthographicFront"/>
            <a:lightRig rig="threePt" dir="t"/>
          </a:scene3d>
          <a:sp3d>
            <a:bevelT/>
          </a:sp3d>
        </p:spPr>
        <p:txBody>
          <a:bodyPr wrap="square" rtlCol="0">
            <a:spAutoFit/>
          </a:bodyPr>
          <a:lstStyle/>
          <a:p>
            <a:r>
              <a:rPr lang="en-US" sz="1600" dirty="0"/>
              <a:t>Ordering a med admin is similar to ordering on the Rx screen.  Fill in the </a:t>
            </a:r>
            <a:r>
              <a:rPr lang="en-US" sz="1600" b="1" dirty="0"/>
              <a:t>To Be Done </a:t>
            </a:r>
            <a:r>
              <a:rPr lang="en-US" sz="1600" dirty="0"/>
              <a:t>field (by clicking on the calendar icon and choosing “</a:t>
            </a:r>
            <a:r>
              <a:rPr lang="en-US" sz="1600" b="1" dirty="0"/>
              <a:t>Now</a:t>
            </a:r>
            <a:r>
              <a:rPr lang="en-US" sz="1600" dirty="0"/>
              <a:t>”, then fill in the </a:t>
            </a:r>
            <a:r>
              <a:rPr lang="en-US" sz="1600" b="1" dirty="0"/>
              <a:t>Entering For </a:t>
            </a:r>
            <a:r>
              <a:rPr lang="en-US" sz="1600" dirty="0"/>
              <a:t>provider field.  (You can do this on every Orders tab).  Check the box next to the med you want to order.   </a:t>
            </a:r>
          </a:p>
        </p:txBody>
      </p:sp>
      <p:sp>
        <p:nvSpPr>
          <p:cNvPr id="11" name="Rectangle 10"/>
          <p:cNvSpPr/>
          <p:nvPr/>
        </p:nvSpPr>
        <p:spPr>
          <a:xfrm>
            <a:off x="3276601" y="1948284"/>
            <a:ext cx="2514600" cy="6168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257800" y="2039318"/>
            <a:ext cx="3048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129471" y="4755138"/>
            <a:ext cx="3048000" cy="646331"/>
          </a:xfrm>
          <a:prstGeom prst="rect">
            <a:avLst/>
          </a:prstGeom>
          <a:solidFill>
            <a:schemeClr val="accent1">
              <a:lumMod val="75000"/>
            </a:schemeClr>
          </a:solidFill>
          <a:effectLst/>
          <a:scene3d>
            <a:camera prst="orthographicFront"/>
            <a:lightRig rig="threePt" dir="t"/>
          </a:scene3d>
          <a:sp3d>
            <a:bevelT/>
          </a:sp3d>
        </p:spPr>
        <p:txBody>
          <a:bodyPr wrap="square" rtlCol="0">
            <a:spAutoFit/>
          </a:bodyPr>
          <a:lstStyle/>
          <a:p>
            <a:r>
              <a:rPr lang="en-US" sz="1200" dirty="0"/>
              <a:t>Clicking the calendar icon opens up this screen.  You can click the “Now” button to pull in the current date</a:t>
            </a:r>
          </a:p>
        </p:txBody>
      </p:sp>
      <p:pic>
        <p:nvPicPr>
          <p:cNvPr id="9" name="Picture 8">
            <a:extLst>
              <a:ext uri="{FF2B5EF4-FFF2-40B4-BE49-F238E27FC236}">
                <a16:creationId xmlns:a16="http://schemas.microsoft.com/office/drawing/2014/main" id="{82E80709-3313-4DA5-A831-DFCEAD6096DC}"/>
              </a:ext>
            </a:extLst>
          </p:cNvPr>
          <p:cNvPicPr>
            <a:picLocks noChangeAspect="1"/>
          </p:cNvPicPr>
          <p:nvPr/>
        </p:nvPicPr>
        <p:blipFill>
          <a:blip r:embed="rId3"/>
          <a:stretch>
            <a:fillRect/>
          </a:stretch>
        </p:blipFill>
        <p:spPr>
          <a:xfrm>
            <a:off x="5287846" y="2595032"/>
            <a:ext cx="3551354" cy="2996455"/>
          </a:xfrm>
          <a:prstGeom prst="rect">
            <a:avLst/>
          </a:prstGeom>
        </p:spPr>
      </p:pic>
      <p:sp>
        <p:nvSpPr>
          <p:cNvPr id="2" name="Rectangle 1"/>
          <p:cNvSpPr/>
          <p:nvPr/>
        </p:nvSpPr>
        <p:spPr>
          <a:xfrm flipH="1">
            <a:off x="8351667" y="2962290"/>
            <a:ext cx="457199" cy="1982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ication Sign 9">
            <a:extLst>
              <a:ext uri="{FF2B5EF4-FFF2-40B4-BE49-F238E27FC236}">
                <a16:creationId xmlns:a16="http://schemas.microsoft.com/office/drawing/2014/main" id="{105E33B9-D83E-40F9-8A81-0D38CDE19D1A}"/>
              </a:ext>
            </a:extLst>
          </p:cNvPr>
          <p:cNvSpPr/>
          <p:nvPr/>
        </p:nvSpPr>
        <p:spPr>
          <a:xfrm>
            <a:off x="5257800" y="3048000"/>
            <a:ext cx="1143000" cy="1371600"/>
          </a:xfrm>
          <a:prstGeom prst="mathMultiply">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1AD3AB-C7AD-498A-B0D4-A10DCD4A1DAB}"/>
              </a:ext>
            </a:extLst>
          </p:cNvPr>
          <p:cNvPicPr>
            <a:picLocks noChangeAspect="1"/>
          </p:cNvPicPr>
          <p:nvPr/>
        </p:nvPicPr>
        <p:blipFill>
          <a:blip r:embed="rId2"/>
          <a:stretch>
            <a:fillRect/>
          </a:stretch>
        </p:blipFill>
        <p:spPr>
          <a:xfrm>
            <a:off x="551895" y="1143000"/>
            <a:ext cx="8216787" cy="5153545"/>
          </a:xfrm>
          <a:prstGeom prst="rect">
            <a:avLst/>
          </a:prstGeom>
        </p:spPr>
      </p:pic>
      <p:sp>
        <p:nvSpPr>
          <p:cNvPr id="7" name="Slide Number Placeholder 6"/>
          <p:cNvSpPr>
            <a:spLocks noGrp="1"/>
          </p:cNvSpPr>
          <p:nvPr>
            <p:ph type="sldNum" sz="quarter" idx="12"/>
          </p:nvPr>
        </p:nvSpPr>
        <p:spPr/>
        <p:txBody>
          <a:bodyPr/>
          <a:lstStyle/>
          <a:p>
            <a:fld id="{3BD48555-08CD-42B1-A1E7-3562337112B9}" type="slidenum">
              <a:rPr lang="en-US" smtClean="0"/>
              <a:pPr/>
              <a:t>6</a:t>
            </a:fld>
            <a:endParaRPr lang="en-US"/>
          </a:p>
        </p:txBody>
      </p:sp>
      <p:sp>
        <p:nvSpPr>
          <p:cNvPr id="13" name="Title 1"/>
          <p:cNvSpPr>
            <a:spLocks noGrp="1"/>
          </p:cNvSpPr>
          <p:nvPr>
            <p:ph type="title"/>
          </p:nvPr>
        </p:nvSpPr>
        <p:spPr>
          <a:xfrm>
            <a:off x="228600" y="212499"/>
            <a:ext cx="8686800" cy="838200"/>
          </a:xfrm>
        </p:spPr>
        <p:txBody>
          <a:bodyPr/>
          <a:lstStyle/>
          <a:p>
            <a:r>
              <a:rPr lang="en-US" dirty="0"/>
              <a:t>The </a:t>
            </a:r>
            <a:r>
              <a:rPr lang="en-US" dirty="0" err="1"/>
              <a:t>aci</a:t>
            </a:r>
            <a:r>
              <a:rPr lang="en-US" dirty="0"/>
              <a:t> screen – Med Admin</a:t>
            </a:r>
          </a:p>
        </p:txBody>
      </p:sp>
      <p:sp>
        <p:nvSpPr>
          <p:cNvPr id="18" name="TextBox 17"/>
          <p:cNvSpPr txBox="1"/>
          <p:nvPr/>
        </p:nvSpPr>
        <p:spPr>
          <a:xfrm>
            <a:off x="1243377" y="5042852"/>
            <a:ext cx="7543800" cy="830997"/>
          </a:xfrm>
          <a:prstGeom prst="rect">
            <a:avLst/>
          </a:prstGeom>
          <a:solidFill>
            <a:srgbClr val="FFC000"/>
          </a:solidFill>
          <a:effectLst/>
          <a:scene3d>
            <a:camera prst="orthographicFront"/>
            <a:lightRig rig="threePt" dir="t"/>
          </a:scene3d>
          <a:sp3d>
            <a:bevelT/>
          </a:sp3d>
        </p:spPr>
        <p:txBody>
          <a:bodyPr wrap="square" rtlCol="0">
            <a:spAutoFit/>
          </a:bodyPr>
          <a:lstStyle/>
          <a:p>
            <a:r>
              <a:rPr lang="en-US" sz="1600" dirty="0"/>
              <a:t>On the medication Details screen, fill in the </a:t>
            </a:r>
            <a:r>
              <a:rPr lang="en-US" sz="1600" b="1" dirty="0"/>
              <a:t>Link to</a:t>
            </a:r>
            <a:r>
              <a:rPr lang="en-US" sz="1600" dirty="0"/>
              <a:t> field and the sig information.  Click </a:t>
            </a:r>
            <a:r>
              <a:rPr lang="en-US" sz="1600" b="1" dirty="0"/>
              <a:t>Save and Return to ACI </a:t>
            </a:r>
            <a:r>
              <a:rPr lang="en-US" sz="1600" dirty="0"/>
              <a:t>if you have more items to order.  Click </a:t>
            </a:r>
            <a:r>
              <a:rPr lang="en-US" sz="1600" b="1" dirty="0"/>
              <a:t>Save and Close ACI </a:t>
            </a:r>
            <a:r>
              <a:rPr lang="en-US" sz="1600" dirty="0"/>
              <a:t>if you are finished ordering.  </a:t>
            </a:r>
          </a:p>
        </p:txBody>
      </p:sp>
      <p:sp>
        <p:nvSpPr>
          <p:cNvPr id="8" name="Rectangle 7"/>
          <p:cNvSpPr/>
          <p:nvPr/>
        </p:nvSpPr>
        <p:spPr>
          <a:xfrm>
            <a:off x="551894" y="1804909"/>
            <a:ext cx="3562905" cy="2524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400" y="2819401"/>
            <a:ext cx="6400800" cy="15031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655076" y="5892639"/>
            <a:ext cx="2590800" cy="4524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AA6D1C-4D5B-4421-ACDF-085ED0D43BE0}"/>
              </a:ext>
            </a:extLst>
          </p:cNvPr>
          <p:cNvPicPr>
            <a:picLocks noChangeAspect="1"/>
          </p:cNvPicPr>
          <p:nvPr/>
        </p:nvPicPr>
        <p:blipFill>
          <a:blip r:embed="rId2"/>
          <a:stretch>
            <a:fillRect/>
          </a:stretch>
        </p:blipFill>
        <p:spPr>
          <a:xfrm>
            <a:off x="71750" y="1065255"/>
            <a:ext cx="8817757" cy="4270289"/>
          </a:xfrm>
          <a:prstGeom prst="rect">
            <a:avLst/>
          </a:prstGeom>
        </p:spPr>
      </p:pic>
      <p:sp>
        <p:nvSpPr>
          <p:cNvPr id="7" name="Slide Number Placeholder 6"/>
          <p:cNvSpPr>
            <a:spLocks noGrp="1"/>
          </p:cNvSpPr>
          <p:nvPr>
            <p:ph type="sldNum" sz="quarter" idx="12"/>
          </p:nvPr>
        </p:nvSpPr>
        <p:spPr/>
        <p:txBody>
          <a:bodyPr/>
          <a:lstStyle/>
          <a:p>
            <a:fld id="{3BD48555-08CD-42B1-A1E7-3562337112B9}" type="slidenum">
              <a:rPr lang="en-US" smtClean="0"/>
              <a:pPr/>
              <a:t>7</a:t>
            </a:fld>
            <a:endParaRPr lang="en-US"/>
          </a:p>
        </p:txBody>
      </p:sp>
      <p:sp>
        <p:nvSpPr>
          <p:cNvPr id="13" name="Title 1"/>
          <p:cNvSpPr>
            <a:spLocks noGrp="1"/>
          </p:cNvSpPr>
          <p:nvPr>
            <p:ph type="title"/>
          </p:nvPr>
        </p:nvSpPr>
        <p:spPr>
          <a:xfrm>
            <a:off x="228600" y="212499"/>
            <a:ext cx="8686800" cy="838200"/>
          </a:xfrm>
        </p:spPr>
        <p:txBody>
          <a:bodyPr/>
          <a:lstStyle/>
          <a:p>
            <a:r>
              <a:rPr lang="en-US" dirty="0"/>
              <a:t>The </a:t>
            </a:r>
            <a:r>
              <a:rPr lang="en-US" dirty="0" err="1"/>
              <a:t>aci</a:t>
            </a:r>
            <a:r>
              <a:rPr lang="en-US" dirty="0"/>
              <a:t> screen – immunization tab</a:t>
            </a:r>
          </a:p>
        </p:txBody>
      </p:sp>
      <p:sp>
        <p:nvSpPr>
          <p:cNvPr id="18" name="TextBox 17"/>
          <p:cNvSpPr txBox="1"/>
          <p:nvPr/>
        </p:nvSpPr>
        <p:spPr>
          <a:xfrm>
            <a:off x="6477000" y="3042203"/>
            <a:ext cx="2438400" cy="3539430"/>
          </a:xfrm>
          <a:prstGeom prst="rect">
            <a:avLst/>
          </a:prstGeom>
          <a:solidFill>
            <a:srgbClr val="FFC000"/>
          </a:solidFill>
          <a:effectLst/>
          <a:scene3d>
            <a:camera prst="orthographicFront"/>
            <a:lightRig rig="threePt" dir="t"/>
          </a:scene3d>
          <a:sp3d>
            <a:bevelT/>
          </a:sp3d>
        </p:spPr>
        <p:txBody>
          <a:bodyPr wrap="square" rtlCol="0">
            <a:spAutoFit/>
          </a:bodyPr>
          <a:lstStyle/>
          <a:p>
            <a:r>
              <a:rPr lang="en-US" sz="1600" dirty="0"/>
              <a:t>On the Immunization tab, search for the immunization you want to order.  Click the box next to the item you want to order.  The Immunization Details screen will open up.  Link the immunization and enter the sig information.  This order will also generate a task to your nurse so she/he can document the administration details.  </a:t>
            </a:r>
          </a:p>
        </p:txBody>
      </p:sp>
      <p:sp>
        <p:nvSpPr>
          <p:cNvPr id="14" name="Rectangle 13"/>
          <p:cNvSpPr/>
          <p:nvPr/>
        </p:nvSpPr>
        <p:spPr>
          <a:xfrm flipH="1">
            <a:off x="2819400" y="2406210"/>
            <a:ext cx="2057400" cy="4855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04800" y="3733800"/>
            <a:ext cx="3505200"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4000" y="1787325"/>
            <a:ext cx="762000" cy="303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FD91932-0D17-4C65-8F60-CF00575AC095}"/>
              </a:ext>
            </a:extLst>
          </p:cNvPr>
          <p:cNvPicPr>
            <a:picLocks noChangeAspect="1"/>
          </p:cNvPicPr>
          <p:nvPr/>
        </p:nvPicPr>
        <p:blipFill>
          <a:blip r:embed="rId3"/>
          <a:stretch>
            <a:fillRect/>
          </a:stretch>
        </p:blipFill>
        <p:spPr>
          <a:xfrm>
            <a:off x="71010" y="2824767"/>
            <a:ext cx="6332838" cy="3756866"/>
          </a:xfrm>
          <a:prstGeom prst="rect">
            <a:avLst/>
          </a:prstGeom>
        </p:spPr>
      </p:pic>
      <p:sp>
        <p:nvSpPr>
          <p:cNvPr id="16" name="Rounded Rectangular Callout 21">
            <a:extLst>
              <a:ext uri="{FF2B5EF4-FFF2-40B4-BE49-F238E27FC236}">
                <a16:creationId xmlns:a16="http://schemas.microsoft.com/office/drawing/2014/main" id="{0EA2ECFD-327C-4F79-8DEC-7B3A599EFE5E}"/>
              </a:ext>
            </a:extLst>
          </p:cNvPr>
          <p:cNvSpPr/>
          <p:nvPr/>
        </p:nvSpPr>
        <p:spPr>
          <a:xfrm>
            <a:off x="1371520" y="1180211"/>
            <a:ext cx="1752600" cy="1295400"/>
          </a:xfrm>
          <a:prstGeom prst="wedgeRoundRectCallout">
            <a:avLst>
              <a:gd name="adj1" fmla="val 52406"/>
              <a:gd name="adj2" fmla="val 81420"/>
              <a:gd name="adj3" fmla="val 16667"/>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You know what to do here. Search for your immunization and check the box to order it!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210EFD-FC9A-4157-A204-C5FB92134984}"/>
              </a:ext>
            </a:extLst>
          </p:cNvPr>
          <p:cNvPicPr>
            <a:picLocks noChangeAspect="1"/>
          </p:cNvPicPr>
          <p:nvPr/>
        </p:nvPicPr>
        <p:blipFill>
          <a:blip r:embed="rId2"/>
          <a:stretch>
            <a:fillRect/>
          </a:stretch>
        </p:blipFill>
        <p:spPr>
          <a:xfrm>
            <a:off x="240061" y="1111362"/>
            <a:ext cx="8675339" cy="4527437"/>
          </a:xfrm>
          <a:prstGeom prst="rect">
            <a:avLst/>
          </a:prstGeom>
        </p:spPr>
      </p:pic>
      <p:sp>
        <p:nvSpPr>
          <p:cNvPr id="7" name="Slide Number Placeholder 6"/>
          <p:cNvSpPr>
            <a:spLocks noGrp="1"/>
          </p:cNvSpPr>
          <p:nvPr>
            <p:ph type="sldNum" sz="quarter" idx="12"/>
          </p:nvPr>
        </p:nvSpPr>
        <p:spPr/>
        <p:txBody>
          <a:bodyPr/>
          <a:lstStyle/>
          <a:p>
            <a:fld id="{3BD48555-08CD-42B1-A1E7-3562337112B9}" type="slidenum">
              <a:rPr lang="en-US" smtClean="0"/>
              <a:pPr/>
              <a:t>8</a:t>
            </a:fld>
            <a:endParaRPr lang="en-US"/>
          </a:p>
        </p:txBody>
      </p:sp>
      <p:sp>
        <p:nvSpPr>
          <p:cNvPr id="13" name="Title 1"/>
          <p:cNvSpPr>
            <a:spLocks noGrp="1"/>
          </p:cNvSpPr>
          <p:nvPr>
            <p:ph type="title"/>
          </p:nvPr>
        </p:nvSpPr>
        <p:spPr>
          <a:xfrm>
            <a:off x="228600" y="212499"/>
            <a:ext cx="8686800" cy="838200"/>
          </a:xfrm>
        </p:spPr>
        <p:txBody>
          <a:bodyPr/>
          <a:lstStyle/>
          <a:p>
            <a:r>
              <a:rPr lang="en-US" dirty="0"/>
              <a:t>The </a:t>
            </a:r>
            <a:r>
              <a:rPr lang="en-US" dirty="0" err="1"/>
              <a:t>aci</a:t>
            </a:r>
            <a:r>
              <a:rPr lang="en-US" dirty="0"/>
              <a:t> screen – lab tab</a:t>
            </a:r>
          </a:p>
        </p:txBody>
      </p:sp>
      <p:sp>
        <p:nvSpPr>
          <p:cNvPr id="18" name="TextBox 17"/>
          <p:cNvSpPr txBox="1"/>
          <p:nvPr/>
        </p:nvSpPr>
        <p:spPr>
          <a:xfrm>
            <a:off x="2133600" y="3886200"/>
            <a:ext cx="3124200" cy="584775"/>
          </a:xfrm>
          <a:prstGeom prst="rect">
            <a:avLst/>
          </a:prstGeom>
          <a:solidFill>
            <a:srgbClr val="FFC000"/>
          </a:solidFill>
          <a:effectLst/>
          <a:scene3d>
            <a:camera prst="orthographicFront"/>
            <a:lightRig rig="threePt" dir="t"/>
          </a:scene3d>
          <a:sp3d>
            <a:bevelT/>
          </a:sp3d>
        </p:spPr>
        <p:txBody>
          <a:bodyPr wrap="square" rtlCol="0">
            <a:spAutoFit/>
          </a:bodyPr>
          <a:lstStyle/>
          <a:p>
            <a:r>
              <a:rPr lang="en-US" sz="1600" dirty="0"/>
              <a:t>To order a lab, search for the lab and check the box.  </a:t>
            </a:r>
          </a:p>
        </p:txBody>
      </p:sp>
      <p:sp>
        <p:nvSpPr>
          <p:cNvPr id="10" name="TextBox 9"/>
          <p:cNvSpPr txBox="1"/>
          <p:nvPr/>
        </p:nvSpPr>
        <p:spPr>
          <a:xfrm>
            <a:off x="533400" y="5105400"/>
            <a:ext cx="5181600" cy="830997"/>
          </a:xfrm>
          <a:prstGeom prst="rect">
            <a:avLst/>
          </a:prstGeom>
          <a:solidFill>
            <a:schemeClr val="accent1">
              <a:lumMod val="75000"/>
            </a:schemeClr>
          </a:solidFill>
          <a:effectLst/>
          <a:scene3d>
            <a:camera prst="orthographicFront"/>
            <a:lightRig rig="threePt" dir="t"/>
          </a:scene3d>
          <a:sp3d>
            <a:bevelT/>
          </a:sp3d>
        </p:spPr>
        <p:txBody>
          <a:bodyPr wrap="square" rtlCol="0">
            <a:spAutoFit/>
          </a:bodyPr>
          <a:lstStyle/>
          <a:p>
            <a:r>
              <a:rPr lang="en-US" sz="1600" dirty="0"/>
              <a:t>Tip:  The folders that you see in the screenshot will not be covered in these modules.  Instructions for setting up folders can be found on our website.  </a:t>
            </a:r>
          </a:p>
        </p:txBody>
      </p:sp>
      <p:sp>
        <p:nvSpPr>
          <p:cNvPr id="8" name="Rectangle 7"/>
          <p:cNvSpPr/>
          <p:nvPr/>
        </p:nvSpPr>
        <p:spPr>
          <a:xfrm>
            <a:off x="5857875" y="1902040"/>
            <a:ext cx="647700" cy="3047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81450" y="1600200"/>
            <a:ext cx="7620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9E0650-1F6D-4A52-82DD-8A45F8A91A1C}"/>
              </a:ext>
            </a:extLst>
          </p:cNvPr>
          <p:cNvPicPr>
            <a:picLocks noChangeAspect="1"/>
          </p:cNvPicPr>
          <p:nvPr/>
        </p:nvPicPr>
        <p:blipFill>
          <a:blip r:embed="rId2"/>
          <a:stretch>
            <a:fillRect/>
          </a:stretch>
        </p:blipFill>
        <p:spPr>
          <a:xfrm>
            <a:off x="228600" y="1143000"/>
            <a:ext cx="8404503" cy="4426368"/>
          </a:xfrm>
          <a:prstGeom prst="rect">
            <a:avLst/>
          </a:prstGeom>
        </p:spPr>
      </p:pic>
      <p:sp>
        <p:nvSpPr>
          <p:cNvPr id="7" name="Slide Number Placeholder 6"/>
          <p:cNvSpPr>
            <a:spLocks noGrp="1"/>
          </p:cNvSpPr>
          <p:nvPr>
            <p:ph type="sldNum" sz="quarter" idx="12"/>
          </p:nvPr>
        </p:nvSpPr>
        <p:spPr/>
        <p:txBody>
          <a:bodyPr/>
          <a:lstStyle/>
          <a:p>
            <a:fld id="{3BD48555-08CD-42B1-A1E7-3562337112B9}" type="slidenum">
              <a:rPr lang="en-US" smtClean="0"/>
              <a:pPr/>
              <a:t>9</a:t>
            </a:fld>
            <a:endParaRPr lang="en-US"/>
          </a:p>
        </p:txBody>
      </p:sp>
      <p:sp>
        <p:nvSpPr>
          <p:cNvPr id="13" name="Title 1"/>
          <p:cNvSpPr>
            <a:spLocks noGrp="1"/>
          </p:cNvSpPr>
          <p:nvPr>
            <p:ph type="title"/>
          </p:nvPr>
        </p:nvSpPr>
        <p:spPr>
          <a:xfrm>
            <a:off x="228600" y="212499"/>
            <a:ext cx="8686800" cy="838200"/>
          </a:xfrm>
        </p:spPr>
        <p:txBody>
          <a:bodyPr/>
          <a:lstStyle/>
          <a:p>
            <a:r>
              <a:rPr lang="en-US" dirty="0"/>
              <a:t>The </a:t>
            </a:r>
            <a:r>
              <a:rPr lang="en-US" dirty="0" err="1"/>
              <a:t>aci</a:t>
            </a:r>
            <a:r>
              <a:rPr lang="en-US" dirty="0"/>
              <a:t> screen – lab tab</a:t>
            </a:r>
          </a:p>
        </p:txBody>
      </p:sp>
      <p:sp>
        <p:nvSpPr>
          <p:cNvPr id="18" name="TextBox 17"/>
          <p:cNvSpPr txBox="1"/>
          <p:nvPr/>
        </p:nvSpPr>
        <p:spPr>
          <a:xfrm>
            <a:off x="2045408" y="3810000"/>
            <a:ext cx="4724400" cy="2308324"/>
          </a:xfrm>
          <a:prstGeom prst="rect">
            <a:avLst/>
          </a:prstGeom>
          <a:solidFill>
            <a:srgbClr val="FFC000"/>
          </a:solidFill>
          <a:effectLst/>
          <a:scene3d>
            <a:camera prst="orthographicFront"/>
            <a:lightRig rig="threePt" dir="t"/>
          </a:scene3d>
          <a:sp3d>
            <a:bevelT/>
          </a:sp3d>
        </p:spPr>
        <p:txBody>
          <a:bodyPr wrap="square" rtlCol="0">
            <a:spAutoFit/>
          </a:bodyPr>
          <a:lstStyle/>
          <a:p>
            <a:r>
              <a:rPr lang="en-US" sz="1600" dirty="0"/>
              <a:t>If you have selected a dx and filled in the “Entering for” field, when you check the box next to the lab(s) that you want to order, you should only get a small (1) after it.  A secondary screen will NOT open.  </a:t>
            </a:r>
          </a:p>
          <a:p>
            <a:endParaRPr lang="en-US" sz="1600" dirty="0"/>
          </a:p>
          <a:p>
            <a:r>
              <a:rPr lang="en-US" sz="1600" dirty="0"/>
              <a:t>A word of warning about this, however:  </a:t>
            </a:r>
            <a:r>
              <a:rPr lang="en-US" sz="1600" b="1" dirty="0"/>
              <a:t>All of our labs are set to default to </a:t>
            </a:r>
            <a:r>
              <a:rPr lang="en-US" sz="1600" b="1" u="sng" dirty="0"/>
              <a:t>our</a:t>
            </a:r>
            <a:r>
              <a:rPr lang="en-US" sz="1600" b="1" dirty="0"/>
              <a:t> lab</a:t>
            </a:r>
            <a:r>
              <a:rPr lang="en-US" sz="1600" dirty="0"/>
              <a:t>.  If your patient wants this lab to be drawn at a different facility, you will need to right click this order and choose Edit.  </a:t>
            </a:r>
          </a:p>
        </p:txBody>
      </p:sp>
      <p:sp>
        <p:nvSpPr>
          <p:cNvPr id="6" name="Rectangle 5"/>
          <p:cNvSpPr/>
          <p:nvPr/>
        </p:nvSpPr>
        <p:spPr>
          <a:xfrm>
            <a:off x="228600" y="3203784"/>
            <a:ext cx="2743200" cy="3014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15000" y="1905000"/>
            <a:ext cx="609600" cy="2890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ular Callout 21">
            <a:extLst>
              <a:ext uri="{FF2B5EF4-FFF2-40B4-BE49-F238E27FC236}">
                <a16:creationId xmlns:a16="http://schemas.microsoft.com/office/drawing/2014/main" id="{A7382FD9-C601-4C12-9363-875718A0AA7E}"/>
              </a:ext>
            </a:extLst>
          </p:cNvPr>
          <p:cNvSpPr/>
          <p:nvPr/>
        </p:nvSpPr>
        <p:spPr>
          <a:xfrm>
            <a:off x="2438400" y="1288632"/>
            <a:ext cx="1295400" cy="905430"/>
          </a:xfrm>
          <a:prstGeom prst="wedgeRoundRectCallout">
            <a:avLst>
              <a:gd name="adj1" fmla="val 52406"/>
              <a:gd name="adj2" fmla="val 81420"/>
              <a:gd name="adj3" fmla="val 16667"/>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Remember that Entering For field should be the precepting provider!</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FFC000"/>
        </a:solidFill>
        <a:effectLst/>
        <a:scene3d>
          <a:camera prst="orthographicFront"/>
          <a:lightRig rig="threePt" dir="t"/>
        </a:scene3d>
        <a:sp3d>
          <a:bevelT/>
        </a:sp3d>
      </a:spPr>
      <a:bodyPr wrap="square" rtlCol="0">
        <a:spAutoFit/>
      </a:bodyPr>
      <a:lstStyle>
        <a:defPPr>
          <a:defRPr sz="16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2227</TotalTime>
  <Words>2234</Words>
  <Application>Microsoft Office PowerPoint</Application>
  <PresentationFormat>On-screen Show (4:3)</PresentationFormat>
  <Paragraphs>117</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Franklin Gothic Book</vt:lpstr>
      <vt:lpstr>Franklin Gothic Medium</vt:lpstr>
      <vt:lpstr>Open Sans</vt:lpstr>
      <vt:lpstr>Rockwell</vt:lpstr>
      <vt:lpstr>Wingdings 2</vt:lpstr>
      <vt:lpstr>Trek</vt:lpstr>
      <vt:lpstr>Quillen ETSU Physicians</vt:lpstr>
      <vt:lpstr>Module instructions</vt:lpstr>
      <vt:lpstr>The aci screen – orders tab</vt:lpstr>
      <vt:lpstr>The aci screen – Med Admin</vt:lpstr>
      <vt:lpstr>The aci screen – Med Admin</vt:lpstr>
      <vt:lpstr>The aci screen – Med Admin</vt:lpstr>
      <vt:lpstr>The aci screen – immunization tab</vt:lpstr>
      <vt:lpstr>The aci screen – lab tab</vt:lpstr>
      <vt:lpstr>The aci screen – lab tab</vt:lpstr>
      <vt:lpstr>The aci screen – performing location</vt:lpstr>
      <vt:lpstr>Linking tips for labs</vt:lpstr>
      <vt:lpstr>Failed Medical Necessity Checking</vt:lpstr>
      <vt:lpstr>The aci screen - radiology</vt:lpstr>
      <vt:lpstr>The aci screen - procedures</vt:lpstr>
      <vt:lpstr>The aci screen - findings</vt:lpstr>
      <vt:lpstr>The aci screen – followup/referral</vt:lpstr>
      <vt:lpstr>The aci screen - instructions</vt:lpstr>
      <vt:lpstr>The aci screen - Supplies</vt:lpstr>
      <vt:lpstr>The aci screen – Problem-Based</vt:lpstr>
      <vt:lpstr>Future orders</vt:lpstr>
      <vt:lpstr>reminders</vt:lpstr>
      <vt:lpstr>reminders</vt:lpstr>
      <vt:lpstr>Population health</vt:lpstr>
      <vt:lpstr>Please proceed to the next module –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Quillen ETSU Physicians</dc:title>
  <dc:creator>loganja</dc:creator>
  <cp:lastModifiedBy>Livingston, Amanda N.</cp:lastModifiedBy>
  <cp:revision>217</cp:revision>
  <dcterms:created xsi:type="dcterms:W3CDTF">2013-02-21T13:46:21Z</dcterms:created>
  <dcterms:modified xsi:type="dcterms:W3CDTF">2021-06-09T20:01:13Z</dcterms:modified>
</cp:coreProperties>
</file>