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56"/>
  </p:notesMasterIdLst>
  <p:sldIdLst>
    <p:sldId id="294" r:id="rId2"/>
    <p:sldId id="291" r:id="rId3"/>
    <p:sldId id="296" r:id="rId4"/>
    <p:sldId id="297" r:id="rId5"/>
    <p:sldId id="288" r:id="rId6"/>
    <p:sldId id="261" r:id="rId7"/>
    <p:sldId id="259" r:id="rId8"/>
    <p:sldId id="274" r:id="rId9"/>
    <p:sldId id="275" r:id="rId10"/>
    <p:sldId id="311" r:id="rId11"/>
    <p:sldId id="313" r:id="rId12"/>
    <p:sldId id="312" r:id="rId13"/>
    <p:sldId id="314" r:id="rId14"/>
    <p:sldId id="315" r:id="rId15"/>
    <p:sldId id="316" r:id="rId16"/>
    <p:sldId id="317" r:id="rId17"/>
    <p:sldId id="320" r:id="rId18"/>
    <p:sldId id="318" r:id="rId19"/>
    <p:sldId id="319" r:id="rId20"/>
    <p:sldId id="321" r:id="rId21"/>
    <p:sldId id="322" r:id="rId22"/>
    <p:sldId id="301" r:id="rId23"/>
    <p:sldId id="262" r:id="rId24"/>
    <p:sldId id="263" r:id="rId25"/>
    <p:sldId id="264" r:id="rId26"/>
    <p:sldId id="265" r:id="rId27"/>
    <p:sldId id="266" r:id="rId28"/>
    <p:sldId id="267" r:id="rId29"/>
    <p:sldId id="268" r:id="rId30"/>
    <p:sldId id="269" r:id="rId31"/>
    <p:sldId id="270" r:id="rId32"/>
    <p:sldId id="271" r:id="rId33"/>
    <p:sldId id="272" r:id="rId34"/>
    <p:sldId id="273" r:id="rId35"/>
    <p:sldId id="276" r:id="rId36"/>
    <p:sldId id="277" r:id="rId37"/>
    <p:sldId id="278" r:id="rId38"/>
    <p:sldId id="279" r:id="rId39"/>
    <p:sldId id="309" r:id="rId40"/>
    <p:sldId id="281" r:id="rId41"/>
    <p:sldId id="283" r:id="rId42"/>
    <p:sldId id="284" r:id="rId43"/>
    <p:sldId id="293" r:id="rId44"/>
    <p:sldId id="298" r:id="rId45"/>
    <p:sldId id="299" r:id="rId46"/>
    <p:sldId id="310" r:id="rId47"/>
    <p:sldId id="302" r:id="rId48"/>
    <p:sldId id="303" r:id="rId49"/>
    <p:sldId id="304" r:id="rId50"/>
    <p:sldId id="305" r:id="rId51"/>
    <p:sldId id="306" r:id="rId52"/>
    <p:sldId id="307" r:id="rId53"/>
    <p:sldId id="308" r:id="rId54"/>
    <p:sldId id="292"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08DA"/>
    <a:srgbClr val="DC9E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3" autoAdjust="0"/>
    <p:restoredTop sz="94660"/>
  </p:normalViewPr>
  <p:slideViewPr>
    <p:cSldViewPr>
      <p:cViewPr varScale="1">
        <p:scale>
          <a:sx n="108" d="100"/>
          <a:sy n="108" d="100"/>
        </p:scale>
        <p:origin x="98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6B7901-4432-4BE5-AF31-6772D613A255}" type="datetimeFigureOut">
              <a:rPr lang="en-US" smtClean="0"/>
              <a:pPr/>
              <a:t>06/09/2021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D1F737-C897-4A88-B583-70FB476EC73B}" type="slidenum">
              <a:rPr lang="en-US" smtClean="0"/>
              <a:pPr/>
              <a:t>‹#›</a:t>
            </a:fld>
            <a:endParaRPr lang="en-US"/>
          </a:p>
        </p:txBody>
      </p:sp>
    </p:spTree>
    <p:extLst>
      <p:ext uri="{BB962C8B-B14F-4D97-AF65-F5344CB8AC3E}">
        <p14:creationId xmlns:p14="http://schemas.microsoft.com/office/powerpoint/2010/main" val="422435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26B12F5B-CF10-4D90-BC7A-65968629D53A}" type="datetime1">
              <a:rPr lang="en-US" smtClean="0"/>
              <a:pPr/>
              <a:t>06/09/2021</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3BD48555-08CD-42B1-A1E7-3562337112B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E98919C-4231-4961-9DA4-67418B3B5942}" type="datetime1">
              <a:rPr lang="en-US" smtClean="0"/>
              <a:pPr/>
              <a:t>06/09/2021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48555-08CD-42B1-A1E7-3562337112B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8BC8534-02B3-4182-B033-D941C2B8D3B6}" type="datetime1">
              <a:rPr lang="en-US" smtClean="0"/>
              <a:pPr/>
              <a:t>06/09/2021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48555-08CD-42B1-A1E7-3562337112B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B8B1CB7A-C0F7-4BE8-A0FD-F9416A9E49E7}" type="datetime1">
              <a:rPr lang="en-US" smtClean="0"/>
              <a:pPr/>
              <a:t>06/09/2021</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3BD48555-08CD-42B1-A1E7-3562337112B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4B737F34-5A16-4FBA-95EA-F5CA7A5D5D68}" type="datetime1">
              <a:rPr lang="en-US" smtClean="0"/>
              <a:pPr/>
              <a:t>06/09/2021</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3BD48555-08CD-42B1-A1E7-3562337112B9}"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80A377DB-0DDF-4358-A9E3-D3E2C96CBC42}" type="datetime1">
              <a:rPr lang="en-US" smtClean="0"/>
              <a:pPr/>
              <a:t>06/09/2021</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3BD48555-08CD-42B1-A1E7-3562337112B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ED4430D5-BC3E-4BAD-9062-C4EC023CBC84}" type="datetime1">
              <a:rPr lang="en-US" smtClean="0"/>
              <a:pPr/>
              <a:t>06/09/2021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3BD48555-08CD-42B1-A1E7-3562337112B9}"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1FD465D7-9820-4B41-A822-07E98E218A08}" type="datetime1">
              <a:rPr lang="en-US" smtClean="0"/>
              <a:pPr/>
              <a:t>06/09/2021</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48555-08CD-42B1-A1E7-3562337112B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64D9B48-A2AA-4F77-8156-1215B7D8061B}" type="datetime1">
              <a:rPr lang="en-US" smtClean="0"/>
              <a:pPr/>
              <a:t>06/09/2021</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D48555-08CD-42B1-A1E7-3562337112B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F69E7D1F-DC20-4767-94D9-772BF6C702FB}" type="datetime1">
              <a:rPr lang="en-US" smtClean="0"/>
              <a:pPr/>
              <a:t>06/09/2021</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D48555-08CD-42B1-A1E7-3562337112B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4D09D555-C406-4351-A033-C8151713A0A7}" type="datetime1">
              <a:rPr lang="en-US" smtClean="0"/>
              <a:pPr/>
              <a:t>06/09/2021</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3BD48555-08CD-42B1-A1E7-3562337112B9}"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A21CA4F7-F9D0-48C7-AE12-5F2C271753BD}" type="datetime1">
              <a:rPr lang="en-US" smtClean="0"/>
              <a:pPr/>
              <a:t>06/09/2021</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3BD48555-08CD-42B1-A1E7-3562337112B9}"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4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82121" y="1286077"/>
            <a:ext cx="4379976" cy="1447800"/>
          </a:xfrm>
        </p:spPr>
        <p:txBody>
          <a:bodyPr/>
          <a:lstStyle/>
          <a:p>
            <a:pPr algn="ctr"/>
            <a:r>
              <a:rPr lang="en-US" dirty="0">
                <a:solidFill>
                  <a:schemeClr val="accent6">
                    <a:lumMod val="50000"/>
                  </a:schemeClr>
                </a:solidFill>
                <a:latin typeface="Rockwell" panose="02060603020205020403" pitchFamily="18" charset="0"/>
                <a:cs typeface="David" panose="020E0502060401010101" pitchFamily="34" charset="-79"/>
              </a:rPr>
              <a:t>Quillen ETSU Physicians</a:t>
            </a:r>
          </a:p>
        </p:txBody>
      </p:sp>
      <p:sp>
        <p:nvSpPr>
          <p:cNvPr id="5" name="TextBox 4"/>
          <p:cNvSpPr txBox="1"/>
          <p:nvPr/>
        </p:nvSpPr>
        <p:spPr>
          <a:xfrm>
            <a:off x="685800" y="5334000"/>
            <a:ext cx="3657600" cy="584775"/>
          </a:xfrm>
          <a:prstGeom prst="rect">
            <a:avLst/>
          </a:prstGeom>
          <a:noFill/>
        </p:spPr>
        <p:txBody>
          <a:bodyPr wrap="square" rtlCol="0">
            <a:spAutoFit/>
          </a:bodyPr>
          <a:lstStyle/>
          <a:p>
            <a:r>
              <a:rPr lang="en-US" sz="1600" dirty="0"/>
              <a:t>Quillen </a:t>
            </a:r>
            <a:r>
              <a:rPr lang="en-US" sz="1600" b="1" dirty="0"/>
              <a:t>EHR</a:t>
            </a:r>
            <a:r>
              <a:rPr lang="en-US" sz="1600" dirty="0"/>
              <a:t> Team</a:t>
            </a:r>
          </a:p>
          <a:p>
            <a:r>
              <a:rPr lang="en-US" sz="1600" dirty="0"/>
              <a:t>Phone: </a:t>
            </a:r>
            <a:r>
              <a:rPr lang="en-US" sz="1600" dirty="0">
                <a:solidFill>
                  <a:srgbClr val="FF0000"/>
                </a:solidFill>
              </a:rPr>
              <a:t>(423) 282-6122, </a:t>
            </a:r>
            <a:r>
              <a:rPr lang="en-US" sz="1600">
                <a:solidFill>
                  <a:srgbClr val="FF0000"/>
                </a:solidFill>
              </a:rPr>
              <a:t>Option 1</a:t>
            </a:r>
            <a:endParaRPr lang="en-US" sz="1600" dirty="0">
              <a:solidFill>
                <a:srgbClr val="FF0000"/>
              </a:solidFill>
            </a:endParaRPr>
          </a:p>
        </p:txBody>
      </p:sp>
      <p:sp>
        <p:nvSpPr>
          <p:cNvPr id="6" name="TextBox 5"/>
          <p:cNvSpPr txBox="1"/>
          <p:nvPr/>
        </p:nvSpPr>
        <p:spPr>
          <a:xfrm>
            <a:off x="3186209" y="3097843"/>
            <a:ext cx="2971800" cy="523220"/>
          </a:xfrm>
          <a:prstGeom prst="rect">
            <a:avLst/>
          </a:prstGeom>
          <a:solidFill>
            <a:srgbClr val="F2AD48"/>
          </a:solidFill>
          <a:effectLst/>
          <a:scene3d>
            <a:camera prst="orthographicFront"/>
            <a:lightRig rig="threePt" dir="t"/>
          </a:scene3d>
          <a:sp3d>
            <a:bevelT/>
          </a:sp3d>
        </p:spPr>
        <p:txBody>
          <a:bodyPr wrap="square" rtlCol="0">
            <a:spAutoFit/>
          </a:bodyPr>
          <a:lstStyle/>
          <a:p>
            <a:r>
              <a:rPr lang="en-US" sz="2800" b="1" dirty="0">
                <a:solidFill>
                  <a:schemeClr val="accent2">
                    <a:lumMod val="50000"/>
                  </a:schemeClr>
                </a:solidFill>
              </a:rPr>
              <a:t>Module 5</a:t>
            </a:r>
            <a:r>
              <a:rPr lang="en-US" sz="2800" dirty="0">
                <a:solidFill>
                  <a:schemeClr val="accent2">
                    <a:lumMod val="50000"/>
                  </a:schemeClr>
                </a:solidFill>
              </a:rPr>
              <a:t>:</a:t>
            </a:r>
            <a:r>
              <a:rPr lang="en-US" sz="2800" dirty="0"/>
              <a:t>  </a:t>
            </a:r>
            <a:r>
              <a:rPr lang="en-US" sz="2800" b="1" dirty="0">
                <a:solidFill>
                  <a:schemeClr val="bg2">
                    <a:lumMod val="10000"/>
                  </a:schemeClr>
                </a:solidFill>
              </a:rPr>
              <a:t>Notes</a:t>
            </a:r>
          </a:p>
        </p:txBody>
      </p:sp>
      <p:sp>
        <p:nvSpPr>
          <p:cNvPr id="4" name="Rectangle 3"/>
          <p:cNvSpPr/>
          <p:nvPr/>
        </p:nvSpPr>
        <p:spPr>
          <a:xfrm>
            <a:off x="683525" y="4495800"/>
            <a:ext cx="3200400" cy="707886"/>
          </a:xfrm>
          <a:prstGeom prst="rect">
            <a:avLst/>
          </a:prstGeom>
          <a:noFill/>
        </p:spPr>
        <p:txBody>
          <a:bodyPr wrap="square" lIns="91440" tIns="45720" rIns="91440" bIns="45720">
            <a:spAutoFit/>
          </a:bodyPr>
          <a:lstStyle/>
          <a:p>
            <a:r>
              <a:rPr lang="en-US" sz="2000" b="1" dirty="0">
                <a:ln w="0"/>
                <a:effectLst>
                  <a:outerShdw blurRad="38100" dist="19050" dir="2700000" algn="tl" rotWithShape="0">
                    <a:schemeClr val="dk1">
                      <a:alpha val="40000"/>
                    </a:schemeClr>
                  </a:outerShdw>
                </a:effectLst>
              </a:rPr>
              <a:t>Provider Training Module</a:t>
            </a:r>
          </a:p>
          <a:p>
            <a:r>
              <a:rPr lang="en-US" sz="2000" dirty="0" err="1">
                <a:ln w="0"/>
                <a:effectLst>
                  <a:outerShdw blurRad="38100" dist="19050" dir="2700000" algn="tl" rotWithShape="0">
                    <a:schemeClr val="dk1">
                      <a:alpha val="40000"/>
                    </a:schemeClr>
                  </a:outerShdw>
                </a:effectLst>
              </a:rPr>
              <a:t>Allscripts</a:t>
            </a:r>
            <a:r>
              <a:rPr lang="en-US" sz="2000" dirty="0">
                <a:ln w="0"/>
                <a:effectLst>
                  <a:outerShdw blurRad="38100" dist="19050" dir="2700000" algn="tl" rotWithShape="0">
                    <a:schemeClr val="dk1">
                      <a:alpha val="40000"/>
                    </a:schemeClr>
                  </a:outerShdw>
                </a:effectLst>
              </a:rPr>
              <a:t> </a:t>
            </a:r>
            <a:r>
              <a:rPr lang="en-US" sz="2000" dirty="0" err="1">
                <a:ln w="0"/>
                <a:effectLst>
                  <a:outerShdw blurRad="38100" dist="19050" dir="2700000" algn="tl" rotWithShape="0">
                    <a:schemeClr val="dk1">
                      <a:alpha val="40000"/>
                    </a:schemeClr>
                  </a:outerShdw>
                </a:effectLst>
              </a:rPr>
              <a:t>Touchworks</a:t>
            </a:r>
            <a:r>
              <a:rPr lang="en-US" sz="2000" dirty="0">
                <a:ln w="0"/>
                <a:effectLst>
                  <a:outerShdw blurRad="38100" dist="19050" dir="2700000" algn="tl" rotWithShape="0">
                    <a:schemeClr val="dk1">
                      <a:alpha val="40000"/>
                    </a:schemeClr>
                  </a:outerShdw>
                </a:effectLst>
              </a:rPr>
              <a:t> EHR</a:t>
            </a:r>
          </a:p>
        </p:txBody>
      </p:sp>
      <p:sp>
        <p:nvSpPr>
          <p:cNvPr id="9" name="TextBox 8"/>
          <p:cNvSpPr txBox="1"/>
          <p:nvPr/>
        </p:nvSpPr>
        <p:spPr>
          <a:xfrm>
            <a:off x="7427976" y="5564832"/>
            <a:ext cx="1371600" cy="369332"/>
          </a:xfrm>
          <a:prstGeom prst="rect">
            <a:avLst/>
          </a:prstGeom>
          <a:noFill/>
        </p:spPr>
        <p:txBody>
          <a:bodyPr wrap="square" rtlCol="0">
            <a:spAutoFit/>
          </a:bodyPr>
          <a:lstStyle/>
          <a:p>
            <a:r>
              <a:rPr lang="en-US" dirty="0"/>
              <a:t>June 2021</a:t>
            </a:r>
          </a:p>
        </p:txBody>
      </p:sp>
      <p:pic>
        <p:nvPicPr>
          <p:cNvPr id="7" name="Picture 6"/>
          <p:cNvPicPr/>
          <p:nvPr/>
        </p:nvPicPr>
        <p:blipFill>
          <a:blip r:embed="rId2" cstate="print"/>
          <a:srcRect l="1995" t="13846" r="84446" b="74872"/>
          <a:stretch>
            <a:fillRect/>
          </a:stretch>
        </p:blipFill>
        <p:spPr bwMode="auto">
          <a:xfrm>
            <a:off x="2819400" y="152400"/>
            <a:ext cx="3505200" cy="80962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0F79E-B381-4A42-B443-665E2F63E5F1}"/>
              </a:ext>
            </a:extLst>
          </p:cNvPr>
          <p:cNvSpPr>
            <a:spLocks noGrp="1"/>
          </p:cNvSpPr>
          <p:nvPr>
            <p:ph type="title"/>
          </p:nvPr>
        </p:nvSpPr>
        <p:spPr/>
        <p:txBody>
          <a:bodyPr/>
          <a:lstStyle/>
          <a:p>
            <a:r>
              <a:rPr lang="en-US" dirty="0"/>
              <a:t>Note Output tab</a:t>
            </a:r>
          </a:p>
        </p:txBody>
      </p:sp>
      <p:sp>
        <p:nvSpPr>
          <p:cNvPr id="4" name="Slide Number Placeholder 3">
            <a:extLst>
              <a:ext uri="{FF2B5EF4-FFF2-40B4-BE49-F238E27FC236}">
                <a16:creationId xmlns:a16="http://schemas.microsoft.com/office/drawing/2014/main" id="{CBF9A0CA-0371-44B3-8971-879A6F74F794}"/>
              </a:ext>
            </a:extLst>
          </p:cNvPr>
          <p:cNvSpPr>
            <a:spLocks noGrp="1"/>
          </p:cNvSpPr>
          <p:nvPr>
            <p:ph type="sldNum" sz="quarter" idx="12"/>
          </p:nvPr>
        </p:nvSpPr>
        <p:spPr/>
        <p:txBody>
          <a:bodyPr/>
          <a:lstStyle/>
          <a:p>
            <a:fld id="{3BD48555-08CD-42B1-A1E7-3562337112B9}" type="slidenum">
              <a:rPr lang="en-US" smtClean="0"/>
              <a:pPr/>
              <a:t>10</a:t>
            </a:fld>
            <a:endParaRPr lang="en-US"/>
          </a:p>
        </p:txBody>
      </p:sp>
      <p:pic>
        <p:nvPicPr>
          <p:cNvPr id="5" name="Picture 4">
            <a:extLst>
              <a:ext uri="{FF2B5EF4-FFF2-40B4-BE49-F238E27FC236}">
                <a16:creationId xmlns:a16="http://schemas.microsoft.com/office/drawing/2014/main" id="{DE657172-B5AE-43CC-8A2F-CBF8571C6FD0}"/>
              </a:ext>
            </a:extLst>
          </p:cNvPr>
          <p:cNvPicPr>
            <a:picLocks noChangeAspect="1"/>
          </p:cNvPicPr>
          <p:nvPr/>
        </p:nvPicPr>
        <p:blipFill>
          <a:blip r:embed="rId2"/>
          <a:stretch>
            <a:fillRect/>
          </a:stretch>
        </p:blipFill>
        <p:spPr>
          <a:xfrm>
            <a:off x="230506" y="1219200"/>
            <a:ext cx="8632610" cy="4952999"/>
          </a:xfrm>
          <a:prstGeom prst="rect">
            <a:avLst/>
          </a:prstGeom>
        </p:spPr>
      </p:pic>
      <p:sp>
        <p:nvSpPr>
          <p:cNvPr id="6" name="TextBox 5">
            <a:extLst>
              <a:ext uri="{FF2B5EF4-FFF2-40B4-BE49-F238E27FC236}">
                <a16:creationId xmlns:a16="http://schemas.microsoft.com/office/drawing/2014/main" id="{CB3E21D2-EAC8-4F05-88D6-95F97E52EE50}"/>
              </a:ext>
            </a:extLst>
          </p:cNvPr>
          <p:cNvSpPr txBox="1"/>
          <p:nvPr/>
        </p:nvSpPr>
        <p:spPr>
          <a:xfrm>
            <a:off x="4546811" y="1472624"/>
            <a:ext cx="1439105" cy="1169551"/>
          </a:xfrm>
          <a:prstGeom prst="rect">
            <a:avLst/>
          </a:prstGeom>
          <a:solidFill>
            <a:schemeClr val="accent2">
              <a:lumMod val="20000"/>
              <a:lumOff val="80000"/>
            </a:schemeClr>
          </a:solidFill>
          <a:ln>
            <a:solidFill>
              <a:schemeClr val="accent1">
                <a:lumMod val="75000"/>
              </a:schemeClr>
            </a:solidFill>
          </a:ln>
        </p:spPr>
        <p:txBody>
          <a:bodyPr wrap="square" lIns="91440" tIns="45720" rIns="91440" bIns="45720" rtlCol="0" anchor="t">
            <a:spAutoFit/>
          </a:bodyPr>
          <a:lstStyle/>
          <a:p>
            <a:pPr marL="171450" indent="-171450">
              <a:buFont typeface="Courier New" panose="02070309020205020404" pitchFamily="49" charset="0"/>
              <a:buChar char="o"/>
            </a:pPr>
            <a:r>
              <a:rPr lang="en-US" sz="1400" i="1" dirty="0"/>
              <a:t>The Note Output is how you see what your note looks like.</a:t>
            </a:r>
          </a:p>
        </p:txBody>
      </p:sp>
    </p:spTree>
    <p:extLst>
      <p:ext uri="{BB962C8B-B14F-4D97-AF65-F5344CB8AC3E}">
        <p14:creationId xmlns:p14="http://schemas.microsoft.com/office/powerpoint/2010/main" val="1926483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9303-4332-464C-A793-01594B93AF66}"/>
              </a:ext>
            </a:extLst>
          </p:cNvPr>
          <p:cNvSpPr>
            <a:spLocks noGrp="1"/>
          </p:cNvSpPr>
          <p:nvPr>
            <p:ph type="title"/>
          </p:nvPr>
        </p:nvSpPr>
        <p:spPr/>
        <p:txBody>
          <a:bodyPr/>
          <a:lstStyle/>
          <a:p>
            <a:r>
              <a:rPr lang="en-US" dirty="0"/>
              <a:t>Search In note output</a:t>
            </a:r>
          </a:p>
        </p:txBody>
      </p:sp>
      <p:sp>
        <p:nvSpPr>
          <p:cNvPr id="4" name="Slide Number Placeholder 3">
            <a:extLst>
              <a:ext uri="{FF2B5EF4-FFF2-40B4-BE49-F238E27FC236}">
                <a16:creationId xmlns:a16="http://schemas.microsoft.com/office/drawing/2014/main" id="{F00CBD3B-2944-43FF-B56E-B09A4992AC0A}"/>
              </a:ext>
            </a:extLst>
          </p:cNvPr>
          <p:cNvSpPr>
            <a:spLocks noGrp="1"/>
          </p:cNvSpPr>
          <p:nvPr>
            <p:ph type="sldNum" sz="quarter" idx="12"/>
          </p:nvPr>
        </p:nvSpPr>
        <p:spPr/>
        <p:txBody>
          <a:bodyPr/>
          <a:lstStyle/>
          <a:p>
            <a:fld id="{3BD48555-08CD-42B1-A1E7-3562337112B9}" type="slidenum">
              <a:rPr lang="en-US" smtClean="0"/>
              <a:pPr/>
              <a:t>11</a:t>
            </a:fld>
            <a:endParaRPr lang="en-US"/>
          </a:p>
        </p:txBody>
      </p:sp>
      <p:pic>
        <p:nvPicPr>
          <p:cNvPr id="5" name="Picture 4">
            <a:extLst>
              <a:ext uri="{FF2B5EF4-FFF2-40B4-BE49-F238E27FC236}">
                <a16:creationId xmlns:a16="http://schemas.microsoft.com/office/drawing/2014/main" id="{83D038FA-16E2-48E5-925C-3EBABD808989}"/>
              </a:ext>
            </a:extLst>
          </p:cNvPr>
          <p:cNvPicPr>
            <a:picLocks noChangeAspect="1"/>
          </p:cNvPicPr>
          <p:nvPr/>
        </p:nvPicPr>
        <p:blipFill>
          <a:blip r:embed="rId2"/>
          <a:stretch>
            <a:fillRect/>
          </a:stretch>
        </p:blipFill>
        <p:spPr>
          <a:xfrm>
            <a:off x="1524000" y="1373834"/>
            <a:ext cx="6096000" cy="4705350"/>
          </a:xfrm>
          <a:prstGeom prst="rect">
            <a:avLst/>
          </a:prstGeom>
        </p:spPr>
      </p:pic>
      <p:cxnSp>
        <p:nvCxnSpPr>
          <p:cNvPr id="6" name="Straight Arrow Connector 5">
            <a:extLst>
              <a:ext uri="{FF2B5EF4-FFF2-40B4-BE49-F238E27FC236}">
                <a16:creationId xmlns:a16="http://schemas.microsoft.com/office/drawing/2014/main" id="{4FEF2C27-8387-45B7-B0C3-311C92951BBD}"/>
              </a:ext>
            </a:extLst>
          </p:cNvPr>
          <p:cNvCxnSpPr>
            <a:cxnSpLocks/>
          </p:cNvCxnSpPr>
          <p:nvPr/>
        </p:nvCxnSpPr>
        <p:spPr>
          <a:xfrm flipH="1">
            <a:off x="2501307" y="2718989"/>
            <a:ext cx="2901820" cy="218336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1380436E-769C-4D25-A048-98FA7CDC3372}"/>
              </a:ext>
            </a:extLst>
          </p:cNvPr>
          <p:cNvSpPr/>
          <p:nvPr/>
        </p:nvSpPr>
        <p:spPr>
          <a:xfrm flipV="1">
            <a:off x="5291160" y="2296763"/>
            <a:ext cx="849086" cy="365124"/>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Star: 5 Points 7">
            <a:extLst>
              <a:ext uri="{FF2B5EF4-FFF2-40B4-BE49-F238E27FC236}">
                <a16:creationId xmlns:a16="http://schemas.microsoft.com/office/drawing/2014/main" id="{60D5F0D8-547D-4988-9609-BDCD5690AE38}"/>
              </a:ext>
            </a:extLst>
          </p:cNvPr>
          <p:cNvSpPr/>
          <p:nvPr/>
        </p:nvSpPr>
        <p:spPr>
          <a:xfrm>
            <a:off x="726060" y="1312416"/>
            <a:ext cx="914400" cy="914400"/>
          </a:xfrm>
          <a:prstGeom prst="star5">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2669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BA3E3-FC54-4696-85DB-13B1A07C48CD}"/>
              </a:ext>
            </a:extLst>
          </p:cNvPr>
          <p:cNvSpPr>
            <a:spLocks noGrp="1"/>
          </p:cNvSpPr>
          <p:nvPr>
            <p:ph type="title"/>
          </p:nvPr>
        </p:nvSpPr>
        <p:spPr/>
        <p:txBody>
          <a:bodyPr>
            <a:normAutofit/>
          </a:bodyPr>
          <a:lstStyle/>
          <a:p>
            <a:r>
              <a:rPr lang="en-US" dirty="0"/>
              <a:t>Note output</a:t>
            </a:r>
          </a:p>
        </p:txBody>
      </p:sp>
      <p:sp>
        <p:nvSpPr>
          <p:cNvPr id="4" name="Slide Number Placeholder 3">
            <a:extLst>
              <a:ext uri="{FF2B5EF4-FFF2-40B4-BE49-F238E27FC236}">
                <a16:creationId xmlns:a16="http://schemas.microsoft.com/office/drawing/2014/main" id="{749B96A1-3686-4726-AB8C-A7EC84C5AECA}"/>
              </a:ext>
            </a:extLst>
          </p:cNvPr>
          <p:cNvSpPr>
            <a:spLocks noGrp="1"/>
          </p:cNvSpPr>
          <p:nvPr>
            <p:ph type="sldNum" sz="quarter" idx="12"/>
          </p:nvPr>
        </p:nvSpPr>
        <p:spPr/>
        <p:txBody>
          <a:bodyPr/>
          <a:lstStyle/>
          <a:p>
            <a:fld id="{3BD48555-08CD-42B1-A1E7-3562337112B9}" type="slidenum">
              <a:rPr lang="en-US" sz="1600" smtClean="0"/>
              <a:pPr/>
              <a:t>12</a:t>
            </a:fld>
            <a:endParaRPr lang="en-US" sz="1600"/>
          </a:p>
        </p:txBody>
      </p:sp>
      <p:pic>
        <p:nvPicPr>
          <p:cNvPr id="5" name="Picture 4">
            <a:extLst>
              <a:ext uri="{FF2B5EF4-FFF2-40B4-BE49-F238E27FC236}">
                <a16:creationId xmlns:a16="http://schemas.microsoft.com/office/drawing/2014/main" id="{67A9C131-FCED-4DBF-9203-689847F6550E}"/>
              </a:ext>
            </a:extLst>
          </p:cNvPr>
          <p:cNvPicPr>
            <a:picLocks noChangeAspect="1"/>
          </p:cNvPicPr>
          <p:nvPr/>
        </p:nvPicPr>
        <p:blipFill>
          <a:blip r:embed="rId2"/>
          <a:stretch>
            <a:fillRect/>
          </a:stretch>
        </p:blipFill>
        <p:spPr>
          <a:xfrm>
            <a:off x="3930549" y="237930"/>
            <a:ext cx="4694995" cy="6382139"/>
          </a:xfrm>
          <a:prstGeom prst="rect">
            <a:avLst/>
          </a:prstGeom>
        </p:spPr>
      </p:pic>
      <p:sp>
        <p:nvSpPr>
          <p:cNvPr id="7" name="Slide Number Placeholder 2">
            <a:extLst>
              <a:ext uri="{FF2B5EF4-FFF2-40B4-BE49-F238E27FC236}">
                <a16:creationId xmlns:a16="http://schemas.microsoft.com/office/drawing/2014/main" id="{A765B8DF-A8BD-4E63-8C85-A12B36ECC9B3}"/>
              </a:ext>
            </a:extLst>
          </p:cNvPr>
          <p:cNvSpPr txBox="1">
            <a:spLocks/>
          </p:cNvSpPr>
          <p:nvPr/>
        </p:nvSpPr>
        <p:spPr>
          <a:xfrm>
            <a:off x="11252200" y="6315075"/>
            <a:ext cx="406400" cy="365125"/>
          </a:xfrm>
          <a:prstGeom prst="rect">
            <a:avLst/>
          </a:prstGeom>
        </p:spPr>
        <p:txBody>
          <a:bodyPr vert="horz"/>
          <a:lstStyle>
            <a:defPPr>
              <a:defRPr lang="en-US"/>
            </a:defPPr>
            <a:lvl1pPr marL="0" algn="r" defTabSz="914400" rtl="0" eaLnBrk="1" latinLnBrk="0" hangingPunct="1">
              <a:defRPr kumimoji="0" sz="1200" kern="1200">
                <a:solidFill>
                  <a:schemeClr val="accent1">
                    <a:shade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63D6C4-4840-40CC-AC84-17E24B3B7BDE}" type="slidenum">
              <a:rPr lang="en-US" sz="1600" smtClean="0"/>
              <a:pPr/>
              <a:t>12</a:t>
            </a:fld>
            <a:endParaRPr lang="en-US" sz="1600"/>
          </a:p>
        </p:txBody>
      </p:sp>
      <p:sp>
        <p:nvSpPr>
          <p:cNvPr id="8" name="Text Placeholder 9">
            <a:extLst>
              <a:ext uri="{FF2B5EF4-FFF2-40B4-BE49-F238E27FC236}">
                <a16:creationId xmlns:a16="http://schemas.microsoft.com/office/drawing/2014/main" id="{7B1B5F60-29CC-480B-A9AD-D73133B5E5D0}"/>
              </a:ext>
            </a:extLst>
          </p:cNvPr>
          <p:cNvSpPr txBox="1">
            <a:spLocks/>
          </p:cNvSpPr>
          <p:nvPr/>
        </p:nvSpPr>
        <p:spPr>
          <a:xfrm>
            <a:off x="676275" y="1104899"/>
            <a:ext cx="3027322" cy="517073"/>
          </a:xfrm>
          <a:prstGeom prst="rect">
            <a:avLst/>
          </a:prstGeom>
        </p:spPr>
        <p:txBody>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r>
              <a:rPr lang="en-US" sz="1600" dirty="0"/>
              <a:t>Carbon Copies.</a:t>
            </a:r>
          </a:p>
          <a:p>
            <a:pPr marL="0" indent="0">
              <a:buFont typeface="Wingdings 2"/>
              <a:buNone/>
            </a:pPr>
            <a:endParaRPr lang="en-US" sz="1600" dirty="0"/>
          </a:p>
        </p:txBody>
      </p:sp>
      <p:sp>
        <p:nvSpPr>
          <p:cNvPr id="10" name="Text Placeholder 9">
            <a:extLst>
              <a:ext uri="{FF2B5EF4-FFF2-40B4-BE49-F238E27FC236}">
                <a16:creationId xmlns:a16="http://schemas.microsoft.com/office/drawing/2014/main" id="{C4E49DE0-0E57-4A28-B2BD-EE2EE3129954}"/>
              </a:ext>
            </a:extLst>
          </p:cNvPr>
          <p:cNvSpPr txBox="1">
            <a:spLocks/>
          </p:cNvSpPr>
          <p:nvPr/>
        </p:nvSpPr>
        <p:spPr>
          <a:xfrm>
            <a:off x="6817277" y="1259037"/>
            <a:ext cx="2125594" cy="1502229"/>
          </a:xfrm>
          <a:prstGeom prst="rect">
            <a:avLst/>
          </a:prstGeom>
          <a:solidFill>
            <a:schemeClr val="bg2">
              <a:lumMod val="75000"/>
            </a:schemeClr>
          </a:solidFill>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400"/>
              </a:spcAft>
              <a:buClr>
                <a:schemeClr val="accent2"/>
              </a:buClr>
              <a:buFont typeface="Arial" panose="020B0604020202020204" pitchFamily="34" charset="0"/>
              <a:buChar char="•"/>
              <a:defRPr sz="160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100000"/>
              </a:lnSpc>
              <a:spcBef>
                <a:spcPts val="600"/>
              </a:spcBef>
              <a:spcAft>
                <a:spcPts val="400"/>
              </a:spcAft>
              <a:buClr>
                <a:schemeClr val="accent2"/>
              </a:buClr>
              <a:buFont typeface="Arial" panose="020B0604020202020204" pitchFamily="34" charset="0"/>
              <a:buChar char="•"/>
              <a:defRPr sz="1400" kern="1200">
                <a:solidFill>
                  <a:schemeClr val="bg1"/>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600"/>
              </a:spcBef>
              <a:spcAft>
                <a:spcPts val="400"/>
              </a:spcAft>
              <a:buClr>
                <a:schemeClr val="accent2"/>
              </a:buClr>
              <a:buFont typeface="Arial" panose="020B0604020202020204" pitchFamily="34" charset="0"/>
              <a:buChar char="•"/>
              <a:defRPr sz="1200" kern="1200">
                <a:solidFill>
                  <a:schemeClr val="bg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rPr>
              <a:t>Previous Versions.</a:t>
            </a:r>
          </a:p>
          <a:p>
            <a:r>
              <a:rPr lang="en-US" dirty="0">
                <a:solidFill>
                  <a:schemeClr val="tx1"/>
                </a:solidFill>
              </a:rPr>
              <a:t>Increase/decrease font size in Note Output.</a:t>
            </a:r>
          </a:p>
          <a:p>
            <a:endParaRPr lang="en-US" dirty="0">
              <a:solidFill>
                <a:schemeClr val="tx1"/>
              </a:solidFill>
            </a:endParaRPr>
          </a:p>
        </p:txBody>
      </p:sp>
      <p:sp>
        <p:nvSpPr>
          <p:cNvPr id="11" name="Text Placeholder 9">
            <a:extLst>
              <a:ext uri="{FF2B5EF4-FFF2-40B4-BE49-F238E27FC236}">
                <a16:creationId xmlns:a16="http://schemas.microsoft.com/office/drawing/2014/main" id="{E8B33CDB-9A34-4456-888E-7525C9B42FCA}"/>
              </a:ext>
            </a:extLst>
          </p:cNvPr>
          <p:cNvSpPr txBox="1">
            <a:spLocks/>
          </p:cNvSpPr>
          <p:nvPr/>
        </p:nvSpPr>
        <p:spPr>
          <a:xfrm>
            <a:off x="552889" y="4653193"/>
            <a:ext cx="2228024" cy="182076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400"/>
              </a:spcAft>
              <a:buClr>
                <a:schemeClr val="accent2"/>
              </a:buClr>
              <a:buFont typeface="Arial" panose="020B0604020202020204" pitchFamily="34" charset="0"/>
              <a:buChar char="•"/>
              <a:defRPr sz="160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100000"/>
              </a:lnSpc>
              <a:spcBef>
                <a:spcPts val="600"/>
              </a:spcBef>
              <a:spcAft>
                <a:spcPts val="400"/>
              </a:spcAft>
              <a:buClr>
                <a:schemeClr val="accent2"/>
              </a:buClr>
              <a:buFont typeface="Arial" panose="020B0604020202020204" pitchFamily="34" charset="0"/>
              <a:buChar char="•"/>
              <a:defRPr sz="1400" kern="1200">
                <a:solidFill>
                  <a:schemeClr val="bg1"/>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600"/>
              </a:spcBef>
              <a:spcAft>
                <a:spcPts val="400"/>
              </a:spcAft>
              <a:buClr>
                <a:schemeClr val="accent2"/>
              </a:buClr>
              <a:buFont typeface="Arial" panose="020B0604020202020204" pitchFamily="34" charset="0"/>
              <a:buChar char="•"/>
              <a:defRPr sz="1200" kern="1200">
                <a:solidFill>
                  <a:schemeClr val="bg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rPr>
              <a:t>You can create a task. </a:t>
            </a:r>
          </a:p>
          <a:p>
            <a:r>
              <a:rPr lang="en-US" dirty="0">
                <a:solidFill>
                  <a:schemeClr val="tx1"/>
                </a:solidFill>
              </a:rPr>
              <a:t>Precepting providers can Invalidate notes from here.</a:t>
            </a:r>
          </a:p>
          <a:p>
            <a:endParaRPr lang="en-US" dirty="0">
              <a:solidFill>
                <a:schemeClr val="tx1"/>
              </a:solidFill>
            </a:endParaRPr>
          </a:p>
          <a:p>
            <a:endParaRPr lang="en-US" dirty="0">
              <a:solidFill>
                <a:schemeClr val="tx1"/>
              </a:solidFill>
            </a:endParaRPr>
          </a:p>
        </p:txBody>
      </p:sp>
      <p:sp>
        <p:nvSpPr>
          <p:cNvPr id="12" name="Rectangle 11">
            <a:extLst>
              <a:ext uri="{FF2B5EF4-FFF2-40B4-BE49-F238E27FC236}">
                <a16:creationId xmlns:a16="http://schemas.microsoft.com/office/drawing/2014/main" id="{044F0AB8-57EE-4DA4-8F39-C51695034B4B}"/>
              </a:ext>
            </a:extLst>
          </p:cNvPr>
          <p:cNvSpPr/>
          <p:nvPr/>
        </p:nvSpPr>
        <p:spPr>
          <a:xfrm>
            <a:off x="103713" y="1507701"/>
            <a:ext cx="4917233" cy="2873828"/>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600"/>
          </a:p>
        </p:txBody>
      </p:sp>
      <p:pic>
        <p:nvPicPr>
          <p:cNvPr id="13" name="Picture 12">
            <a:extLst>
              <a:ext uri="{FF2B5EF4-FFF2-40B4-BE49-F238E27FC236}">
                <a16:creationId xmlns:a16="http://schemas.microsoft.com/office/drawing/2014/main" id="{F835C49C-B46F-4895-B9B5-AA45C6968553}"/>
              </a:ext>
            </a:extLst>
          </p:cNvPr>
          <p:cNvPicPr>
            <a:picLocks noChangeAspect="1"/>
          </p:cNvPicPr>
          <p:nvPr/>
        </p:nvPicPr>
        <p:blipFill>
          <a:blip r:embed="rId3"/>
          <a:stretch>
            <a:fillRect/>
          </a:stretch>
        </p:blipFill>
        <p:spPr>
          <a:xfrm>
            <a:off x="232343" y="1621972"/>
            <a:ext cx="4722402" cy="2541001"/>
          </a:xfrm>
          <a:prstGeom prst="rect">
            <a:avLst/>
          </a:prstGeom>
        </p:spPr>
      </p:pic>
      <p:cxnSp>
        <p:nvCxnSpPr>
          <p:cNvPr id="14" name="Straight Arrow Connector 13">
            <a:extLst>
              <a:ext uri="{FF2B5EF4-FFF2-40B4-BE49-F238E27FC236}">
                <a16:creationId xmlns:a16="http://schemas.microsoft.com/office/drawing/2014/main" id="{75AC3602-F954-4AD4-A368-FCC306D26FCD}"/>
              </a:ext>
            </a:extLst>
          </p:cNvPr>
          <p:cNvCxnSpPr>
            <a:cxnSpLocks/>
          </p:cNvCxnSpPr>
          <p:nvPr/>
        </p:nvCxnSpPr>
        <p:spPr>
          <a:xfrm flipV="1">
            <a:off x="2407298" y="1004128"/>
            <a:ext cx="2862447" cy="2549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DCA0D4C-4E58-4940-9A82-BB38E866BFF9}"/>
              </a:ext>
            </a:extLst>
          </p:cNvPr>
          <p:cNvCxnSpPr>
            <a:cxnSpLocks/>
          </p:cNvCxnSpPr>
          <p:nvPr/>
        </p:nvCxnSpPr>
        <p:spPr>
          <a:xfrm flipH="1">
            <a:off x="967533" y="1269329"/>
            <a:ext cx="542884" cy="4929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AEEEF87-A7EA-4098-B267-6CFA9DFA4324}"/>
              </a:ext>
            </a:extLst>
          </p:cNvPr>
          <p:cNvCxnSpPr>
            <a:cxnSpLocks/>
          </p:cNvCxnSpPr>
          <p:nvPr/>
        </p:nvCxnSpPr>
        <p:spPr>
          <a:xfrm>
            <a:off x="2407298" y="4830692"/>
            <a:ext cx="3079102" cy="148438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7A2A038-6399-4391-A81C-656D1A0137D0}"/>
              </a:ext>
            </a:extLst>
          </p:cNvPr>
          <p:cNvCxnSpPr>
            <a:cxnSpLocks/>
          </p:cNvCxnSpPr>
          <p:nvPr/>
        </p:nvCxnSpPr>
        <p:spPr>
          <a:xfrm flipH="1" flipV="1">
            <a:off x="8383425" y="1248460"/>
            <a:ext cx="151083" cy="53010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7D0C06F-8676-44EA-8304-B583BD4A623D}"/>
              </a:ext>
            </a:extLst>
          </p:cNvPr>
          <p:cNvCxnSpPr>
            <a:cxnSpLocks/>
          </p:cNvCxnSpPr>
          <p:nvPr/>
        </p:nvCxnSpPr>
        <p:spPr>
          <a:xfrm flipV="1">
            <a:off x="7071575" y="1008412"/>
            <a:ext cx="1108591" cy="39910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Star: 5 Points 19">
            <a:extLst>
              <a:ext uri="{FF2B5EF4-FFF2-40B4-BE49-F238E27FC236}">
                <a16:creationId xmlns:a16="http://schemas.microsoft.com/office/drawing/2014/main" id="{7BD59D64-35F8-4633-9039-CB2466755D03}"/>
              </a:ext>
            </a:extLst>
          </p:cNvPr>
          <p:cNvSpPr/>
          <p:nvPr/>
        </p:nvSpPr>
        <p:spPr>
          <a:xfrm>
            <a:off x="4431844" y="125817"/>
            <a:ext cx="454769" cy="364800"/>
          </a:xfrm>
          <a:prstGeom prst="star5">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2721686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BE92F-769E-4BDC-8789-8776F0C57521}"/>
              </a:ext>
            </a:extLst>
          </p:cNvPr>
          <p:cNvSpPr>
            <a:spLocks noGrp="1"/>
          </p:cNvSpPr>
          <p:nvPr>
            <p:ph type="title"/>
          </p:nvPr>
        </p:nvSpPr>
        <p:spPr/>
        <p:txBody>
          <a:bodyPr/>
          <a:lstStyle/>
          <a:p>
            <a:r>
              <a:rPr lang="en-US" dirty="0"/>
              <a:t>Note output</a:t>
            </a:r>
          </a:p>
        </p:txBody>
      </p:sp>
      <p:sp>
        <p:nvSpPr>
          <p:cNvPr id="4" name="Slide Number Placeholder 3">
            <a:extLst>
              <a:ext uri="{FF2B5EF4-FFF2-40B4-BE49-F238E27FC236}">
                <a16:creationId xmlns:a16="http://schemas.microsoft.com/office/drawing/2014/main" id="{8849DEE7-01D4-4F45-9989-825790734409}"/>
              </a:ext>
            </a:extLst>
          </p:cNvPr>
          <p:cNvSpPr>
            <a:spLocks noGrp="1"/>
          </p:cNvSpPr>
          <p:nvPr>
            <p:ph type="sldNum" sz="quarter" idx="12"/>
          </p:nvPr>
        </p:nvSpPr>
        <p:spPr/>
        <p:txBody>
          <a:bodyPr/>
          <a:lstStyle/>
          <a:p>
            <a:fld id="{3BD48555-08CD-42B1-A1E7-3562337112B9}" type="slidenum">
              <a:rPr lang="en-US" smtClean="0"/>
              <a:pPr/>
              <a:t>13</a:t>
            </a:fld>
            <a:endParaRPr lang="en-US"/>
          </a:p>
        </p:txBody>
      </p:sp>
      <p:pic>
        <p:nvPicPr>
          <p:cNvPr id="5" name="Picture 4">
            <a:extLst>
              <a:ext uri="{FF2B5EF4-FFF2-40B4-BE49-F238E27FC236}">
                <a16:creationId xmlns:a16="http://schemas.microsoft.com/office/drawing/2014/main" id="{65922DAB-9D1E-4121-88F7-30DFA358C025}"/>
              </a:ext>
            </a:extLst>
          </p:cNvPr>
          <p:cNvPicPr>
            <a:picLocks noChangeAspect="1"/>
          </p:cNvPicPr>
          <p:nvPr/>
        </p:nvPicPr>
        <p:blipFill>
          <a:blip r:embed="rId2"/>
          <a:stretch>
            <a:fillRect/>
          </a:stretch>
        </p:blipFill>
        <p:spPr>
          <a:xfrm>
            <a:off x="3213624" y="283953"/>
            <a:ext cx="5288877" cy="6358622"/>
          </a:xfrm>
          <a:prstGeom prst="rect">
            <a:avLst/>
          </a:prstGeom>
        </p:spPr>
      </p:pic>
      <p:sp>
        <p:nvSpPr>
          <p:cNvPr id="6" name="Text Placeholder 9">
            <a:extLst>
              <a:ext uri="{FF2B5EF4-FFF2-40B4-BE49-F238E27FC236}">
                <a16:creationId xmlns:a16="http://schemas.microsoft.com/office/drawing/2014/main" id="{BF52A485-B1EA-4E10-955C-296E164B5E43}"/>
              </a:ext>
            </a:extLst>
          </p:cNvPr>
          <p:cNvSpPr txBox="1">
            <a:spLocks/>
          </p:cNvSpPr>
          <p:nvPr/>
        </p:nvSpPr>
        <p:spPr>
          <a:xfrm>
            <a:off x="228600" y="1109678"/>
            <a:ext cx="2981325" cy="5364274"/>
          </a:xfrm>
          <a:prstGeom prst="rect">
            <a:avLst/>
          </a:prstGeom>
        </p:spPr>
        <p:txBody>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r>
              <a:rPr lang="en-US" sz="1600" dirty="0"/>
              <a:t>Must refresh by using refresh circle or Save to view info typed in forms.</a:t>
            </a:r>
          </a:p>
          <a:p>
            <a:r>
              <a:rPr lang="en-US" sz="1600" dirty="0"/>
              <a:t>Click on gray space to free text. A larger text box pops open. Apply changes.</a:t>
            </a:r>
          </a:p>
          <a:p>
            <a:r>
              <a:rPr lang="en-US" sz="1600" dirty="0"/>
              <a:t>Section headers only show up if you enter something in that section.</a:t>
            </a:r>
          </a:p>
          <a:p>
            <a:r>
              <a:rPr lang="en-US" sz="1600" dirty="0"/>
              <a:t>Gray space free text works but not recommended workflow.</a:t>
            </a:r>
          </a:p>
          <a:p>
            <a:r>
              <a:rPr lang="en-US" sz="1600" dirty="0"/>
              <a:t>ETSU EHR recommends using Note Output for viewing, not typing.</a:t>
            </a:r>
          </a:p>
          <a:p>
            <a:r>
              <a:rPr lang="en-US" sz="1600" dirty="0"/>
              <a:t>ETSU EHR recommends free text boxes for typing free text.</a:t>
            </a:r>
          </a:p>
          <a:p>
            <a:r>
              <a:rPr lang="en-US" sz="1600" dirty="0"/>
              <a:t>The Note Output view doesn't scroll with you.</a:t>
            </a:r>
          </a:p>
          <a:p>
            <a:endParaRPr lang="en-US" sz="1600" dirty="0"/>
          </a:p>
        </p:txBody>
      </p:sp>
      <p:cxnSp>
        <p:nvCxnSpPr>
          <p:cNvPr id="7" name="Straight Arrow Connector 6">
            <a:extLst>
              <a:ext uri="{FF2B5EF4-FFF2-40B4-BE49-F238E27FC236}">
                <a16:creationId xmlns:a16="http://schemas.microsoft.com/office/drawing/2014/main" id="{B4CE1CAC-F863-4EA8-8304-5FDB367D617D}"/>
              </a:ext>
            </a:extLst>
          </p:cNvPr>
          <p:cNvCxnSpPr>
            <a:cxnSpLocks/>
          </p:cNvCxnSpPr>
          <p:nvPr/>
        </p:nvCxnSpPr>
        <p:spPr>
          <a:xfrm flipV="1">
            <a:off x="2724525" y="941055"/>
            <a:ext cx="628275" cy="52759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3EE9E9B-928C-4D80-965F-C834AC047DBF}"/>
              </a:ext>
            </a:extLst>
          </p:cNvPr>
          <p:cNvCxnSpPr>
            <a:cxnSpLocks/>
          </p:cNvCxnSpPr>
          <p:nvPr/>
        </p:nvCxnSpPr>
        <p:spPr>
          <a:xfrm>
            <a:off x="2809491" y="2187580"/>
            <a:ext cx="670104" cy="29960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Star: 5 Points 9">
            <a:extLst>
              <a:ext uri="{FF2B5EF4-FFF2-40B4-BE49-F238E27FC236}">
                <a16:creationId xmlns:a16="http://schemas.microsoft.com/office/drawing/2014/main" id="{990D97AE-AE83-4516-ACAD-8E4E2560431F}"/>
              </a:ext>
            </a:extLst>
          </p:cNvPr>
          <p:cNvSpPr/>
          <p:nvPr/>
        </p:nvSpPr>
        <p:spPr>
          <a:xfrm>
            <a:off x="2920362" y="212117"/>
            <a:ext cx="289563" cy="490165"/>
          </a:xfrm>
          <a:prstGeom prst="star5">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942027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3F802-6618-4A66-ACFC-9EAFA980464A}"/>
              </a:ext>
            </a:extLst>
          </p:cNvPr>
          <p:cNvSpPr>
            <a:spLocks noGrp="1"/>
          </p:cNvSpPr>
          <p:nvPr>
            <p:ph type="title"/>
          </p:nvPr>
        </p:nvSpPr>
        <p:spPr/>
        <p:txBody>
          <a:bodyPr/>
          <a:lstStyle/>
          <a:p>
            <a:r>
              <a:rPr lang="en-US" dirty="0"/>
              <a:t>Editing text using gray area</a:t>
            </a:r>
          </a:p>
        </p:txBody>
      </p:sp>
      <p:sp>
        <p:nvSpPr>
          <p:cNvPr id="4" name="Slide Number Placeholder 3">
            <a:extLst>
              <a:ext uri="{FF2B5EF4-FFF2-40B4-BE49-F238E27FC236}">
                <a16:creationId xmlns:a16="http://schemas.microsoft.com/office/drawing/2014/main" id="{EB22EC71-471E-4197-9187-17D1DC3FB444}"/>
              </a:ext>
            </a:extLst>
          </p:cNvPr>
          <p:cNvSpPr>
            <a:spLocks noGrp="1"/>
          </p:cNvSpPr>
          <p:nvPr>
            <p:ph type="sldNum" sz="quarter" idx="12"/>
          </p:nvPr>
        </p:nvSpPr>
        <p:spPr/>
        <p:txBody>
          <a:bodyPr/>
          <a:lstStyle/>
          <a:p>
            <a:fld id="{3BD48555-08CD-42B1-A1E7-3562337112B9}" type="slidenum">
              <a:rPr lang="en-US" smtClean="0"/>
              <a:pPr/>
              <a:t>14</a:t>
            </a:fld>
            <a:endParaRPr lang="en-US"/>
          </a:p>
        </p:txBody>
      </p:sp>
      <p:pic>
        <p:nvPicPr>
          <p:cNvPr id="5" name="Picture 4">
            <a:extLst>
              <a:ext uri="{FF2B5EF4-FFF2-40B4-BE49-F238E27FC236}">
                <a16:creationId xmlns:a16="http://schemas.microsoft.com/office/drawing/2014/main" id="{93C13E3C-9D0F-42C1-927C-26D0B7726696}"/>
              </a:ext>
            </a:extLst>
          </p:cNvPr>
          <p:cNvPicPr>
            <a:picLocks noChangeAspect="1"/>
          </p:cNvPicPr>
          <p:nvPr/>
        </p:nvPicPr>
        <p:blipFill>
          <a:blip r:embed="rId2"/>
          <a:stretch>
            <a:fillRect/>
          </a:stretch>
        </p:blipFill>
        <p:spPr>
          <a:xfrm>
            <a:off x="448327" y="1295400"/>
            <a:ext cx="8531347" cy="5036509"/>
          </a:xfrm>
          <a:prstGeom prst="rect">
            <a:avLst/>
          </a:prstGeom>
        </p:spPr>
      </p:pic>
      <p:sp>
        <p:nvSpPr>
          <p:cNvPr id="6" name="TextBox 5">
            <a:extLst>
              <a:ext uri="{FF2B5EF4-FFF2-40B4-BE49-F238E27FC236}">
                <a16:creationId xmlns:a16="http://schemas.microsoft.com/office/drawing/2014/main" id="{48716189-5DBF-44EA-88D4-ECC530F632C3}"/>
              </a:ext>
            </a:extLst>
          </p:cNvPr>
          <p:cNvSpPr txBox="1"/>
          <p:nvPr/>
        </p:nvSpPr>
        <p:spPr>
          <a:xfrm>
            <a:off x="1624000" y="2074062"/>
            <a:ext cx="2563587" cy="1169551"/>
          </a:xfrm>
          <a:prstGeom prst="rect">
            <a:avLst/>
          </a:prstGeom>
          <a:solidFill>
            <a:schemeClr val="accent2">
              <a:lumMod val="20000"/>
              <a:lumOff val="80000"/>
            </a:schemeClr>
          </a:solidFill>
          <a:ln>
            <a:solidFill>
              <a:schemeClr val="accent1">
                <a:lumMod val="75000"/>
              </a:schemeClr>
            </a:solidFill>
          </a:ln>
        </p:spPr>
        <p:txBody>
          <a:bodyPr wrap="square" lIns="91440" tIns="45720" rIns="91440" bIns="45720" rtlCol="0" anchor="t">
            <a:spAutoFit/>
          </a:bodyPr>
          <a:lstStyle/>
          <a:p>
            <a:pPr marL="171450" indent="-171450">
              <a:buFont typeface="Courier New" panose="02070309020205020404" pitchFamily="49" charset="0"/>
              <a:buChar char="o"/>
            </a:pPr>
            <a:r>
              <a:rPr lang="en-US" sz="1400" i="1"/>
              <a:t>This is what it looks like when you click in the gray space in Note Output.</a:t>
            </a:r>
          </a:p>
          <a:p>
            <a:pPr marL="171450" indent="-171450">
              <a:buFont typeface="Courier New" panose="02070309020205020404" pitchFamily="49" charset="0"/>
              <a:buChar char="o"/>
            </a:pPr>
            <a:r>
              <a:rPr lang="en-US" sz="1400" i="1"/>
              <a:t>Don’t forget to Apply Changes.</a:t>
            </a:r>
          </a:p>
        </p:txBody>
      </p:sp>
      <p:cxnSp>
        <p:nvCxnSpPr>
          <p:cNvPr id="7" name="Straight Arrow Connector 6">
            <a:extLst>
              <a:ext uri="{FF2B5EF4-FFF2-40B4-BE49-F238E27FC236}">
                <a16:creationId xmlns:a16="http://schemas.microsoft.com/office/drawing/2014/main" id="{C671A71D-77A4-4A9F-A5CD-5CEA55A09995}"/>
              </a:ext>
            </a:extLst>
          </p:cNvPr>
          <p:cNvCxnSpPr>
            <a:cxnSpLocks/>
          </p:cNvCxnSpPr>
          <p:nvPr/>
        </p:nvCxnSpPr>
        <p:spPr>
          <a:xfrm>
            <a:off x="4645241" y="4724400"/>
            <a:ext cx="1292546" cy="45681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2370CF2D-42F3-4E5E-B6AF-173FEC404ED0}"/>
              </a:ext>
            </a:extLst>
          </p:cNvPr>
          <p:cNvSpPr/>
          <p:nvPr/>
        </p:nvSpPr>
        <p:spPr>
          <a:xfrm flipV="1">
            <a:off x="4544728" y="6006894"/>
            <a:ext cx="695986" cy="325015"/>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Star: 5 Points 8">
            <a:extLst>
              <a:ext uri="{FF2B5EF4-FFF2-40B4-BE49-F238E27FC236}">
                <a16:creationId xmlns:a16="http://schemas.microsoft.com/office/drawing/2014/main" id="{BDAEE27F-6895-492A-87B2-627286DB6B5C}"/>
              </a:ext>
            </a:extLst>
          </p:cNvPr>
          <p:cNvSpPr/>
          <p:nvPr/>
        </p:nvSpPr>
        <p:spPr>
          <a:xfrm>
            <a:off x="5468181" y="1423724"/>
            <a:ext cx="372769" cy="324727"/>
          </a:xfrm>
          <a:prstGeom prst="star5">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2982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448D7-9266-4F65-9844-7612A06B9880}"/>
              </a:ext>
            </a:extLst>
          </p:cNvPr>
          <p:cNvSpPr>
            <a:spLocks noGrp="1"/>
          </p:cNvSpPr>
          <p:nvPr>
            <p:ph type="title"/>
          </p:nvPr>
        </p:nvSpPr>
        <p:spPr/>
        <p:txBody>
          <a:bodyPr/>
          <a:lstStyle/>
          <a:p>
            <a:r>
              <a:rPr lang="en-US" dirty="0"/>
              <a:t>Data entered in forms</a:t>
            </a:r>
          </a:p>
        </p:txBody>
      </p:sp>
      <p:sp>
        <p:nvSpPr>
          <p:cNvPr id="4" name="Slide Number Placeholder 3">
            <a:extLst>
              <a:ext uri="{FF2B5EF4-FFF2-40B4-BE49-F238E27FC236}">
                <a16:creationId xmlns:a16="http://schemas.microsoft.com/office/drawing/2014/main" id="{B3C55A4C-E54A-40CE-B74B-89B458A70794}"/>
              </a:ext>
            </a:extLst>
          </p:cNvPr>
          <p:cNvSpPr>
            <a:spLocks noGrp="1"/>
          </p:cNvSpPr>
          <p:nvPr>
            <p:ph type="sldNum" sz="quarter" idx="12"/>
          </p:nvPr>
        </p:nvSpPr>
        <p:spPr/>
        <p:txBody>
          <a:bodyPr/>
          <a:lstStyle/>
          <a:p>
            <a:fld id="{3BD48555-08CD-42B1-A1E7-3562337112B9}" type="slidenum">
              <a:rPr lang="en-US" smtClean="0"/>
              <a:pPr/>
              <a:t>15</a:t>
            </a:fld>
            <a:endParaRPr lang="en-US"/>
          </a:p>
        </p:txBody>
      </p:sp>
      <p:pic>
        <p:nvPicPr>
          <p:cNvPr id="5" name="Picture 4">
            <a:extLst>
              <a:ext uri="{FF2B5EF4-FFF2-40B4-BE49-F238E27FC236}">
                <a16:creationId xmlns:a16="http://schemas.microsoft.com/office/drawing/2014/main" id="{2B637F68-6C0F-48DF-A9CF-35286E4AD3D3}"/>
              </a:ext>
            </a:extLst>
          </p:cNvPr>
          <p:cNvPicPr>
            <a:picLocks noChangeAspect="1"/>
          </p:cNvPicPr>
          <p:nvPr/>
        </p:nvPicPr>
        <p:blipFill>
          <a:blip r:embed="rId2"/>
          <a:stretch>
            <a:fillRect/>
          </a:stretch>
        </p:blipFill>
        <p:spPr>
          <a:xfrm>
            <a:off x="75986" y="1226436"/>
            <a:ext cx="8756556" cy="5316480"/>
          </a:xfrm>
          <a:prstGeom prst="rect">
            <a:avLst/>
          </a:prstGeom>
        </p:spPr>
      </p:pic>
      <p:sp>
        <p:nvSpPr>
          <p:cNvPr id="6" name="TextBox 5">
            <a:extLst>
              <a:ext uri="{FF2B5EF4-FFF2-40B4-BE49-F238E27FC236}">
                <a16:creationId xmlns:a16="http://schemas.microsoft.com/office/drawing/2014/main" id="{F6F95B18-2D89-4F2F-B891-5B25CDDDD8B7}"/>
              </a:ext>
            </a:extLst>
          </p:cNvPr>
          <p:cNvSpPr txBox="1"/>
          <p:nvPr/>
        </p:nvSpPr>
        <p:spPr>
          <a:xfrm>
            <a:off x="2642288" y="2763182"/>
            <a:ext cx="3127513" cy="738664"/>
          </a:xfrm>
          <a:prstGeom prst="rect">
            <a:avLst/>
          </a:prstGeom>
          <a:solidFill>
            <a:schemeClr val="accent2">
              <a:lumMod val="20000"/>
              <a:lumOff val="80000"/>
            </a:schemeClr>
          </a:solidFill>
          <a:ln>
            <a:solidFill>
              <a:schemeClr val="accent1">
                <a:lumMod val="75000"/>
              </a:schemeClr>
            </a:solidFill>
          </a:ln>
        </p:spPr>
        <p:txBody>
          <a:bodyPr wrap="square" lIns="91440" tIns="45720" rIns="91440" bIns="45720" rtlCol="0" anchor="t">
            <a:spAutoFit/>
          </a:bodyPr>
          <a:lstStyle/>
          <a:p>
            <a:pPr marL="342900" indent="-342900">
              <a:buFont typeface="+mj-lt"/>
              <a:buAutoNum type="arabicPeriod"/>
            </a:pPr>
            <a:r>
              <a:rPr lang="en-US" sz="1400" i="1" dirty="0"/>
              <a:t>Info entered into forms is only seen in Note Output if you Save or Refresh.</a:t>
            </a:r>
          </a:p>
        </p:txBody>
      </p:sp>
      <p:sp>
        <p:nvSpPr>
          <p:cNvPr id="7" name="Rectangle 6">
            <a:extLst>
              <a:ext uri="{FF2B5EF4-FFF2-40B4-BE49-F238E27FC236}">
                <a16:creationId xmlns:a16="http://schemas.microsoft.com/office/drawing/2014/main" id="{B31C2E4C-7B7D-4D88-89E3-3049CE289D09}"/>
              </a:ext>
            </a:extLst>
          </p:cNvPr>
          <p:cNvSpPr/>
          <p:nvPr/>
        </p:nvSpPr>
        <p:spPr>
          <a:xfrm flipV="1">
            <a:off x="5268247" y="6135740"/>
            <a:ext cx="307911" cy="365124"/>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80157187-4EDD-4397-8BD4-5C2D8A3C0193}"/>
              </a:ext>
            </a:extLst>
          </p:cNvPr>
          <p:cNvSpPr/>
          <p:nvPr/>
        </p:nvSpPr>
        <p:spPr>
          <a:xfrm flipV="1">
            <a:off x="5915170" y="1606162"/>
            <a:ext cx="1069910" cy="317240"/>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06167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B6A9BD-FCDD-4FBA-8697-B255A2077252}"/>
              </a:ext>
            </a:extLst>
          </p:cNvPr>
          <p:cNvPicPr>
            <a:picLocks noChangeAspect="1"/>
          </p:cNvPicPr>
          <p:nvPr/>
        </p:nvPicPr>
        <p:blipFill>
          <a:blip r:embed="rId2"/>
          <a:stretch>
            <a:fillRect/>
          </a:stretch>
        </p:blipFill>
        <p:spPr>
          <a:xfrm>
            <a:off x="283346" y="1222248"/>
            <a:ext cx="8493918" cy="5178552"/>
          </a:xfrm>
          <a:prstGeom prst="rect">
            <a:avLst/>
          </a:prstGeom>
        </p:spPr>
      </p:pic>
      <p:sp>
        <p:nvSpPr>
          <p:cNvPr id="2" name="Title 1">
            <a:extLst>
              <a:ext uri="{FF2B5EF4-FFF2-40B4-BE49-F238E27FC236}">
                <a16:creationId xmlns:a16="http://schemas.microsoft.com/office/drawing/2014/main" id="{C400509B-E53A-46F7-B79C-6606A96713BC}"/>
              </a:ext>
            </a:extLst>
          </p:cNvPr>
          <p:cNvSpPr>
            <a:spLocks noGrp="1"/>
          </p:cNvSpPr>
          <p:nvPr>
            <p:ph type="title"/>
          </p:nvPr>
        </p:nvSpPr>
        <p:spPr>
          <a:xfrm>
            <a:off x="304800" y="457200"/>
            <a:ext cx="8686800" cy="838200"/>
          </a:xfrm>
        </p:spPr>
        <p:txBody>
          <a:bodyPr/>
          <a:lstStyle/>
          <a:p>
            <a:r>
              <a:rPr lang="en-US" dirty="0"/>
              <a:t>Note input (entering data)</a:t>
            </a:r>
          </a:p>
        </p:txBody>
      </p:sp>
      <p:sp>
        <p:nvSpPr>
          <p:cNvPr id="4" name="Slide Number Placeholder 3">
            <a:extLst>
              <a:ext uri="{FF2B5EF4-FFF2-40B4-BE49-F238E27FC236}">
                <a16:creationId xmlns:a16="http://schemas.microsoft.com/office/drawing/2014/main" id="{92ADCB7C-FB7F-4DD5-8515-1A7BD1CADE8A}"/>
              </a:ext>
            </a:extLst>
          </p:cNvPr>
          <p:cNvSpPr>
            <a:spLocks noGrp="1"/>
          </p:cNvSpPr>
          <p:nvPr>
            <p:ph type="sldNum" sz="quarter" idx="12"/>
          </p:nvPr>
        </p:nvSpPr>
        <p:spPr>
          <a:xfrm>
            <a:off x="8229600" y="6473952"/>
            <a:ext cx="758952" cy="246888"/>
          </a:xfrm>
        </p:spPr>
        <p:txBody>
          <a:bodyPr/>
          <a:lstStyle/>
          <a:p>
            <a:fld id="{3BD48555-08CD-42B1-A1E7-3562337112B9}" type="slidenum">
              <a:rPr lang="en-US" smtClean="0"/>
              <a:pPr/>
              <a:t>16</a:t>
            </a:fld>
            <a:endParaRPr lang="en-US"/>
          </a:p>
        </p:txBody>
      </p:sp>
      <p:sp>
        <p:nvSpPr>
          <p:cNvPr id="7" name="Slide Number Placeholder 2">
            <a:extLst>
              <a:ext uri="{FF2B5EF4-FFF2-40B4-BE49-F238E27FC236}">
                <a16:creationId xmlns:a16="http://schemas.microsoft.com/office/drawing/2014/main" id="{ACC57705-0D92-4B53-A5B4-1BB1D7E24C65}"/>
              </a:ext>
            </a:extLst>
          </p:cNvPr>
          <p:cNvSpPr txBox="1">
            <a:spLocks/>
          </p:cNvSpPr>
          <p:nvPr/>
        </p:nvSpPr>
        <p:spPr>
          <a:xfrm>
            <a:off x="10513016" y="7430371"/>
            <a:ext cx="405873" cy="348805"/>
          </a:xfrm>
          <a:prstGeom prst="rect">
            <a:avLst/>
          </a:prstGeom>
        </p:spPr>
        <p:txBody>
          <a:bodyPr vert="horz"/>
          <a:lstStyle>
            <a:defPPr>
              <a:defRPr lang="en-US"/>
            </a:defPPr>
            <a:lvl1pPr marL="0" algn="r" defTabSz="914400" rtl="0" eaLnBrk="1" latinLnBrk="0" hangingPunct="1">
              <a:defRPr kumimoji="0" sz="1200" kern="1200">
                <a:solidFill>
                  <a:schemeClr val="accent1">
                    <a:shade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63D6C4-4840-40CC-AC84-17E24B3B7BDE}" type="slidenum">
              <a:rPr lang="en-US" smtClean="0"/>
              <a:pPr/>
              <a:t>16</a:t>
            </a:fld>
            <a:endParaRPr lang="en-US"/>
          </a:p>
        </p:txBody>
      </p:sp>
      <p:sp>
        <p:nvSpPr>
          <p:cNvPr id="8" name="TextBox 7">
            <a:extLst>
              <a:ext uri="{FF2B5EF4-FFF2-40B4-BE49-F238E27FC236}">
                <a16:creationId xmlns:a16="http://schemas.microsoft.com/office/drawing/2014/main" id="{9C5113EC-47D9-4971-930D-AE7CB616E959}"/>
              </a:ext>
            </a:extLst>
          </p:cNvPr>
          <p:cNvSpPr txBox="1"/>
          <p:nvPr/>
        </p:nvSpPr>
        <p:spPr>
          <a:xfrm>
            <a:off x="1292469" y="2672011"/>
            <a:ext cx="2762330" cy="523220"/>
          </a:xfrm>
          <a:prstGeom prst="rect">
            <a:avLst/>
          </a:prstGeom>
          <a:solidFill>
            <a:schemeClr val="accent2">
              <a:lumMod val="20000"/>
              <a:lumOff val="80000"/>
            </a:schemeClr>
          </a:solidFill>
          <a:ln>
            <a:solidFill>
              <a:schemeClr val="accent1">
                <a:lumMod val="75000"/>
              </a:schemeClr>
            </a:solidFill>
          </a:ln>
        </p:spPr>
        <p:txBody>
          <a:bodyPr wrap="square" lIns="91440" tIns="45720" rIns="91440" bIns="45720" rtlCol="0" anchor="t">
            <a:spAutoFit/>
          </a:bodyPr>
          <a:lstStyle/>
          <a:p>
            <a:pPr marL="171450" indent="-171450">
              <a:buFont typeface="Courier New" panose="02070309020205020404" pitchFamily="49" charset="0"/>
              <a:buChar char="o"/>
            </a:pPr>
            <a:r>
              <a:rPr lang="en-US" sz="1400" i="1" dirty="0"/>
              <a:t>Note Inputs created for this encounter.</a:t>
            </a:r>
          </a:p>
        </p:txBody>
      </p:sp>
      <p:cxnSp>
        <p:nvCxnSpPr>
          <p:cNvPr id="11" name="Straight Arrow Connector 10">
            <a:extLst>
              <a:ext uri="{FF2B5EF4-FFF2-40B4-BE49-F238E27FC236}">
                <a16:creationId xmlns:a16="http://schemas.microsoft.com/office/drawing/2014/main" id="{6B3DFDC9-E8C7-4DE0-A1FA-05B0F6F085A7}"/>
              </a:ext>
            </a:extLst>
          </p:cNvPr>
          <p:cNvCxnSpPr>
            <a:cxnSpLocks/>
          </p:cNvCxnSpPr>
          <p:nvPr/>
        </p:nvCxnSpPr>
        <p:spPr>
          <a:xfrm flipH="1">
            <a:off x="6806197" y="2049644"/>
            <a:ext cx="1320" cy="29030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D530971-7375-4C01-BACA-E4436D8E62B8}"/>
              </a:ext>
            </a:extLst>
          </p:cNvPr>
          <p:cNvCxnSpPr>
            <a:cxnSpLocks/>
          </p:cNvCxnSpPr>
          <p:nvPr/>
        </p:nvCxnSpPr>
        <p:spPr>
          <a:xfrm flipH="1" flipV="1">
            <a:off x="1524001" y="1600201"/>
            <a:ext cx="533400" cy="1143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2FE766E-CE66-4EA2-A5F1-5978F1062E36}"/>
              </a:ext>
            </a:extLst>
          </p:cNvPr>
          <p:cNvSpPr txBox="1"/>
          <p:nvPr/>
        </p:nvSpPr>
        <p:spPr>
          <a:xfrm>
            <a:off x="6850812" y="2857417"/>
            <a:ext cx="2001438" cy="954107"/>
          </a:xfrm>
          <a:prstGeom prst="rect">
            <a:avLst/>
          </a:prstGeom>
          <a:solidFill>
            <a:schemeClr val="accent2">
              <a:lumMod val="20000"/>
              <a:lumOff val="80000"/>
            </a:schemeClr>
          </a:solidFill>
          <a:ln>
            <a:solidFill>
              <a:schemeClr val="accent1">
                <a:lumMod val="75000"/>
              </a:schemeClr>
            </a:solidFill>
          </a:ln>
        </p:spPr>
        <p:txBody>
          <a:bodyPr wrap="square" lIns="91440" tIns="45720" rIns="91440" bIns="45720" rtlCol="0" anchor="t">
            <a:spAutoFit/>
          </a:bodyPr>
          <a:lstStyle/>
          <a:p>
            <a:pPr marL="171450" indent="-171450">
              <a:buFont typeface="Courier New" panose="02070309020205020404" pitchFamily="49" charset="0"/>
              <a:buChar char="o"/>
            </a:pPr>
            <a:r>
              <a:rPr lang="en-US" sz="1400" i="1" dirty="0"/>
              <a:t>&lt;&lt;    &gt;&gt; arrows are a quick way to expand or shrink the right column.</a:t>
            </a:r>
          </a:p>
        </p:txBody>
      </p:sp>
      <p:sp>
        <p:nvSpPr>
          <p:cNvPr id="16" name="Rectangle 15">
            <a:extLst>
              <a:ext uri="{FF2B5EF4-FFF2-40B4-BE49-F238E27FC236}">
                <a16:creationId xmlns:a16="http://schemas.microsoft.com/office/drawing/2014/main" id="{3C917800-E7F9-4878-8D5F-AAB17BF965C8}"/>
              </a:ext>
            </a:extLst>
          </p:cNvPr>
          <p:cNvSpPr/>
          <p:nvPr/>
        </p:nvSpPr>
        <p:spPr>
          <a:xfrm flipV="1">
            <a:off x="7848600" y="1600199"/>
            <a:ext cx="533400" cy="228601"/>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E4E2D349-F5CE-4A5C-A90D-07BDD136E47B}"/>
              </a:ext>
            </a:extLst>
          </p:cNvPr>
          <p:cNvCxnSpPr>
            <a:cxnSpLocks/>
          </p:cNvCxnSpPr>
          <p:nvPr/>
        </p:nvCxnSpPr>
        <p:spPr>
          <a:xfrm flipV="1">
            <a:off x="7848600" y="1978798"/>
            <a:ext cx="187648" cy="8177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0704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B8336-80A1-4F41-8E9E-DA0215EE6492}"/>
              </a:ext>
            </a:extLst>
          </p:cNvPr>
          <p:cNvSpPr>
            <a:spLocks noGrp="1"/>
          </p:cNvSpPr>
          <p:nvPr>
            <p:ph type="title"/>
          </p:nvPr>
        </p:nvSpPr>
        <p:spPr/>
        <p:txBody>
          <a:bodyPr/>
          <a:lstStyle/>
          <a:p>
            <a:r>
              <a:rPr lang="en-US" dirty="0"/>
              <a:t>Add note form</a:t>
            </a:r>
          </a:p>
        </p:txBody>
      </p:sp>
      <p:sp>
        <p:nvSpPr>
          <p:cNvPr id="4" name="Slide Number Placeholder 3">
            <a:extLst>
              <a:ext uri="{FF2B5EF4-FFF2-40B4-BE49-F238E27FC236}">
                <a16:creationId xmlns:a16="http://schemas.microsoft.com/office/drawing/2014/main" id="{DC98A933-5D8D-4919-9BED-86D23A8DE21D}"/>
              </a:ext>
            </a:extLst>
          </p:cNvPr>
          <p:cNvSpPr>
            <a:spLocks noGrp="1"/>
          </p:cNvSpPr>
          <p:nvPr>
            <p:ph type="sldNum" sz="quarter" idx="12"/>
          </p:nvPr>
        </p:nvSpPr>
        <p:spPr/>
        <p:txBody>
          <a:bodyPr/>
          <a:lstStyle/>
          <a:p>
            <a:fld id="{3BD48555-08CD-42B1-A1E7-3562337112B9}" type="slidenum">
              <a:rPr lang="en-US" smtClean="0"/>
              <a:pPr/>
              <a:t>17</a:t>
            </a:fld>
            <a:endParaRPr lang="en-US"/>
          </a:p>
        </p:txBody>
      </p:sp>
      <p:sp>
        <p:nvSpPr>
          <p:cNvPr id="6" name="TextBox 5">
            <a:extLst>
              <a:ext uri="{FF2B5EF4-FFF2-40B4-BE49-F238E27FC236}">
                <a16:creationId xmlns:a16="http://schemas.microsoft.com/office/drawing/2014/main" id="{20B2CFD1-1F83-43EE-8D83-75222CECCDBA}"/>
              </a:ext>
            </a:extLst>
          </p:cNvPr>
          <p:cNvSpPr txBox="1"/>
          <p:nvPr/>
        </p:nvSpPr>
        <p:spPr>
          <a:xfrm>
            <a:off x="304800" y="1219201"/>
            <a:ext cx="2971800" cy="923330"/>
          </a:xfrm>
          <a:prstGeom prst="rect">
            <a:avLst/>
          </a:prstGeom>
          <a:noFill/>
        </p:spPr>
        <p:txBody>
          <a:bodyPr wrap="square">
            <a:spAutoFit/>
          </a:bodyPr>
          <a:lstStyle/>
          <a:p>
            <a:r>
              <a:rPr lang="en-US" dirty="0"/>
              <a:t>Most popular note forms are in HPI and procedure section.</a:t>
            </a:r>
          </a:p>
        </p:txBody>
      </p:sp>
      <p:pic>
        <p:nvPicPr>
          <p:cNvPr id="7" name="Picture 6">
            <a:extLst>
              <a:ext uri="{FF2B5EF4-FFF2-40B4-BE49-F238E27FC236}">
                <a16:creationId xmlns:a16="http://schemas.microsoft.com/office/drawing/2014/main" id="{973577D5-C10F-44F7-828D-40880A3FED6D}"/>
              </a:ext>
            </a:extLst>
          </p:cNvPr>
          <p:cNvPicPr>
            <a:picLocks noChangeAspect="1"/>
          </p:cNvPicPr>
          <p:nvPr/>
        </p:nvPicPr>
        <p:blipFill>
          <a:blip r:embed="rId2"/>
          <a:stretch>
            <a:fillRect/>
          </a:stretch>
        </p:blipFill>
        <p:spPr>
          <a:xfrm>
            <a:off x="4056633" y="720595"/>
            <a:ext cx="4752975" cy="1628775"/>
          </a:xfrm>
          <a:prstGeom prst="rect">
            <a:avLst/>
          </a:prstGeom>
        </p:spPr>
      </p:pic>
      <p:pic>
        <p:nvPicPr>
          <p:cNvPr id="8" name="Picture 7">
            <a:extLst>
              <a:ext uri="{FF2B5EF4-FFF2-40B4-BE49-F238E27FC236}">
                <a16:creationId xmlns:a16="http://schemas.microsoft.com/office/drawing/2014/main" id="{B3705B8D-5763-4EBD-B039-4D121B711D18}"/>
              </a:ext>
            </a:extLst>
          </p:cNvPr>
          <p:cNvPicPr>
            <a:picLocks noChangeAspect="1"/>
          </p:cNvPicPr>
          <p:nvPr/>
        </p:nvPicPr>
        <p:blipFill>
          <a:blip r:embed="rId3"/>
          <a:stretch>
            <a:fillRect/>
          </a:stretch>
        </p:blipFill>
        <p:spPr>
          <a:xfrm>
            <a:off x="1505914" y="2444708"/>
            <a:ext cx="7482638" cy="4184691"/>
          </a:xfrm>
          <a:prstGeom prst="rect">
            <a:avLst/>
          </a:prstGeom>
        </p:spPr>
      </p:pic>
      <p:cxnSp>
        <p:nvCxnSpPr>
          <p:cNvPr id="10" name="Straight Arrow Connector 9">
            <a:extLst>
              <a:ext uri="{FF2B5EF4-FFF2-40B4-BE49-F238E27FC236}">
                <a16:creationId xmlns:a16="http://schemas.microsoft.com/office/drawing/2014/main" id="{F3E5650D-5A70-420A-909C-726BE52173C2}"/>
              </a:ext>
            </a:extLst>
          </p:cNvPr>
          <p:cNvCxnSpPr>
            <a:cxnSpLocks/>
          </p:cNvCxnSpPr>
          <p:nvPr/>
        </p:nvCxnSpPr>
        <p:spPr>
          <a:xfrm>
            <a:off x="1953861" y="2749594"/>
            <a:ext cx="2160939" cy="54630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B73557-F49A-49C4-8EF5-332F2507EEC0}"/>
              </a:ext>
            </a:extLst>
          </p:cNvPr>
          <p:cNvSpPr/>
          <p:nvPr/>
        </p:nvSpPr>
        <p:spPr>
          <a:xfrm flipV="1">
            <a:off x="5978398" y="1756956"/>
            <a:ext cx="909444" cy="252005"/>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a:p>
        </p:txBody>
      </p:sp>
      <p:sp>
        <p:nvSpPr>
          <p:cNvPr id="12" name="TextBox 11">
            <a:extLst>
              <a:ext uri="{FF2B5EF4-FFF2-40B4-BE49-F238E27FC236}">
                <a16:creationId xmlns:a16="http://schemas.microsoft.com/office/drawing/2014/main" id="{1FFCEF63-86FF-43CA-BF28-F98B7CBBAF8B}"/>
              </a:ext>
            </a:extLst>
          </p:cNvPr>
          <p:cNvSpPr txBox="1"/>
          <p:nvPr/>
        </p:nvSpPr>
        <p:spPr>
          <a:xfrm>
            <a:off x="444500" y="2380262"/>
            <a:ext cx="1823527" cy="830997"/>
          </a:xfrm>
          <a:prstGeom prst="rect">
            <a:avLst/>
          </a:prstGeom>
          <a:solidFill>
            <a:schemeClr val="accent2">
              <a:lumMod val="20000"/>
              <a:lumOff val="80000"/>
            </a:schemeClr>
          </a:solidFill>
          <a:ln>
            <a:solidFill>
              <a:schemeClr val="accent1">
                <a:lumMod val="75000"/>
              </a:schemeClr>
            </a:solidFill>
          </a:ln>
        </p:spPr>
        <p:txBody>
          <a:bodyPr wrap="square" lIns="91440" tIns="45720" rIns="91440" bIns="45720" rtlCol="0" anchor="t">
            <a:spAutoFit/>
          </a:bodyPr>
          <a:lstStyle/>
          <a:p>
            <a:pPr marL="171450" indent="-171450">
              <a:buFont typeface="Courier New" panose="02070309020205020404" pitchFamily="49" charset="0"/>
              <a:buChar char="o"/>
            </a:pPr>
            <a:r>
              <a:rPr lang="en-US" sz="1600" i="1" dirty="0"/>
              <a:t>Be sure you have the right section selected.</a:t>
            </a:r>
          </a:p>
        </p:txBody>
      </p:sp>
      <p:pic>
        <p:nvPicPr>
          <p:cNvPr id="14" name="Picture 13">
            <a:extLst>
              <a:ext uri="{FF2B5EF4-FFF2-40B4-BE49-F238E27FC236}">
                <a16:creationId xmlns:a16="http://schemas.microsoft.com/office/drawing/2014/main" id="{48692307-7A46-4DE1-A9C2-37C8BB6BE6A4}"/>
              </a:ext>
            </a:extLst>
          </p:cNvPr>
          <p:cNvPicPr>
            <a:picLocks noChangeAspect="1"/>
          </p:cNvPicPr>
          <p:nvPr/>
        </p:nvPicPr>
        <p:blipFill>
          <a:blip r:embed="rId4"/>
          <a:stretch>
            <a:fillRect/>
          </a:stretch>
        </p:blipFill>
        <p:spPr>
          <a:xfrm>
            <a:off x="228600" y="4445209"/>
            <a:ext cx="2486025" cy="1990725"/>
          </a:xfrm>
          <a:prstGeom prst="rect">
            <a:avLst/>
          </a:prstGeom>
        </p:spPr>
      </p:pic>
      <p:sp>
        <p:nvSpPr>
          <p:cNvPr id="15" name="TextBox 14">
            <a:extLst>
              <a:ext uri="{FF2B5EF4-FFF2-40B4-BE49-F238E27FC236}">
                <a16:creationId xmlns:a16="http://schemas.microsoft.com/office/drawing/2014/main" id="{34327B32-8CAA-4506-95EC-8CA93D46C0A4}"/>
              </a:ext>
            </a:extLst>
          </p:cNvPr>
          <p:cNvSpPr txBox="1"/>
          <p:nvPr/>
        </p:nvSpPr>
        <p:spPr>
          <a:xfrm>
            <a:off x="176070" y="3646742"/>
            <a:ext cx="2083819" cy="1077218"/>
          </a:xfrm>
          <a:prstGeom prst="rect">
            <a:avLst/>
          </a:prstGeom>
          <a:solidFill>
            <a:schemeClr val="accent2">
              <a:lumMod val="20000"/>
              <a:lumOff val="80000"/>
            </a:schemeClr>
          </a:solidFill>
          <a:ln>
            <a:solidFill>
              <a:schemeClr val="accent1">
                <a:lumMod val="75000"/>
              </a:schemeClr>
            </a:solidFill>
          </a:ln>
        </p:spPr>
        <p:txBody>
          <a:bodyPr wrap="square" lIns="91440" tIns="45720" rIns="91440" bIns="45720" rtlCol="0" anchor="t">
            <a:spAutoFit/>
          </a:bodyPr>
          <a:lstStyle/>
          <a:p>
            <a:pPr marL="171450" indent="-171450">
              <a:buFont typeface="Courier New" panose="02070309020205020404" pitchFamily="49" charset="0"/>
              <a:buChar char="o"/>
            </a:pPr>
            <a:r>
              <a:rPr lang="en-US" sz="1600" i="1" dirty="0"/>
              <a:t>To move or delete form, you would still need to right click on it.</a:t>
            </a:r>
          </a:p>
        </p:txBody>
      </p:sp>
    </p:spTree>
    <p:extLst>
      <p:ext uri="{BB962C8B-B14F-4D97-AF65-F5344CB8AC3E}">
        <p14:creationId xmlns:p14="http://schemas.microsoft.com/office/powerpoint/2010/main" val="441099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F38B6-71F3-4D83-853B-C140DF3E716D}"/>
              </a:ext>
            </a:extLst>
          </p:cNvPr>
          <p:cNvSpPr>
            <a:spLocks noGrp="1"/>
          </p:cNvSpPr>
          <p:nvPr>
            <p:ph type="title"/>
          </p:nvPr>
        </p:nvSpPr>
        <p:spPr/>
        <p:txBody>
          <a:bodyPr/>
          <a:lstStyle/>
          <a:p>
            <a:r>
              <a:rPr lang="en-US" dirty="0"/>
              <a:t>Add text entry</a:t>
            </a:r>
          </a:p>
        </p:txBody>
      </p:sp>
      <p:sp>
        <p:nvSpPr>
          <p:cNvPr id="4" name="Slide Number Placeholder 3">
            <a:extLst>
              <a:ext uri="{FF2B5EF4-FFF2-40B4-BE49-F238E27FC236}">
                <a16:creationId xmlns:a16="http://schemas.microsoft.com/office/drawing/2014/main" id="{1D8BA416-858F-4C95-AE04-3169AFE514DF}"/>
              </a:ext>
            </a:extLst>
          </p:cNvPr>
          <p:cNvSpPr>
            <a:spLocks noGrp="1"/>
          </p:cNvSpPr>
          <p:nvPr>
            <p:ph type="sldNum" sz="quarter" idx="12"/>
          </p:nvPr>
        </p:nvSpPr>
        <p:spPr/>
        <p:txBody>
          <a:bodyPr/>
          <a:lstStyle/>
          <a:p>
            <a:fld id="{3BD48555-08CD-42B1-A1E7-3562337112B9}" type="slidenum">
              <a:rPr lang="en-US" smtClean="0"/>
              <a:pPr/>
              <a:t>18</a:t>
            </a:fld>
            <a:endParaRPr lang="en-US"/>
          </a:p>
        </p:txBody>
      </p:sp>
      <p:pic>
        <p:nvPicPr>
          <p:cNvPr id="5" name="Picture 4">
            <a:extLst>
              <a:ext uri="{FF2B5EF4-FFF2-40B4-BE49-F238E27FC236}">
                <a16:creationId xmlns:a16="http://schemas.microsoft.com/office/drawing/2014/main" id="{56557384-EEA6-4ACA-8EBF-7861F6BF524E}"/>
              </a:ext>
            </a:extLst>
          </p:cNvPr>
          <p:cNvPicPr>
            <a:picLocks noChangeAspect="1"/>
          </p:cNvPicPr>
          <p:nvPr/>
        </p:nvPicPr>
        <p:blipFill>
          <a:blip r:embed="rId2"/>
          <a:stretch>
            <a:fillRect/>
          </a:stretch>
        </p:blipFill>
        <p:spPr>
          <a:xfrm>
            <a:off x="3227202" y="3014668"/>
            <a:ext cx="5514975" cy="3371850"/>
          </a:xfrm>
          <a:prstGeom prst="rect">
            <a:avLst/>
          </a:prstGeom>
        </p:spPr>
      </p:pic>
      <p:pic>
        <p:nvPicPr>
          <p:cNvPr id="6" name="Picture 5">
            <a:extLst>
              <a:ext uri="{FF2B5EF4-FFF2-40B4-BE49-F238E27FC236}">
                <a16:creationId xmlns:a16="http://schemas.microsoft.com/office/drawing/2014/main" id="{2C49F185-E3DF-4207-83A6-C2086D171D12}"/>
              </a:ext>
            </a:extLst>
          </p:cNvPr>
          <p:cNvPicPr>
            <a:picLocks noChangeAspect="1"/>
          </p:cNvPicPr>
          <p:nvPr/>
        </p:nvPicPr>
        <p:blipFill>
          <a:blip r:embed="rId3"/>
          <a:stretch>
            <a:fillRect/>
          </a:stretch>
        </p:blipFill>
        <p:spPr>
          <a:xfrm>
            <a:off x="3856101" y="1120454"/>
            <a:ext cx="4752975" cy="1628775"/>
          </a:xfrm>
          <a:prstGeom prst="rect">
            <a:avLst/>
          </a:prstGeom>
        </p:spPr>
      </p:pic>
      <p:sp>
        <p:nvSpPr>
          <p:cNvPr id="7" name="Text Placeholder 9">
            <a:extLst>
              <a:ext uri="{FF2B5EF4-FFF2-40B4-BE49-F238E27FC236}">
                <a16:creationId xmlns:a16="http://schemas.microsoft.com/office/drawing/2014/main" id="{354B9DB6-5349-44F8-943F-441E67044142}"/>
              </a:ext>
            </a:extLst>
          </p:cNvPr>
          <p:cNvSpPr txBox="1">
            <a:spLocks/>
          </p:cNvSpPr>
          <p:nvPr/>
        </p:nvSpPr>
        <p:spPr>
          <a:xfrm>
            <a:off x="298142" y="1134491"/>
            <a:ext cx="2140258" cy="1684909"/>
          </a:xfrm>
          <a:prstGeom prst="rect">
            <a:avLst/>
          </a:prstGeom>
        </p:spPr>
        <p:txBody>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r>
              <a:rPr lang="en-US" sz="1800" dirty="0"/>
              <a:t>You can add your own Free text box wherever you want!</a:t>
            </a:r>
          </a:p>
          <a:p>
            <a:pPr marL="0" indent="0">
              <a:buFont typeface="Wingdings 2"/>
              <a:buNone/>
            </a:pPr>
            <a:endParaRPr lang="en-US" sz="1800" dirty="0"/>
          </a:p>
        </p:txBody>
      </p:sp>
      <p:cxnSp>
        <p:nvCxnSpPr>
          <p:cNvPr id="8" name="Straight Arrow Connector 7">
            <a:extLst>
              <a:ext uri="{FF2B5EF4-FFF2-40B4-BE49-F238E27FC236}">
                <a16:creationId xmlns:a16="http://schemas.microsoft.com/office/drawing/2014/main" id="{57A99E1E-9C70-4C66-B1D5-CBA4D2EF1CC4}"/>
              </a:ext>
            </a:extLst>
          </p:cNvPr>
          <p:cNvCxnSpPr>
            <a:cxnSpLocks/>
          </p:cNvCxnSpPr>
          <p:nvPr/>
        </p:nvCxnSpPr>
        <p:spPr>
          <a:xfrm flipV="1">
            <a:off x="4724400" y="4267200"/>
            <a:ext cx="1003689" cy="5958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D59090B-6F3E-4E64-BC89-2DD2157407C6}"/>
              </a:ext>
            </a:extLst>
          </p:cNvPr>
          <p:cNvSpPr/>
          <p:nvPr/>
        </p:nvSpPr>
        <p:spPr>
          <a:xfrm flipV="1">
            <a:off x="6732685" y="2155030"/>
            <a:ext cx="909444" cy="195942"/>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BC263C16-3613-4F09-A731-E414A9CCAE26}"/>
              </a:ext>
            </a:extLst>
          </p:cNvPr>
          <p:cNvSpPr txBox="1"/>
          <p:nvPr/>
        </p:nvSpPr>
        <p:spPr>
          <a:xfrm>
            <a:off x="269906" y="2940413"/>
            <a:ext cx="3381740" cy="1200329"/>
          </a:xfrm>
          <a:prstGeom prst="rect">
            <a:avLst/>
          </a:prstGeom>
          <a:solidFill>
            <a:schemeClr val="accent2">
              <a:lumMod val="20000"/>
              <a:lumOff val="80000"/>
            </a:schemeClr>
          </a:solidFill>
          <a:ln>
            <a:solidFill>
              <a:schemeClr val="accent1">
                <a:lumMod val="75000"/>
              </a:schemeClr>
            </a:solidFill>
          </a:ln>
        </p:spPr>
        <p:txBody>
          <a:bodyPr wrap="square" lIns="91440" tIns="45720" rIns="91440" bIns="45720" rtlCol="0" anchor="t">
            <a:spAutoFit/>
          </a:bodyPr>
          <a:lstStyle/>
          <a:p>
            <a:pPr marL="171450" indent="-171450">
              <a:buFont typeface="Courier New" panose="02070309020205020404" pitchFamily="49" charset="0"/>
              <a:buChar char="o"/>
            </a:pPr>
            <a:r>
              <a:rPr lang="en-US" i="1" dirty="0"/>
              <a:t>The department chair or medical director can contact the EHR team to update note templates too. </a:t>
            </a:r>
          </a:p>
        </p:txBody>
      </p:sp>
      <p:sp>
        <p:nvSpPr>
          <p:cNvPr id="11" name="Rectangle 10">
            <a:extLst>
              <a:ext uri="{FF2B5EF4-FFF2-40B4-BE49-F238E27FC236}">
                <a16:creationId xmlns:a16="http://schemas.microsoft.com/office/drawing/2014/main" id="{79D7C587-C736-4BD4-A98D-0F44690A5790}"/>
              </a:ext>
            </a:extLst>
          </p:cNvPr>
          <p:cNvSpPr/>
          <p:nvPr/>
        </p:nvSpPr>
        <p:spPr>
          <a:xfrm flipV="1">
            <a:off x="3352800" y="4907457"/>
            <a:ext cx="762000" cy="220149"/>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CFFBC414-C64B-48C8-BDEC-ECFAB0A52A0A}"/>
              </a:ext>
            </a:extLst>
          </p:cNvPr>
          <p:cNvSpPr/>
          <p:nvPr/>
        </p:nvSpPr>
        <p:spPr>
          <a:xfrm>
            <a:off x="7479064" y="2682599"/>
            <a:ext cx="909444" cy="232661"/>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27785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82321-D5DC-47B1-BBDF-F17E9DA3EFED}"/>
              </a:ext>
            </a:extLst>
          </p:cNvPr>
          <p:cNvSpPr>
            <a:spLocks noGrp="1"/>
          </p:cNvSpPr>
          <p:nvPr>
            <p:ph type="title"/>
          </p:nvPr>
        </p:nvSpPr>
        <p:spPr/>
        <p:txBody>
          <a:bodyPr/>
          <a:lstStyle/>
          <a:p>
            <a:r>
              <a:rPr lang="en-US" dirty="0"/>
              <a:t>Add image</a:t>
            </a:r>
          </a:p>
        </p:txBody>
      </p:sp>
      <p:sp>
        <p:nvSpPr>
          <p:cNvPr id="4" name="Slide Number Placeholder 3">
            <a:extLst>
              <a:ext uri="{FF2B5EF4-FFF2-40B4-BE49-F238E27FC236}">
                <a16:creationId xmlns:a16="http://schemas.microsoft.com/office/drawing/2014/main" id="{324C2AC9-B9DF-4C34-BDEF-26F4A47B249B}"/>
              </a:ext>
            </a:extLst>
          </p:cNvPr>
          <p:cNvSpPr>
            <a:spLocks noGrp="1"/>
          </p:cNvSpPr>
          <p:nvPr>
            <p:ph type="sldNum" sz="quarter" idx="12"/>
          </p:nvPr>
        </p:nvSpPr>
        <p:spPr/>
        <p:txBody>
          <a:bodyPr/>
          <a:lstStyle/>
          <a:p>
            <a:fld id="{3BD48555-08CD-42B1-A1E7-3562337112B9}" type="slidenum">
              <a:rPr lang="en-US" smtClean="0"/>
              <a:pPr/>
              <a:t>19</a:t>
            </a:fld>
            <a:endParaRPr lang="en-US"/>
          </a:p>
        </p:txBody>
      </p:sp>
      <p:pic>
        <p:nvPicPr>
          <p:cNvPr id="5" name="Picture 4">
            <a:extLst>
              <a:ext uri="{FF2B5EF4-FFF2-40B4-BE49-F238E27FC236}">
                <a16:creationId xmlns:a16="http://schemas.microsoft.com/office/drawing/2014/main" id="{20A0CB6C-141D-4803-8AEF-FDAD91798792}"/>
              </a:ext>
            </a:extLst>
          </p:cNvPr>
          <p:cNvPicPr>
            <a:picLocks noChangeAspect="1"/>
          </p:cNvPicPr>
          <p:nvPr/>
        </p:nvPicPr>
        <p:blipFill>
          <a:blip r:embed="rId2"/>
          <a:stretch>
            <a:fillRect/>
          </a:stretch>
        </p:blipFill>
        <p:spPr>
          <a:xfrm>
            <a:off x="2068789" y="2380708"/>
            <a:ext cx="6503145" cy="4143833"/>
          </a:xfrm>
          <a:prstGeom prst="rect">
            <a:avLst/>
          </a:prstGeom>
        </p:spPr>
      </p:pic>
      <p:pic>
        <p:nvPicPr>
          <p:cNvPr id="6" name="Picture 5">
            <a:extLst>
              <a:ext uri="{FF2B5EF4-FFF2-40B4-BE49-F238E27FC236}">
                <a16:creationId xmlns:a16="http://schemas.microsoft.com/office/drawing/2014/main" id="{56D5DEA1-EE2D-4614-ABB7-6B18E19D950B}"/>
              </a:ext>
            </a:extLst>
          </p:cNvPr>
          <p:cNvPicPr>
            <a:picLocks noChangeAspect="1"/>
          </p:cNvPicPr>
          <p:nvPr/>
        </p:nvPicPr>
        <p:blipFill>
          <a:blip r:embed="rId3"/>
          <a:stretch>
            <a:fillRect/>
          </a:stretch>
        </p:blipFill>
        <p:spPr>
          <a:xfrm>
            <a:off x="3774233" y="456460"/>
            <a:ext cx="4752975" cy="1628775"/>
          </a:xfrm>
          <a:prstGeom prst="rect">
            <a:avLst/>
          </a:prstGeom>
        </p:spPr>
      </p:pic>
      <p:sp>
        <p:nvSpPr>
          <p:cNvPr id="7" name="Rectangle 6">
            <a:extLst>
              <a:ext uri="{FF2B5EF4-FFF2-40B4-BE49-F238E27FC236}">
                <a16:creationId xmlns:a16="http://schemas.microsoft.com/office/drawing/2014/main" id="{5DEFB8E4-0A3E-4BC3-A62D-4BB8064FE0EE}"/>
              </a:ext>
            </a:extLst>
          </p:cNvPr>
          <p:cNvSpPr/>
          <p:nvPr/>
        </p:nvSpPr>
        <p:spPr>
          <a:xfrm flipV="1">
            <a:off x="7433678" y="1496816"/>
            <a:ext cx="909444" cy="229285"/>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658113AB-E2AF-4A1C-8630-607941DB604C}"/>
              </a:ext>
            </a:extLst>
          </p:cNvPr>
          <p:cNvSpPr txBox="1"/>
          <p:nvPr/>
        </p:nvSpPr>
        <p:spPr>
          <a:xfrm>
            <a:off x="152399" y="1143000"/>
            <a:ext cx="1916390" cy="2246769"/>
          </a:xfrm>
          <a:prstGeom prst="rect">
            <a:avLst/>
          </a:prstGeom>
          <a:solidFill>
            <a:schemeClr val="accent2">
              <a:lumMod val="20000"/>
              <a:lumOff val="80000"/>
            </a:schemeClr>
          </a:solidFill>
          <a:ln>
            <a:solidFill>
              <a:schemeClr val="accent1">
                <a:lumMod val="75000"/>
              </a:schemeClr>
            </a:solidFill>
          </a:ln>
        </p:spPr>
        <p:txBody>
          <a:bodyPr wrap="square" lIns="91440" tIns="45720" rIns="91440" bIns="45720" rtlCol="0" anchor="t">
            <a:spAutoFit/>
          </a:bodyPr>
          <a:lstStyle/>
          <a:p>
            <a:pPr marL="171450" indent="-171450">
              <a:buFont typeface="Courier New" panose="02070309020205020404" pitchFamily="49" charset="0"/>
              <a:buChar char="o"/>
            </a:pPr>
            <a:r>
              <a:rPr lang="en-US" sz="1400" i="1" dirty="0"/>
              <a:t>Be sure to use a HIPAA compliant way of uploading images.</a:t>
            </a:r>
          </a:p>
          <a:p>
            <a:pPr marL="171450" indent="-171450">
              <a:buFont typeface="Courier New" panose="02070309020205020404" pitchFamily="49" charset="0"/>
              <a:buChar char="o"/>
            </a:pPr>
            <a:r>
              <a:rPr lang="en-US" sz="1400" i="1" dirty="0"/>
              <a:t>Use the Table of Contents (the right-side column) to determine which section you want your image. </a:t>
            </a:r>
          </a:p>
        </p:txBody>
      </p:sp>
      <p:cxnSp>
        <p:nvCxnSpPr>
          <p:cNvPr id="10" name="Straight Arrow Connector 9">
            <a:extLst>
              <a:ext uri="{FF2B5EF4-FFF2-40B4-BE49-F238E27FC236}">
                <a16:creationId xmlns:a16="http://schemas.microsoft.com/office/drawing/2014/main" id="{A1E1006B-81F2-46F1-AB99-8DDC49AF8741}"/>
              </a:ext>
            </a:extLst>
          </p:cNvPr>
          <p:cNvCxnSpPr>
            <a:cxnSpLocks/>
          </p:cNvCxnSpPr>
          <p:nvPr/>
        </p:nvCxnSpPr>
        <p:spPr>
          <a:xfrm>
            <a:off x="1752600" y="2514600"/>
            <a:ext cx="685800" cy="69919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8051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BD48555-08CD-42B1-A1E7-3562337112B9}" type="slidenum">
              <a:rPr lang="en-US" smtClean="0"/>
              <a:pPr/>
              <a:t>2</a:t>
            </a:fld>
            <a:endParaRPr lang="en-US"/>
          </a:p>
        </p:txBody>
      </p:sp>
      <p:sp>
        <p:nvSpPr>
          <p:cNvPr id="6" name="Content Placeholder 5"/>
          <p:cNvSpPr>
            <a:spLocks noGrp="1"/>
          </p:cNvSpPr>
          <p:nvPr>
            <p:ph idx="1"/>
          </p:nvPr>
        </p:nvSpPr>
        <p:spPr>
          <a:xfrm>
            <a:off x="304800" y="1371600"/>
            <a:ext cx="8686800" cy="5102352"/>
          </a:xfrm>
        </p:spPr>
        <p:txBody>
          <a:bodyPr>
            <a:normAutofit fontScale="85000" lnSpcReduction="20000"/>
          </a:bodyPr>
          <a:lstStyle/>
          <a:p>
            <a:pPr marL="0" indent="0">
              <a:buClr>
                <a:schemeClr val="tx1"/>
              </a:buClr>
              <a:buNone/>
            </a:pPr>
            <a:r>
              <a:rPr lang="en-US" sz="2800" dirty="0">
                <a:solidFill>
                  <a:schemeClr val="bg2">
                    <a:lumMod val="10000"/>
                  </a:schemeClr>
                </a:solidFill>
              </a:rPr>
              <a:t>There are a total of 5 modules that need to be completed prior to the on-site training.  It is REQUIRED that you complete all of the modules PRIOR to training. </a:t>
            </a:r>
          </a:p>
          <a:p>
            <a:pPr marL="0" indent="0">
              <a:buClr>
                <a:schemeClr val="tx1"/>
              </a:buClr>
              <a:buNone/>
            </a:pPr>
            <a:endParaRPr lang="en-US" sz="2800" dirty="0">
              <a:solidFill>
                <a:schemeClr val="bg2">
                  <a:lumMod val="10000"/>
                </a:schemeClr>
              </a:solidFill>
            </a:endParaRPr>
          </a:p>
          <a:p>
            <a:pPr marL="0" indent="0">
              <a:buClr>
                <a:schemeClr val="tx1"/>
              </a:buClr>
              <a:buNone/>
            </a:pPr>
            <a:r>
              <a:rPr lang="en-US" sz="2800" dirty="0">
                <a:solidFill>
                  <a:schemeClr val="bg2">
                    <a:lumMod val="10000"/>
                  </a:schemeClr>
                </a:solidFill>
              </a:rPr>
              <a:t>These modules are intended to serve two purposes:  as an introduction to the system, and as a reference.  The modules are very detailed.  As such, we don’t expect you to retain all of the information in the slides before training; however, we encourage you to print the PDFs, as you will be able to refer back to them as you begin to use the system.   </a:t>
            </a:r>
          </a:p>
          <a:p>
            <a:pPr marL="0" indent="0">
              <a:buClr>
                <a:schemeClr val="tx1"/>
              </a:buClr>
              <a:buNone/>
            </a:pPr>
            <a:endParaRPr lang="en-US" sz="2800" dirty="0">
              <a:solidFill>
                <a:schemeClr val="bg2">
                  <a:lumMod val="10000"/>
                </a:schemeClr>
              </a:solidFill>
            </a:endParaRPr>
          </a:p>
          <a:p>
            <a:pPr marL="0" indent="0">
              <a:buClr>
                <a:schemeClr val="tx1"/>
              </a:buClr>
              <a:buNone/>
            </a:pPr>
            <a:r>
              <a:rPr lang="en-US" sz="2800" dirty="0">
                <a:solidFill>
                  <a:schemeClr val="bg2">
                    <a:lumMod val="10000"/>
                  </a:schemeClr>
                </a:solidFill>
              </a:rPr>
              <a:t>Training will consist mainly of mock practice sessions, so a basic knowledge of the system prior to training is </a:t>
            </a:r>
            <a:r>
              <a:rPr lang="en-US" sz="2800" u="sng" dirty="0">
                <a:solidFill>
                  <a:schemeClr val="bg2">
                    <a:lumMod val="10000"/>
                  </a:schemeClr>
                </a:solidFill>
              </a:rPr>
              <a:t>essential</a:t>
            </a:r>
            <a:r>
              <a:rPr lang="en-US" sz="2800" dirty="0">
                <a:solidFill>
                  <a:schemeClr val="bg2">
                    <a:lumMod val="10000"/>
                  </a:schemeClr>
                </a:solidFill>
              </a:rPr>
              <a:t>. If you have any problems completing these modules, please contact the EHR team. (Contact info is on Slide 1 of each module).  </a:t>
            </a:r>
          </a:p>
          <a:p>
            <a:pPr>
              <a:buNone/>
            </a:pPr>
            <a:endParaRPr lang="en-US" dirty="0"/>
          </a:p>
        </p:txBody>
      </p:sp>
      <p:sp>
        <p:nvSpPr>
          <p:cNvPr id="7" name="Title 1"/>
          <p:cNvSpPr>
            <a:spLocks noGrp="1"/>
          </p:cNvSpPr>
          <p:nvPr>
            <p:ph type="title"/>
          </p:nvPr>
        </p:nvSpPr>
        <p:spPr>
          <a:xfrm>
            <a:off x="228600" y="457200"/>
            <a:ext cx="8686800" cy="838200"/>
          </a:xfrm>
        </p:spPr>
        <p:txBody>
          <a:bodyPr/>
          <a:lstStyle/>
          <a:p>
            <a:r>
              <a:rPr lang="en-US" dirty="0"/>
              <a:t>Module instructions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43C7A-76BF-4B2E-A397-34D0360DB8EF}"/>
              </a:ext>
            </a:extLst>
          </p:cNvPr>
          <p:cNvSpPr>
            <a:spLocks noGrp="1"/>
          </p:cNvSpPr>
          <p:nvPr>
            <p:ph type="title"/>
          </p:nvPr>
        </p:nvSpPr>
        <p:spPr/>
        <p:txBody>
          <a:bodyPr/>
          <a:lstStyle/>
          <a:p>
            <a:r>
              <a:rPr lang="en-US" dirty="0"/>
              <a:t>Note details</a:t>
            </a:r>
          </a:p>
        </p:txBody>
      </p:sp>
      <p:sp>
        <p:nvSpPr>
          <p:cNvPr id="4" name="Slide Number Placeholder 3">
            <a:extLst>
              <a:ext uri="{FF2B5EF4-FFF2-40B4-BE49-F238E27FC236}">
                <a16:creationId xmlns:a16="http://schemas.microsoft.com/office/drawing/2014/main" id="{7BB30D97-BBA4-466B-9C47-C23B9E5AA445}"/>
              </a:ext>
            </a:extLst>
          </p:cNvPr>
          <p:cNvSpPr>
            <a:spLocks noGrp="1"/>
          </p:cNvSpPr>
          <p:nvPr>
            <p:ph type="sldNum" sz="quarter" idx="12"/>
          </p:nvPr>
        </p:nvSpPr>
        <p:spPr/>
        <p:txBody>
          <a:bodyPr/>
          <a:lstStyle/>
          <a:p>
            <a:fld id="{3BD48555-08CD-42B1-A1E7-3562337112B9}" type="slidenum">
              <a:rPr lang="en-US" smtClean="0"/>
              <a:pPr/>
              <a:t>20</a:t>
            </a:fld>
            <a:endParaRPr lang="en-US"/>
          </a:p>
        </p:txBody>
      </p:sp>
      <p:pic>
        <p:nvPicPr>
          <p:cNvPr id="5" name="Picture 4">
            <a:extLst>
              <a:ext uri="{FF2B5EF4-FFF2-40B4-BE49-F238E27FC236}">
                <a16:creationId xmlns:a16="http://schemas.microsoft.com/office/drawing/2014/main" id="{764E539A-6F59-4F08-9DD2-6092E6271485}"/>
              </a:ext>
            </a:extLst>
          </p:cNvPr>
          <p:cNvPicPr>
            <a:picLocks noChangeAspect="1"/>
          </p:cNvPicPr>
          <p:nvPr/>
        </p:nvPicPr>
        <p:blipFill>
          <a:blip r:embed="rId2"/>
          <a:stretch>
            <a:fillRect/>
          </a:stretch>
        </p:blipFill>
        <p:spPr>
          <a:xfrm>
            <a:off x="2020069" y="3466134"/>
            <a:ext cx="5981700" cy="3162300"/>
          </a:xfrm>
          <a:prstGeom prst="rect">
            <a:avLst/>
          </a:prstGeom>
        </p:spPr>
      </p:pic>
      <p:pic>
        <p:nvPicPr>
          <p:cNvPr id="6" name="Picture 5">
            <a:extLst>
              <a:ext uri="{FF2B5EF4-FFF2-40B4-BE49-F238E27FC236}">
                <a16:creationId xmlns:a16="http://schemas.microsoft.com/office/drawing/2014/main" id="{6481908C-64E4-41F7-B08B-9F5808646400}"/>
              </a:ext>
            </a:extLst>
          </p:cNvPr>
          <p:cNvPicPr>
            <a:picLocks noChangeAspect="1"/>
          </p:cNvPicPr>
          <p:nvPr/>
        </p:nvPicPr>
        <p:blipFill>
          <a:blip r:embed="rId3"/>
          <a:stretch>
            <a:fillRect/>
          </a:stretch>
        </p:blipFill>
        <p:spPr>
          <a:xfrm>
            <a:off x="368259" y="1961192"/>
            <a:ext cx="8612155" cy="1170777"/>
          </a:xfrm>
          <a:prstGeom prst="rect">
            <a:avLst/>
          </a:prstGeom>
        </p:spPr>
      </p:pic>
      <p:sp>
        <p:nvSpPr>
          <p:cNvPr id="7" name="Text Placeholder 9">
            <a:extLst>
              <a:ext uri="{FF2B5EF4-FFF2-40B4-BE49-F238E27FC236}">
                <a16:creationId xmlns:a16="http://schemas.microsoft.com/office/drawing/2014/main" id="{317F5756-A488-4B67-896F-38AF937C8C68}"/>
              </a:ext>
            </a:extLst>
          </p:cNvPr>
          <p:cNvSpPr txBox="1">
            <a:spLocks/>
          </p:cNvSpPr>
          <p:nvPr/>
        </p:nvSpPr>
        <p:spPr>
          <a:xfrm>
            <a:off x="676275" y="1104901"/>
            <a:ext cx="5631219" cy="709330"/>
          </a:xfrm>
          <a:prstGeom prst="rect">
            <a:avLst/>
          </a:prstGeom>
        </p:spPr>
        <p:txBody>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r>
              <a:rPr lang="en-US" sz="1600" dirty="0">
                <a:solidFill>
                  <a:schemeClr val="tx1"/>
                </a:solidFill>
              </a:rPr>
              <a:t>Note Details show you the different output templates.</a:t>
            </a:r>
          </a:p>
          <a:p>
            <a:r>
              <a:rPr lang="en-US" sz="1600" u="sng" dirty="0">
                <a:solidFill>
                  <a:schemeClr val="tx1"/>
                </a:solidFill>
              </a:rPr>
              <a:t>This is where you change the Owner!!</a:t>
            </a:r>
          </a:p>
        </p:txBody>
      </p:sp>
      <p:cxnSp>
        <p:nvCxnSpPr>
          <p:cNvPr id="8" name="Straight Arrow Connector 7">
            <a:extLst>
              <a:ext uri="{FF2B5EF4-FFF2-40B4-BE49-F238E27FC236}">
                <a16:creationId xmlns:a16="http://schemas.microsoft.com/office/drawing/2014/main" id="{3345D0CA-66E6-459D-B945-AAD64107EB9A}"/>
              </a:ext>
            </a:extLst>
          </p:cNvPr>
          <p:cNvCxnSpPr>
            <a:cxnSpLocks/>
          </p:cNvCxnSpPr>
          <p:nvPr/>
        </p:nvCxnSpPr>
        <p:spPr>
          <a:xfrm>
            <a:off x="1371600" y="3673813"/>
            <a:ext cx="1007706" cy="5971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8059D2B9-64AA-4E75-B638-CC4832C0FEFA}"/>
              </a:ext>
            </a:extLst>
          </p:cNvPr>
          <p:cNvSpPr/>
          <p:nvPr/>
        </p:nvSpPr>
        <p:spPr>
          <a:xfrm flipV="1">
            <a:off x="6629400" y="2209115"/>
            <a:ext cx="909444" cy="229285"/>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a:solidFill>
                <a:schemeClr val="tx1"/>
              </a:solidFill>
            </a:endParaRPr>
          </a:p>
        </p:txBody>
      </p:sp>
      <p:sp>
        <p:nvSpPr>
          <p:cNvPr id="10" name="Rectangle 9">
            <a:extLst>
              <a:ext uri="{FF2B5EF4-FFF2-40B4-BE49-F238E27FC236}">
                <a16:creationId xmlns:a16="http://schemas.microsoft.com/office/drawing/2014/main" id="{DE956A30-A4EF-4229-9CBA-8D2708B2ECB8}"/>
              </a:ext>
            </a:extLst>
          </p:cNvPr>
          <p:cNvSpPr/>
          <p:nvPr/>
        </p:nvSpPr>
        <p:spPr>
          <a:xfrm>
            <a:off x="5852772" y="4881491"/>
            <a:ext cx="909444" cy="859758"/>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a:solidFill>
                <a:schemeClr val="tx1"/>
              </a:solidFill>
            </a:endParaRPr>
          </a:p>
        </p:txBody>
      </p:sp>
      <p:sp>
        <p:nvSpPr>
          <p:cNvPr id="11" name="Text Placeholder 9">
            <a:extLst>
              <a:ext uri="{FF2B5EF4-FFF2-40B4-BE49-F238E27FC236}">
                <a16:creationId xmlns:a16="http://schemas.microsoft.com/office/drawing/2014/main" id="{5FC9B041-85CC-4475-94F6-456ABE9F5A88}"/>
              </a:ext>
            </a:extLst>
          </p:cNvPr>
          <p:cNvSpPr txBox="1">
            <a:spLocks/>
          </p:cNvSpPr>
          <p:nvPr/>
        </p:nvSpPr>
        <p:spPr>
          <a:xfrm flipH="1">
            <a:off x="5715000" y="1116750"/>
            <a:ext cx="3124200" cy="63584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400"/>
              </a:spcAft>
              <a:buClr>
                <a:schemeClr val="accent2"/>
              </a:buClr>
              <a:buFont typeface="Arial" panose="020B0604020202020204" pitchFamily="34" charset="0"/>
              <a:buChar char="•"/>
              <a:defRPr sz="160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100000"/>
              </a:lnSpc>
              <a:spcBef>
                <a:spcPts val="600"/>
              </a:spcBef>
              <a:spcAft>
                <a:spcPts val="400"/>
              </a:spcAft>
              <a:buClr>
                <a:schemeClr val="accent2"/>
              </a:buClr>
              <a:buFont typeface="Arial" panose="020B0604020202020204" pitchFamily="34" charset="0"/>
              <a:buChar char="•"/>
              <a:defRPr sz="1400" kern="1200">
                <a:solidFill>
                  <a:schemeClr val="bg1"/>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600"/>
              </a:spcBef>
              <a:spcAft>
                <a:spcPts val="400"/>
              </a:spcAft>
              <a:buClr>
                <a:schemeClr val="accent2"/>
              </a:buClr>
              <a:buFont typeface="Arial" panose="020B0604020202020204" pitchFamily="34" charset="0"/>
              <a:buChar char="•"/>
              <a:defRPr sz="1200" kern="1200">
                <a:solidFill>
                  <a:schemeClr val="bg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rPr>
              <a:t>You can Carbon Copy from here too.</a:t>
            </a:r>
          </a:p>
          <a:p>
            <a:pPr marL="0" indent="0">
              <a:buFont typeface="Arial" panose="020B0604020202020204" pitchFamily="34" charset="0"/>
              <a:buNone/>
            </a:pPr>
            <a:endParaRPr lang="en-US" dirty="0">
              <a:solidFill>
                <a:schemeClr val="tx1"/>
              </a:solidFill>
            </a:endParaRPr>
          </a:p>
        </p:txBody>
      </p:sp>
    </p:spTree>
    <p:extLst>
      <p:ext uri="{BB962C8B-B14F-4D97-AF65-F5344CB8AC3E}">
        <p14:creationId xmlns:p14="http://schemas.microsoft.com/office/powerpoint/2010/main" val="928488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1EA3F-3714-439A-BE7F-A90CC797AA95}"/>
              </a:ext>
            </a:extLst>
          </p:cNvPr>
          <p:cNvSpPr>
            <a:spLocks noGrp="1"/>
          </p:cNvSpPr>
          <p:nvPr>
            <p:ph type="title"/>
          </p:nvPr>
        </p:nvSpPr>
        <p:spPr/>
        <p:txBody>
          <a:bodyPr/>
          <a:lstStyle/>
          <a:p>
            <a:r>
              <a:rPr lang="en-US" dirty="0"/>
              <a:t>Increase note input font size</a:t>
            </a:r>
          </a:p>
        </p:txBody>
      </p:sp>
      <p:sp>
        <p:nvSpPr>
          <p:cNvPr id="4" name="Slide Number Placeholder 3">
            <a:extLst>
              <a:ext uri="{FF2B5EF4-FFF2-40B4-BE49-F238E27FC236}">
                <a16:creationId xmlns:a16="http://schemas.microsoft.com/office/drawing/2014/main" id="{C1290D8D-28D4-44E0-AFA6-424DB8E1E9CB}"/>
              </a:ext>
            </a:extLst>
          </p:cNvPr>
          <p:cNvSpPr>
            <a:spLocks noGrp="1"/>
          </p:cNvSpPr>
          <p:nvPr>
            <p:ph type="sldNum" sz="quarter" idx="12"/>
          </p:nvPr>
        </p:nvSpPr>
        <p:spPr/>
        <p:txBody>
          <a:bodyPr/>
          <a:lstStyle/>
          <a:p>
            <a:fld id="{3BD48555-08CD-42B1-A1E7-3562337112B9}" type="slidenum">
              <a:rPr lang="en-US" smtClean="0"/>
              <a:pPr/>
              <a:t>21</a:t>
            </a:fld>
            <a:endParaRPr lang="en-US"/>
          </a:p>
        </p:txBody>
      </p:sp>
      <p:pic>
        <p:nvPicPr>
          <p:cNvPr id="5" name="Picture 4">
            <a:extLst>
              <a:ext uri="{FF2B5EF4-FFF2-40B4-BE49-F238E27FC236}">
                <a16:creationId xmlns:a16="http://schemas.microsoft.com/office/drawing/2014/main" id="{BD86E8A1-98F1-4D67-AF40-D189DE5D35EF}"/>
              </a:ext>
            </a:extLst>
          </p:cNvPr>
          <p:cNvPicPr>
            <a:picLocks noChangeAspect="1"/>
          </p:cNvPicPr>
          <p:nvPr/>
        </p:nvPicPr>
        <p:blipFill>
          <a:blip r:embed="rId2"/>
          <a:stretch>
            <a:fillRect/>
          </a:stretch>
        </p:blipFill>
        <p:spPr>
          <a:xfrm>
            <a:off x="3859305" y="1461762"/>
            <a:ext cx="4619625" cy="1419225"/>
          </a:xfrm>
          <a:prstGeom prst="rect">
            <a:avLst/>
          </a:prstGeom>
        </p:spPr>
      </p:pic>
      <p:sp>
        <p:nvSpPr>
          <p:cNvPr id="6" name="Text Placeholder 9">
            <a:extLst>
              <a:ext uri="{FF2B5EF4-FFF2-40B4-BE49-F238E27FC236}">
                <a16:creationId xmlns:a16="http://schemas.microsoft.com/office/drawing/2014/main" id="{87F6F386-4A01-4E11-ACA5-FE1F32F031D3}"/>
              </a:ext>
            </a:extLst>
          </p:cNvPr>
          <p:cNvSpPr txBox="1">
            <a:spLocks/>
          </p:cNvSpPr>
          <p:nvPr/>
        </p:nvSpPr>
        <p:spPr>
          <a:xfrm>
            <a:off x="0" y="1108152"/>
            <a:ext cx="5859624" cy="796617"/>
          </a:xfrm>
          <a:prstGeom prst="rect">
            <a:avLst/>
          </a:prstGeom>
        </p:spPr>
        <p:txBody>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r>
              <a:rPr lang="en-US" sz="1600" dirty="0"/>
              <a:t>You can make the font bigger inside the window that you use to type up the note. </a:t>
            </a:r>
          </a:p>
          <a:p>
            <a:pPr marL="0" indent="0">
              <a:buFont typeface="Wingdings 2"/>
              <a:buNone/>
            </a:pPr>
            <a:endParaRPr lang="en-US" sz="1600" dirty="0"/>
          </a:p>
        </p:txBody>
      </p:sp>
      <p:cxnSp>
        <p:nvCxnSpPr>
          <p:cNvPr id="7" name="Straight Arrow Connector 6">
            <a:extLst>
              <a:ext uri="{FF2B5EF4-FFF2-40B4-BE49-F238E27FC236}">
                <a16:creationId xmlns:a16="http://schemas.microsoft.com/office/drawing/2014/main" id="{B219F4FF-5242-48D0-9E5E-C17AEB71693D}"/>
              </a:ext>
            </a:extLst>
          </p:cNvPr>
          <p:cNvCxnSpPr>
            <a:cxnSpLocks/>
          </p:cNvCxnSpPr>
          <p:nvPr/>
        </p:nvCxnSpPr>
        <p:spPr>
          <a:xfrm>
            <a:off x="3648645" y="1945877"/>
            <a:ext cx="4421957" cy="177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11AAEBA6-E638-4868-AA07-1AE4B55BF747}"/>
              </a:ext>
            </a:extLst>
          </p:cNvPr>
          <p:cNvSpPr/>
          <p:nvPr/>
        </p:nvSpPr>
        <p:spPr>
          <a:xfrm>
            <a:off x="8104633" y="1780984"/>
            <a:ext cx="374297" cy="42881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a:p>
        </p:txBody>
      </p:sp>
      <p:sp>
        <p:nvSpPr>
          <p:cNvPr id="9" name="TextBox 8">
            <a:extLst>
              <a:ext uri="{FF2B5EF4-FFF2-40B4-BE49-F238E27FC236}">
                <a16:creationId xmlns:a16="http://schemas.microsoft.com/office/drawing/2014/main" id="{3E7A2F96-BC1B-45C1-A3BA-F5919F02FF6B}"/>
              </a:ext>
            </a:extLst>
          </p:cNvPr>
          <p:cNvSpPr txBox="1"/>
          <p:nvPr/>
        </p:nvSpPr>
        <p:spPr>
          <a:xfrm>
            <a:off x="1762956" y="1853205"/>
            <a:ext cx="2333712" cy="584775"/>
          </a:xfrm>
          <a:prstGeom prst="rect">
            <a:avLst/>
          </a:prstGeom>
          <a:solidFill>
            <a:schemeClr val="accent2">
              <a:lumMod val="20000"/>
              <a:lumOff val="80000"/>
            </a:schemeClr>
          </a:solidFill>
          <a:ln>
            <a:solidFill>
              <a:schemeClr val="accent1">
                <a:lumMod val="75000"/>
              </a:schemeClr>
            </a:solidFill>
          </a:ln>
        </p:spPr>
        <p:txBody>
          <a:bodyPr wrap="square" lIns="91440" tIns="45720" rIns="91440" bIns="45720" rtlCol="0" anchor="t">
            <a:spAutoFit/>
          </a:bodyPr>
          <a:lstStyle/>
          <a:p>
            <a:r>
              <a:rPr lang="en-US" sz="1600" i="1" dirty="0"/>
              <a:t>1. In very top right corner, click the 3 dots. </a:t>
            </a:r>
          </a:p>
        </p:txBody>
      </p:sp>
      <p:pic>
        <p:nvPicPr>
          <p:cNvPr id="11" name="Picture 10">
            <a:extLst>
              <a:ext uri="{FF2B5EF4-FFF2-40B4-BE49-F238E27FC236}">
                <a16:creationId xmlns:a16="http://schemas.microsoft.com/office/drawing/2014/main" id="{93B6F400-BF85-40F7-96D4-781213780262}"/>
              </a:ext>
            </a:extLst>
          </p:cNvPr>
          <p:cNvPicPr>
            <a:picLocks noChangeAspect="1"/>
          </p:cNvPicPr>
          <p:nvPr/>
        </p:nvPicPr>
        <p:blipFill>
          <a:blip r:embed="rId3"/>
          <a:stretch>
            <a:fillRect/>
          </a:stretch>
        </p:blipFill>
        <p:spPr>
          <a:xfrm>
            <a:off x="4025968" y="3127787"/>
            <a:ext cx="3374403" cy="3295377"/>
          </a:xfrm>
          <a:prstGeom prst="rect">
            <a:avLst/>
          </a:prstGeom>
        </p:spPr>
      </p:pic>
      <p:sp>
        <p:nvSpPr>
          <p:cNvPr id="12" name="TextBox 11">
            <a:extLst>
              <a:ext uri="{FF2B5EF4-FFF2-40B4-BE49-F238E27FC236}">
                <a16:creationId xmlns:a16="http://schemas.microsoft.com/office/drawing/2014/main" id="{E4F5F744-8F33-4960-948B-5EC78EF67E59}"/>
              </a:ext>
            </a:extLst>
          </p:cNvPr>
          <p:cNvSpPr txBox="1"/>
          <p:nvPr/>
        </p:nvSpPr>
        <p:spPr>
          <a:xfrm>
            <a:off x="1045029" y="3249085"/>
            <a:ext cx="2787375" cy="830997"/>
          </a:xfrm>
          <a:prstGeom prst="rect">
            <a:avLst/>
          </a:prstGeom>
          <a:solidFill>
            <a:schemeClr val="accent2">
              <a:lumMod val="20000"/>
              <a:lumOff val="80000"/>
            </a:schemeClr>
          </a:solidFill>
          <a:ln>
            <a:solidFill>
              <a:schemeClr val="accent1">
                <a:lumMod val="75000"/>
              </a:schemeClr>
            </a:solidFill>
          </a:ln>
        </p:spPr>
        <p:txBody>
          <a:bodyPr wrap="square" lIns="91440" tIns="45720" rIns="91440" bIns="45720" rtlCol="0" anchor="t">
            <a:spAutoFit/>
          </a:bodyPr>
          <a:lstStyle/>
          <a:p>
            <a:r>
              <a:rPr lang="en-US" sz="1600" i="1" dirty="0"/>
              <a:t>2. Increase your font size.</a:t>
            </a:r>
          </a:p>
          <a:p>
            <a:pPr marL="285750" indent="-285750">
              <a:buFont typeface="Courier New" panose="02070309020205020404" pitchFamily="49" charset="0"/>
              <a:buChar char="o"/>
            </a:pPr>
            <a:r>
              <a:rPr lang="en-US" sz="1600" i="1" dirty="0"/>
              <a:t>Only increases in increments of 10%.    </a:t>
            </a:r>
          </a:p>
        </p:txBody>
      </p:sp>
      <p:cxnSp>
        <p:nvCxnSpPr>
          <p:cNvPr id="13" name="Straight Arrow Connector 12">
            <a:extLst>
              <a:ext uri="{FF2B5EF4-FFF2-40B4-BE49-F238E27FC236}">
                <a16:creationId xmlns:a16="http://schemas.microsoft.com/office/drawing/2014/main" id="{FB6273A9-2165-47C8-BDF3-B4C297A12CDE}"/>
              </a:ext>
            </a:extLst>
          </p:cNvPr>
          <p:cNvCxnSpPr>
            <a:cxnSpLocks/>
          </p:cNvCxnSpPr>
          <p:nvPr/>
        </p:nvCxnSpPr>
        <p:spPr>
          <a:xfrm>
            <a:off x="3461657" y="3685592"/>
            <a:ext cx="2062065" cy="8584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4833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F06E6B-C0FB-4154-97C0-4014960F1401}"/>
              </a:ext>
            </a:extLst>
          </p:cNvPr>
          <p:cNvPicPr>
            <a:picLocks noChangeAspect="1"/>
          </p:cNvPicPr>
          <p:nvPr/>
        </p:nvPicPr>
        <p:blipFill>
          <a:blip r:embed="rId2"/>
          <a:stretch>
            <a:fillRect/>
          </a:stretch>
        </p:blipFill>
        <p:spPr>
          <a:xfrm>
            <a:off x="191610" y="1704975"/>
            <a:ext cx="8715375" cy="2686050"/>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22</a:t>
            </a:fld>
            <a:endParaRPr lang="en-US"/>
          </a:p>
        </p:txBody>
      </p:sp>
      <p:sp>
        <p:nvSpPr>
          <p:cNvPr id="5" name="Title 1"/>
          <p:cNvSpPr>
            <a:spLocks noGrp="1"/>
          </p:cNvSpPr>
          <p:nvPr>
            <p:ph type="title"/>
          </p:nvPr>
        </p:nvSpPr>
        <p:spPr>
          <a:xfrm>
            <a:off x="228600" y="186741"/>
            <a:ext cx="8686800" cy="838200"/>
          </a:xfrm>
        </p:spPr>
        <p:txBody>
          <a:bodyPr/>
          <a:lstStyle/>
          <a:p>
            <a:r>
              <a:rPr lang="en-US" dirty="0"/>
              <a:t>Note sections – patient care team</a:t>
            </a:r>
          </a:p>
        </p:txBody>
      </p:sp>
      <p:sp>
        <p:nvSpPr>
          <p:cNvPr id="7" name="TextBox 6"/>
          <p:cNvSpPr txBox="1"/>
          <p:nvPr/>
        </p:nvSpPr>
        <p:spPr>
          <a:xfrm>
            <a:off x="304800" y="1219200"/>
            <a:ext cx="8229600" cy="553998"/>
          </a:xfrm>
          <a:prstGeom prst="rect">
            <a:avLst/>
          </a:prstGeom>
          <a:noFill/>
        </p:spPr>
        <p:txBody>
          <a:bodyPr wrap="square" rtlCol="0">
            <a:spAutoFit/>
          </a:bodyPr>
          <a:lstStyle/>
          <a:p>
            <a:r>
              <a:rPr lang="en-US" sz="1500" dirty="0"/>
              <a:t>The Patient Care Team is a section where clinical staff can enter members of the patient’s care team – other physicians, home health companies, and even family members/caregivers.  </a:t>
            </a:r>
          </a:p>
        </p:txBody>
      </p:sp>
      <p:pic>
        <p:nvPicPr>
          <p:cNvPr id="9" name="Picture 8">
            <a:extLst>
              <a:ext uri="{FF2B5EF4-FFF2-40B4-BE49-F238E27FC236}">
                <a16:creationId xmlns:a16="http://schemas.microsoft.com/office/drawing/2014/main" id="{77604D2D-DAA1-4D62-BFBB-BD11EE7D2698}"/>
              </a:ext>
            </a:extLst>
          </p:cNvPr>
          <p:cNvPicPr>
            <a:picLocks noChangeAspect="1"/>
          </p:cNvPicPr>
          <p:nvPr/>
        </p:nvPicPr>
        <p:blipFill>
          <a:blip r:embed="rId3"/>
          <a:stretch>
            <a:fillRect/>
          </a:stretch>
        </p:blipFill>
        <p:spPr>
          <a:xfrm>
            <a:off x="1219200" y="4534515"/>
            <a:ext cx="7575984" cy="1805423"/>
          </a:xfrm>
          <a:prstGeom prst="rect">
            <a:avLst/>
          </a:prstGeom>
        </p:spPr>
      </p:pic>
      <p:sp>
        <p:nvSpPr>
          <p:cNvPr id="11" name="TextBox 10">
            <a:extLst>
              <a:ext uri="{FF2B5EF4-FFF2-40B4-BE49-F238E27FC236}">
                <a16:creationId xmlns:a16="http://schemas.microsoft.com/office/drawing/2014/main" id="{56C4CC1B-A72F-40D9-985A-58204275417B}"/>
              </a:ext>
            </a:extLst>
          </p:cNvPr>
          <p:cNvSpPr txBox="1"/>
          <p:nvPr/>
        </p:nvSpPr>
        <p:spPr>
          <a:xfrm>
            <a:off x="3779668" y="4580336"/>
            <a:ext cx="2787375" cy="830997"/>
          </a:xfrm>
          <a:prstGeom prst="rect">
            <a:avLst/>
          </a:prstGeom>
          <a:solidFill>
            <a:schemeClr val="accent2">
              <a:lumMod val="20000"/>
              <a:lumOff val="80000"/>
            </a:schemeClr>
          </a:solidFill>
          <a:ln>
            <a:solidFill>
              <a:schemeClr val="accent1">
                <a:lumMod val="75000"/>
              </a:schemeClr>
            </a:solidFill>
          </a:ln>
        </p:spPr>
        <p:txBody>
          <a:bodyPr wrap="square" lIns="91440" tIns="45720" rIns="91440" bIns="45720" rtlCol="0" anchor="t">
            <a:spAutoFit/>
          </a:bodyPr>
          <a:lstStyle/>
          <a:p>
            <a:r>
              <a:rPr lang="en-US" sz="1600" i="1" dirty="0"/>
              <a:t>Patient Care Team entered in under i (Patient Profile Dialog) in Patient Banner.</a:t>
            </a:r>
          </a:p>
        </p:txBody>
      </p:sp>
      <p:pic>
        <p:nvPicPr>
          <p:cNvPr id="12" name="Picture 11">
            <a:extLst>
              <a:ext uri="{FF2B5EF4-FFF2-40B4-BE49-F238E27FC236}">
                <a16:creationId xmlns:a16="http://schemas.microsoft.com/office/drawing/2014/main" id="{64542463-E7AD-463A-BA32-7A191DB50FE4}"/>
              </a:ext>
            </a:extLst>
          </p:cNvPr>
          <p:cNvPicPr>
            <a:picLocks noChangeAspect="1"/>
          </p:cNvPicPr>
          <p:nvPr/>
        </p:nvPicPr>
        <p:blipFill>
          <a:blip r:embed="rId4"/>
          <a:stretch>
            <a:fillRect/>
          </a:stretch>
        </p:blipFill>
        <p:spPr>
          <a:xfrm>
            <a:off x="2895600" y="5869277"/>
            <a:ext cx="3943350" cy="762000"/>
          </a:xfrm>
          <a:prstGeom prst="rect">
            <a:avLst/>
          </a:prstGeom>
        </p:spPr>
      </p:pic>
      <p:sp>
        <p:nvSpPr>
          <p:cNvPr id="8" name="Rectangle 7"/>
          <p:cNvSpPr/>
          <p:nvPr/>
        </p:nvSpPr>
        <p:spPr>
          <a:xfrm>
            <a:off x="6324600" y="5874456"/>
            <a:ext cx="381000" cy="373944"/>
          </a:xfrm>
          <a:prstGeom prst="rect">
            <a:avLst/>
          </a:prstGeom>
          <a:noFill/>
          <a:ln w="4445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0" dirty="0">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BD48555-08CD-42B1-A1E7-3562337112B9}" type="slidenum">
              <a:rPr lang="en-US" smtClean="0"/>
              <a:pPr/>
              <a:t>23</a:t>
            </a:fld>
            <a:endParaRPr lang="en-US"/>
          </a:p>
        </p:txBody>
      </p:sp>
      <p:sp>
        <p:nvSpPr>
          <p:cNvPr id="7" name="Rectangle 6"/>
          <p:cNvSpPr/>
          <p:nvPr/>
        </p:nvSpPr>
        <p:spPr>
          <a:xfrm>
            <a:off x="1443037" y="4666172"/>
            <a:ext cx="5638800" cy="1326041"/>
          </a:xfrm>
          <a:prstGeom prst="rect">
            <a:avLst/>
          </a:prstGeom>
          <a:solidFill>
            <a:srgbClr val="DC9E44"/>
          </a:solidFill>
          <a:ln w="444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600" dirty="0">
                <a:solidFill>
                  <a:schemeClr val="tx1"/>
                </a:solidFill>
              </a:rPr>
              <a:t>Many notes have a Quality Measures section at the top. In adult medicine this captures the information around quality programs or preventive screens such as mammogram, colonoscopy, and vaccines. </a:t>
            </a:r>
          </a:p>
        </p:txBody>
      </p:sp>
      <p:sp>
        <p:nvSpPr>
          <p:cNvPr id="15" name="Title 1"/>
          <p:cNvSpPr>
            <a:spLocks noGrp="1"/>
          </p:cNvSpPr>
          <p:nvPr>
            <p:ph type="title"/>
          </p:nvPr>
        </p:nvSpPr>
        <p:spPr>
          <a:xfrm>
            <a:off x="228600" y="186741"/>
            <a:ext cx="8686800" cy="838200"/>
          </a:xfrm>
        </p:spPr>
        <p:txBody>
          <a:bodyPr/>
          <a:lstStyle/>
          <a:p>
            <a:r>
              <a:rPr lang="en-US" dirty="0"/>
              <a:t>Quality measures</a:t>
            </a:r>
          </a:p>
        </p:txBody>
      </p:sp>
      <p:pic>
        <p:nvPicPr>
          <p:cNvPr id="3" name="Picture 2">
            <a:extLst>
              <a:ext uri="{FF2B5EF4-FFF2-40B4-BE49-F238E27FC236}">
                <a16:creationId xmlns:a16="http://schemas.microsoft.com/office/drawing/2014/main" id="{6DA23FA0-D000-4647-A1D9-48B4AE084763}"/>
              </a:ext>
            </a:extLst>
          </p:cNvPr>
          <p:cNvPicPr>
            <a:picLocks noChangeAspect="1"/>
          </p:cNvPicPr>
          <p:nvPr/>
        </p:nvPicPr>
        <p:blipFill>
          <a:blip r:embed="rId2"/>
          <a:stretch>
            <a:fillRect/>
          </a:stretch>
        </p:blipFill>
        <p:spPr>
          <a:xfrm>
            <a:off x="457200" y="1047135"/>
            <a:ext cx="7610475" cy="359092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905DCC6-BA27-49C0-A5B1-C1D8F4EF4C19}"/>
              </a:ext>
            </a:extLst>
          </p:cNvPr>
          <p:cNvPicPr>
            <a:picLocks noChangeAspect="1"/>
          </p:cNvPicPr>
          <p:nvPr/>
        </p:nvPicPr>
        <p:blipFill>
          <a:blip r:embed="rId2"/>
          <a:stretch>
            <a:fillRect/>
          </a:stretch>
        </p:blipFill>
        <p:spPr>
          <a:xfrm>
            <a:off x="208718" y="2016452"/>
            <a:ext cx="8467725" cy="3600450"/>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24</a:t>
            </a:fld>
            <a:endParaRPr lang="en-US"/>
          </a:p>
        </p:txBody>
      </p:sp>
      <p:sp>
        <p:nvSpPr>
          <p:cNvPr id="12" name="Oval 11"/>
          <p:cNvSpPr/>
          <p:nvPr/>
        </p:nvSpPr>
        <p:spPr>
          <a:xfrm>
            <a:off x="2057400" y="3730841"/>
            <a:ext cx="533400" cy="2315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3" name="Left Arrow 22"/>
          <p:cNvSpPr/>
          <p:nvPr/>
        </p:nvSpPr>
        <p:spPr>
          <a:xfrm>
            <a:off x="5867400" y="4863920"/>
            <a:ext cx="762000" cy="304800"/>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3" name="Rectangle 12"/>
          <p:cNvSpPr/>
          <p:nvPr/>
        </p:nvSpPr>
        <p:spPr>
          <a:xfrm>
            <a:off x="533400" y="3048000"/>
            <a:ext cx="9144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0" name="Rounded Rectangle 9"/>
          <p:cNvSpPr/>
          <p:nvPr/>
        </p:nvSpPr>
        <p:spPr>
          <a:xfrm>
            <a:off x="1429305" y="5453564"/>
            <a:ext cx="4343400" cy="11430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You can add a new CC by simply clicking on </a:t>
            </a:r>
            <a:r>
              <a:rPr lang="en-US" sz="1400" b="1" dirty="0">
                <a:solidFill>
                  <a:schemeClr val="tx1"/>
                </a:solidFill>
              </a:rPr>
              <a:t>New</a:t>
            </a:r>
            <a:r>
              <a:rPr lang="en-US" sz="1400" dirty="0">
                <a:solidFill>
                  <a:schemeClr val="tx1"/>
                </a:solidFill>
              </a:rPr>
              <a:t> on the toolbar under the Chief Complaint section.  Most note types also have a free-text form for more detailed documentation.  </a:t>
            </a:r>
          </a:p>
        </p:txBody>
      </p:sp>
      <p:sp>
        <p:nvSpPr>
          <p:cNvPr id="6" name="Rectangle 5"/>
          <p:cNvSpPr/>
          <p:nvPr/>
        </p:nvSpPr>
        <p:spPr>
          <a:xfrm>
            <a:off x="6248400" y="2341456"/>
            <a:ext cx="2262326" cy="1257300"/>
          </a:xfrm>
          <a:prstGeom prst="rect">
            <a:avLst/>
          </a:prstGeom>
          <a:solidFill>
            <a:srgbClr val="DC9E44"/>
          </a:solidFill>
          <a:ln w="444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600" dirty="0">
                <a:solidFill>
                  <a:schemeClr val="tx1"/>
                </a:solidFill>
              </a:rPr>
              <a:t>The next section is the </a:t>
            </a:r>
            <a:r>
              <a:rPr lang="en-US" sz="1600" b="1" dirty="0">
                <a:solidFill>
                  <a:schemeClr val="tx1"/>
                </a:solidFill>
              </a:rPr>
              <a:t>Chief Complaint</a:t>
            </a:r>
            <a:r>
              <a:rPr lang="en-US" sz="1600" dirty="0">
                <a:solidFill>
                  <a:schemeClr val="tx1"/>
                </a:solidFill>
              </a:rPr>
              <a:t>. These system-generated cc are entered on the ACI.</a:t>
            </a:r>
          </a:p>
        </p:txBody>
      </p:sp>
      <p:sp>
        <p:nvSpPr>
          <p:cNvPr id="14" name="Title 1"/>
          <p:cNvSpPr>
            <a:spLocks noGrp="1"/>
          </p:cNvSpPr>
          <p:nvPr>
            <p:ph type="title"/>
          </p:nvPr>
        </p:nvSpPr>
        <p:spPr>
          <a:xfrm>
            <a:off x="152400" y="228600"/>
            <a:ext cx="8686800" cy="838200"/>
          </a:xfrm>
        </p:spPr>
        <p:txBody>
          <a:bodyPr/>
          <a:lstStyle/>
          <a:p>
            <a:r>
              <a:rPr lang="en-US" dirty="0"/>
              <a:t>Note sections – chief complaint</a:t>
            </a:r>
          </a:p>
        </p:txBody>
      </p:sp>
      <p:sp>
        <p:nvSpPr>
          <p:cNvPr id="16" name="TextBox 15"/>
          <p:cNvSpPr txBox="1"/>
          <p:nvPr/>
        </p:nvSpPr>
        <p:spPr>
          <a:xfrm>
            <a:off x="457200" y="1423226"/>
            <a:ext cx="8458200" cy="646331"/>
          </a:xfrm>
          <a:prstGeom prst="rect">
            <a:avLst/>
          </a:prstGeom>
          <a:solidFill>
            <a:schemeClr val="bg2">
              <a:lumMod val="90000"/>
            </a:schemeClr>
          </a:solidFill>
          <a:ln w="19050">
            <a:solidFill>
              <a:schemeClr val="tx1"/>
            </a:solidFill>
          </a:ln>
        </p:spPr>
        <p:txBody>
          <a:bodyPr wrap="square" rtlCol="0">
            <a:spAutoFit/>
          </a:bodyPr>
          <a:lstStyle/>
          <a:p>
            <a:r>
              <a:rPr lang="en-US" sz="1200" b="1" dirty="0"/>
              <a:t>Tip</a:t>
            </a:r>
            <a:r>
              <a:rPr lang="en-US" sz="1200" dirty="0"/>
              <a:t>: Allscripts considers Chief Complaints to be symptoms, rather than diagnoses.  For this reason, the system-generated CC selection is limited and includes items such as wheezing, shortness of breath, and swelling, rather than asthma, COPD, and edema.</a:t>
            </a:r>
            <a:endParaRPr lang="en-US" dirty="0"/>
          </a:p>
        </p:txBody>
      </p:sp>
      <p:sp>
        <p:nvSpPr>
          <p:cNvPr id="2" name="Rectangle 1"/>
          <p:cNvSpPr/>
          <p:nvPr/>
        </p:nvSpPr>
        <p:spPr>
          <a:xfrm>
            <a:off x="2286000" y="4491015"/>
            <a:ext cx="5410200" cy="762000"/>
          </a:xfrm>
          <a:prstGeom prst="rect">
            <a:avLst/>
          </a:prstGeom>
          <a:noFill/>
          <a:ln w="3810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0" dirty="0">
              <a:solidFill>
                <a:schemeClr val="tx1"/>
              </a:solidFill>
            </a:endParaRPr>
          </a:p>
        </p:txBody>
      </p:sp>
      <p:sp>
        <p:nvSpPr>
          <p:cNvPr id="15" name="Rectangle 14">
            <a:extLst>
              <a:ext uri="{FF2B5EF4-FFF2-40B4-BE49-F238E27FC236}">
                <a16:creationId xmlns:a16="http://schemas.microsoft.com/office/drawing/2014/main" id="{201D5FB4-5382-4B39-AD4A-9C7D53A0AB8C}"/>
              </a:ext>
            </a:extLst>
          </p:cNvPr>
          <p:cNvSpPr/>
          <p:nvPr/>
        </p:nvSpPr>
        <p:spPr>
          <a:xfrm>
            <a:off x="6248400" y="5174113"/>
            <a:ext cx="2514600" cy="762001"/>
          </a:xfrm>
          <a:prstGeom prst="rect">
            <a:avLst/>
          </a:prstGeom>
          <a:solidFill>
            <a:srgbClr val="DC9E44"/>
          </a:solidFill>
          <a:ln w="444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600" dirty="0">
                <a:solidFill>
                  <a:schemeClr val="tx1"/>
                </a:solidFill>
              </a:rPr>
              <a:t>This is for a free text chief compliant. </a:t>
            </a:r>
          </a:p>
        </p:txBody>
      </p:sp>
      <p:sp>
        <p:nvSpPr>
          <p:cNvPr id="18" name="Left Arrow 22">
            <a:extLst>
              <a:ext uri="{FF2B5EF4-FFF2-40B4-BE49-F238E27FC236}">
                <a16:creationId xmlns:a16="http://schemas.microsoft.com/office/drawing/2014/main" id="{09F9FB86-6B00-405A-9F8B-E490A45437FA}"/>
              </a:ext>
            </a:extLst>
          </p:cNvPr>
          <p:cNvSpPr/>
          <p:nvPr/>
        </p:nvSpPr>
        <p:spPr>
          <a:xfrm>
            <a:off x="5461986" y="3116597"/>
            <a:ext cx="762000" cy="304800"/>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168056-10AF-4CAA-9195-F00DFA9FD2B5}"/>
              </a:ext>
            </a:extLst>
          </p:cNvPr>
          <p:cNvPicPr>
            <a:picLocks noChangeAspect="1"/>
          </p:cNvPicPr>
          <p:nvPr/>
        </p:nvPicPr>
        <p:blipFill>
          <a:blip r:embed="rId2"/>
          <a:stretch>
            <a:fillRect/>
          </a:stretch>
        </p:blipFill>
        <p:spPr>
          <a:xfrm>
            <a:off x="228600" y="1066800"/>
            <a:ext cx="7467874" cy="5654040"/>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25</a:t>
            </a:fld>
            <a:endParaRPr lang="en-US"/>
          </a:p>
        </p:txBody>
      </p:sp>
      <p:sp>
        <p:nvSpPr>
          <p:cNvPr id="6" name="Rectangle 5"/>
          <p:cNvSpPr/>
          <p:nvPr/>
        </p:nvSpPr>
        <p:spPr>
          <a:xfrm>
            <a:off x="4076837" y="1001620"/>
            <a:ext cx="4152763" cy="1562100"/>
          </a:xfrm>
          <a:prstGeom prst="rect">
            <a:avLst/>
          </a:prstGeom>
          <a:solidFill>
            <a:srgbClr val="DC9E44"/>
          </a:solidFill>
          <a:ln w="444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600" dirty="0">
                <a:solidFill>
                  <a:schemeClr val="tx1"/>
                </a:solidFill>
              </a:rPr>
              <a:t>Both the Chief Complaint and the Active Problem sections are designed to pull forms into the </a:t>
            </a:r>
            <a:r>
              <a:rPr lang="en-US" sz="1600" b="1" dirty="0">
                <a:solidFill>
                  <a:schemeClr val="tx1"/>
                </a:solidFill>
              </a:rPr>
              <a:t>HPI</a:t>
            </a:r>
            <a:r>
              <a:rPr lang="en-US" sz="1600" dirty="0">
                <a:solidFill>
                  <a:schemeClr val="tx1"/>
                </a:solidFill>
              </a:rPr>
              <a:t> section of the note. The HPI forms are added when the problem is Assessed or the Chief Compliant is added in the ACI. </a:t>
            </a:r>
          </a:p>
        </p:txBody>
      </p:sp>
      <p:sp>
        <p:nvSpPr>
          <p:cNvPr id="7" name="Oval 6"/>
          <p:cNvSpPr/>
          <p:nvPr/>
        </p:nvSpPr>
        <p:spPr>
          <a:xfrm>
            <a:off x="2895600" y="6473952"/>
            <a:ext cx="640672" cy="214766"/>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2" name="Rectangle 11"/>
          <p:cNvSpPr/>
          <p:nvPr/>
        </p:nvSpPr>
        <p:spPr>
          <a:xfrm>
            <a:off x="358066" y="2667000"/>
            <a:ext cx="1219200"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4" name="Rectangle 13"/>
          <p:cNvSpPr/>
          <p:nvPr/>
        </p:nvSpPr>
        <p:spPr>
          <a:xfrm>
            <a:off x="356586" y="2667000"/>
            <a:ext cx="1219200" cy="762000"/>
          </a:xfrm>
          <a:prstGeom prst="rect">
            <a:avLst/>
          </a:prstGeom>
          <a:solidFill>
            <a:schemeClr val="bg2">
              <a:alpha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8" name="Rectangle 7"/>
          <p:cNvSpPr/>
          <p:nvPr/>
        </p:nvSpPr>
        <p:spPr>
          <a:xfrm>
            <a:off x="4419600" y="4419600"/>
            <a:ext cx="2667000" cy="190500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To get the form(s) to pull into the note, add a Chief Complaint or assess an Active problem, and then click the </a:t>
            </a:r>
            <a:r>
              <a:rPr lang="en-US" sz="1600" b="1" dirty="0">
                <a:solidFill>
                  <a:schemeClr val="tx1"/>
                </a:solidFill>
              </a:rPr>
              <a:t>Recompile</a:t>
            </a:r>
            <a:r>
              <a:rPr lang="en-US" sz="1600" dirty="0">
                <a:solidFill>
                  <a:schemeClr val="tx1"/>
                </a:solidFill>
              </a:rPr>
              <a:t> button. </a:t>
            </a:r>
          </a:p>
        </p:txBody>
      </p:sp>
      <p:sp>
        <p:nvSpPr>
          <p:cNvPr id="15" name="Title 1"/>
          <p:cNvSpPr>
            <a:spLocks noGrp="1"/>
          </p:cNvSpPr>
          <p:nvPr>
            <p:ph type="title"/>
          </p:nvPr>
        </p:nvSpPr>
        <p:spPr>
          <a:xfrm>
            <a:off x="228600" y="228600"/>
            <a:ext cx="8686800" cy="838200"/>
          </a:xfrm>
        </p:spPr>
        <p:txBody>
          <a:bodyPr/>
          <a:lstStyle/>
          <a:p>
            <a:r>
              <a:rPr lang="en-US" dirty="0" err="1"/>
              <a:t>Hpi</a:t>
            </a:r>
            <a:r>
              <a:rPr lang="en-US" dirty="0"/>
              <a:t> note forms</a:t>
            </a:r>
          </a:p>
        </p:txBody>
      </p:sp>
      <p:cxnSp>
        <p:nvCxnSpPr>
          <p:cNvPr id="10" name="Straight Arrow Connector 9"/>
          <p:cNvCxnSpPr>
            <a:cxnSpLocks/>
          </p:cNvCxnSpPr>
          <p:nvPr/>
        </p:nvCxnSpPr>
        <p:spPr>
          <a:xfrm flipH="1">
            <a:off x="3176260" y="6035861"/>
            <a:ext cx="2386340" cy="39624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8AA45590-EDD2-4C2A-9CA0-AC5D93933F9A}"/>
              </a:ext>
            </a:extLst>
          </p:cNvPr>
          <p:cNvSpPr/>
          <p:nvPr/>
        </p:nvSpPr>
        <p:spPr>
          <a:xfrm>
            <a:off x="5753100" y="2940617"/>
            <a:ext cx="1485900" cy="259783"/>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87EBAC-281B-41CB-9FDA-CF529FAA90D3}"/>
              </a:ext>
            </a:extLst>
          </p:cNvPr>
          <p:cNvPicPr>
            <a:picLocks noChangeAspect="1"/>
          </p:cNvPicPr>
          <p:nvPr/>
        </p:nvPicPr>
        <p:blipFill>
          <a:blip r:embed="rId2"/>
          <a:stretch>
            <a:fillRect/>
          </a:stretch>
        </p:blipFill>
        <p:spPr>
          <a:xfrm>
            <a:off x="443996" y="1148715"/>
            <a:ext cx="7781925" cy="5572125"/>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26</a:t>
            </a:fld>
            <a:endParaRPr lang="en-US"/>
          </a:p>
        </p:txBody>
      </p:sp>
      <p:sp>
        <p:nvSpPr>
          <p:cNvPr id="7" name="Oval 6"/>
          <p:cNvSpPr/>
          <p:nvPr/>
        </p:nvSpPr>
        <p:spPr>
          <a:xfrm>
            <a:off x="330694" y="4191000"/>
            <a:ext cx="2260106" cy="1518285"/>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9" name="Oval 8"/>
          <p:cNvSpPr/>
          <p:nvPr/>
        </p:nvSpPr>
        <p:spPr>
          <a:xfrm>
            <a:off x="2351767" y="6292596"/>
            <a:ext cx="685800" cy="30480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3" name="Left Arrow 12"/>
          <p:cNvSpPr/>
          <p:nvPr/>
        </p:nvSpPr>
        <p:spPr>
          <a:xfrm>
            <a:off x="2892967" y="5105400"/>
            <a:ext cx="3966989" cy="246656"/>
          </a:xfrm>
          <a:prstGeom prst="leftArrow">
            <a:avLst>
              <a:gd name="adj1" fmla="val 45443"/>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4" name="Left Arrow 13"/>
          <p:cNvSpPr/>
          <p:nvPr/>
        </p:nvSpPr>
        <p:spPr>
          <a:xfrm>
            <a:off x="2419925" y="1296726"/>
            <a:ext cx="549484" cy="192042"/>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1" name="Rectangle 10"/>
          <p:cNvSpPr/>
          <p:nvPr/>
        </p:nvSpPr>
        <p:spPr>
          <a:xfrm>
            <a:off x="5155707" y="4191000"/>
            <a:ext cx="3657600" cy="1981200"/>
          </a:xfrm>
          <a:prstGeom prst="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If the Active Problem was added at a previous visit, and you want the form to pull into the note, click the paper icon in the Active Problem section (which assesses the problem for today’s visit), and then click </a:t>
            </a:r>
            <a:r>
              <a:rPr lang="en-US" sz="1400" b="1" dirty="0">
                <a:solidFill>
                  <a:schemeClr val="tx1"/>
                </a:solidFill>
              </a:rPr>
              <a:t>Recompile. </a:t>
            </a:r>
            <a:r>
              <a:rPr lang="en-US" sz="1400" dirty="0">
                <a:solidFill>
                  <a:schemeClr val="tx1"/>
                </a:solidFill>
              </a:rPr>
              <a:t>The form will pull into the HPI section.  </a:t>
            </a:r>
          </a:p>
        </p:txBody>
      </p:sp>
      <p:sp>
        <p:nvSpPr>
          <p:cNvPr id="15" name="Rectangle 14"/>
          <p:cNvSpPr/>
          <p:nvPr/>
        </p:nvSpPr>
        <p:spPr>
          <a:xfrm>
            <a:off x="609600" y="3116062"/>
            <a:ext cx="13716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6" name="Rectangle 5"/>
          <p:cNvSpPr/>
          <p:nvPr/>
        </p:nvSpPr>
        <p:spPr>
          <a:xfrm>
            <a:off x="3143264" y="307605"/>
            <a:ext cx="5867400" cy="1365989"/>
          </a:xfrm>
          <a:prstGeom prst="rect">
            <a:avLst/>
          </a:prstGeom>
          <a:solidFill>
            <a:schemeClr val="bg2">
              <a:lumMod val="50000"/>
            </a:schemeClr>
          </a:solidFill>
          <a:ln w="444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solidFill>
                  <a:schemeClr val="tx1"/>
                </a:solidFill>
              </a:rPr>
              <a:t>To add a new problem, click “</a:t>
            </a:r>
            <a:r>
              <a:rPr lang="en-US" sz="1400" b="1" dirty="0">
                <a:solidFill>
                  <a:schemeClr val="tx1"/>
                </a:solidFill>
              </a:rPr>
              <a:t>P</a:t>
            </a:r>
            <a:r>
              <a:rPr lang="en-US" sz="1400" dirty="0">
                <a:solidFill>
                  <a:schemeClr val="tx1"/>
                </a:solidFill>
              </a:rPr>
              <a:t>” on the Clinical Toolbar  (or </a:t>
            </a:r>
            <a:r>
              <a:rPr lang="en-US" sz="1400" b="1" dirty="0">
                <a:solidFill>
                  <a:schemeClr val="tx1"/>
                </a:solidFill>
              </a:rPr>
              <a:t>New</a:t>
            </a:r>
            <a:r>
              <a:rPr lang="en-US" sz="1400" dirty="0">
                <a:solidFill>
                  <a:schemeClr val="tx1"/>
                </a:solidFill>
              </a:rPr>
              <a:t> on the gray toolbar).  </a:t>
            </a:r>
          </a:p>
          <a:p>
            <a:endParaRPr lang="en-US" sz="1400" dirty="0">
              <a:solidFill>
                <a:schemeClr val="tx1"/>
              </a:solidFill>
            </a:endParaRPr>
          </a:p>
          <a:p>
            <a:r>
              <a:rPr lang="en-US" sz="1400" dirty="0">
                <a:solidFill>
                  <a:schemeClr val="tx1"/>
                </a:solidFill>
              </a:rPr>
              <a:t>Assessed problems are billable dx codes.  Items that are added and assessed here, or checked on the Chart, will appear in the Assessment section of the note. </a:t>
            </a:r>
          </a:p>
        </p:txBody>
      </p:sp>
      <p:sp>
        <p:nvSpPr>
          <p:cNvPr id="16" name="Title 1"/>
          <p:cNvSpPr>
            <a:spLocks noGrp="1"/>
          </p:cNvSpPr>
          <p:nvPr>
            <p:ph type="title"/>
          </p:nvPr>
        </p:nvSpPr>
        <p:spPr>
          <a:xfrm>
            <a:off x="152400" y="228600"/>
            <a:ext cx="8686800" cy="762000"/>
          </a:xfrm>
        </p:spPr>
        <p:txBody>
          <a:bodyPr>
            <a:normAutofit/>
          </a:bodyPr>
          <a:lstStyle/>
          <a:p>
            <a:r>
              <a:rPr lang="en-US" dirty="0"/>
              <a:t>forms</a:t>
            </a:r>
          </a:p>
        </p:txBody>
      </p:sp>
      <p:sp>
        <p:nvSpPr>
          <p:cNvPr id="20" name="Oval 19"/>
          <p:cNvSpPr/>
          <p:nvPr/>
        </p:nvSpPr>
        <p:spPr>
          <a:xfrm>
            <a:off x="1905760" y="1219200"/>
            <a:ext cx="381000" cy="30480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F6BC85-DC14-414D-93A2-F2F27E307785}"/>
              </a:ext>
            </a:extLst>
          </p:cNvPr>
          <p:cNvPicPr>
            <a:picLocks noChangeAspect="1"/>
          </p:cNvPicPr>
          <p:nvPr/>
        </p:nvPicPr>
        <p:blipFill>
          <a:blip r:embed="rId2"/>
          <a:stretch>
            <a:fillRect/>
          </a:stretch>
        </p:blipFill>
        <p:spPr>
          <a:xfrm>
            <a:off x="304800" y="990600"/>
            <a:ext cx="7706018" cy="5511897"/>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27</a:t>
            </a:fld>
            <a:endParaRPr lang="en-US"/>
          </a:p>
        </p:txBody>
      </p:sp>
      <p:sp>
        <p:nvSpPr>
          <p:cNvPr id="7" name="Rectangle 6"/>
          <p:cNvSpPr/>
          <p:nvPr/>
        </p:nvSpPr>
        <p:spPr>
          <a:xfrm>
            <a:off x="6477000" y="2286000"/>
            <a:ext cx="2057400" cy="388620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The forms are used to document specific information related to the patient’s complaints.  Keep in mind, if you do not click on any items on the form, it will </a:t>
            </a:r>
            <a:r>
              <a:rPr lang="en-US" sz="1600" u="sng" dirty="0">
                <a:solidFill>
                  <a:schemeClr val="tx1"/>
                </a:solidFill>
              </a:rPr>
              <a:t>not</a:t>
            </a:r>
            <a:r>
              <a:rPr lang="en-US" sz="1600" dirty="0">
                <a:solidFill>
                  <a:schemeClr val="tx1"/>
                </a:solidFill>
              </a:rPr>
              <a:t> appear in your note.  Also, the forms have a LOT of choices—but you only need to document relevant items.  Feel free to ignore the rest.  </a:t>
            </a:r>
          </a:p>
        </p:txBody>
      </p:sp>
      <p:sp>
        <p:nvSpPr>
          <p:cNvPr id="8" name="Rectangle 7"/>
          <p:cNvSpPr/>
          <p:nvPr/>
        </p:nvSpPr>
        <p:spPr>
          <a:xfrm>
            <a:off x="456090" y="3441748"/>
            <a:ext cx="1144110" cy="5968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9" name="Title 1"/>
          <p:cNvSpPr>
            <a:spLocks noGrp="1"/>
          </p:cNvSpPr>
          <p:nvPr>
            <p:ph type="title"/>
          </p:nvPr>
        </p:nvSpPr>
        <p:spPr>
          <a:xfrm>
            <a:off x="152400" y="228600"/>
            <a:ext cx="8686800" cy="762000"/>
          </a:xfrm>
        </p:spPr>
        <p:txBody>
          <a:bodyPr>
            <a:normAutofit/>
          </a:bodyPr>
          <a:lstStyle/>
          <a:p>
            <a:r>
              <a:rPr lang="en-US" dirty="0"/>
              <a:t>forms</a:t>
            </a:r>
          </a:p>
        </p:txBody>
      </p:sp>
      <p:sp>
        <p:nvSpPr>
          <p:cNvPr id="10" name="Rectangle 9"/>
          <p:cNvSpPr/>
          <p:nvPr/>
        </p:nvSpPr>
        <p:spPr>
          <a:xfrm>
            <a:off x="1750376" y="2128376"/>
            <a:ext cx="4726623" cy="4272423"/>
          </a:xfrm>
          <a:prstGeom prst="rect">
            <a:avLst/>
          </a:prstGeom>
          <a:solidFill>
            <a:srgbClr val="DC9E44">
              <a:alpha val="28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09C672-E7B4-4216-9911-B8EF50169A2B}"/>
              </a:ext>
            </a:extLst>
          </p:cNvPr>
          <p:cNvPicPr>
            <a:picLocks noChangeAspect="1"/>
          </p:cNvPicPr>
          <p:nvPr/>
        </p:nvPicPr>
        <p:blipFill>
          <a:blip r:embed="rId2"/>
          <a:stretch>
            <a:fillRect/>
          </a:stretch>
        </p:blipFill>
        <p:spPr>
          <a:xfrm>
            <a:off x="152400" y="3020187"/>
            <a:ext cx="8545463" cy="3605322"/>
          </a:xfrm>
          <a:prstGeom prst="rect">
            <a:avLst/>
          </a:prstGeom>
        </p:spPr>
      </p:pic>
      <p:pic>
        <p:nvPicPr>
          <p:cNvPr id="11" name="Picture 10">
            <a:extLst>
              <a:ext uri="{FF2B5EF4-FFF2-40B4-BE49-F238E27FC236}">
                <a16:creationId xmlns:a16="http://schemas.microsoft.com/office/drawing/2014/main" id="{4CA20872-5365-416C-A274-D93328962ACB}"/>
              </a:ext>
            </a:extLst>
          </p:cNvPr>
          <p:cNvPicPr>
            <a:picLocks noChangeAspect="1"/>
          </p:cNvPicPr>
          <p:nvPr/>
        </p:nvPicPr>
        <p:blipFill>
          <a:blip r:embed="rId3"/>
          <a:stretch>
            <a:fillRect/>
          </a:stretch>
        </p:blipFill>
        <p:spPr>
          <a:xfrm>
            <a:off x="2693181" y="1452443"/>
            <a:ext cx="3605238" cy="3155742"/>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28</a:t>
            </a:fld>
            <a:endParaRPr lang="en-US"/>
          </a:p>
        </p:txBody>
      </p:sp>
      <p:sp>
        <p:nvSpPr>
          <p:cNvPr id="7" name="Rectangle 6"/>
          <p:cNvSpPr/>
          <p:nvPr/>
        </p:nvSpPr>
        <p:spPr>
          <a:xfrm>
            <a:off x="304800" y="1143000"/>
            <a:ext cx="8458200" cy="609600"/>
          </a:xfrm>
          <a:prstGeom prst="rect">
            <a:avLst/>
          </a:prstGeom>
          <a:noFill/>
          <a:ln w="444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dirty="0">
                <a:solidFill>
                  <a:schemeClr val="tx1"/>
                </a:solidFill>
              </a:rPr>
              <a:t>Clicking the boxes on the forms will populate the text in the Note Output. But you must Save first!</a:t>
            </a:r>
          </a:p>
        </p:txBody>
      </p:sp>
      <p:sp>
        <p:nvSpPr>
          <p:cNvPr id="8" name="Rectangle 7"/>
          <p:cNvSpPr/>
          <p:nvPr/>
        </p:nvSpPr>
        <p:spPr>
          <a:xfrm>
            <a:off x="381000" y="1789176"/>
            <a:ext cx="2438400" cy="1295400"/>
          </a:xfrm>
          <a:prstGeom prst="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Clicking on the small radio button (looks like a degree symbol) next to a checkbox will open up a </a:t>
            </a:r>
            <a:r>
              <a:rPr lang="en-US" sz="1400" b="1" dirty="0">
                <a:solidFill>
                  <a:schemeClr val="tx1"/>
                </a:solidFill>
              </a:rPr>
              <a:t>details form</a:t>
            </a:r>
            <a:r>
              <a:rPr lang="en-US" sz="1400" dirty="0">
                <a:solidFill>
                  <a:schemeClr val="tx1"/>
                </a:solidFill>
              </a:rPr>
              <a:t> which provides more options for charting.  </a:t>
            </a:r>
          </a:p>
        </p:txBody>
      </p:sp>
      <p:sp>
        <p:nvSpPr>
          <p:cNvPr id="9" name="Oval 8"/>
          <p:cNvSpPr/>
          <p:nvPr/>
        </p:nvSpPr>
        <p:spPr>
          <a:xfrm>
            <a:off x="2133600" y="5867400"/>
            <a:ext cx="228600" cy="152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4" name="Title 1"/>
          <p:cNvSpPr>
            <a:spLocks noGrp="1"/>
          </p:cNvSpPr>
          <p:nvPr>
            <p:ph type="title"/>
          </p:nvPr>
        </p:nvSpPr>
        <p:spPr>
          <a:xfrm>
            <a:off x="152400" y="228600"/>
            <a:ext cx="8686800" cy="762000"/>
          </a:xfrm>
        </p:spPr>
        <p:txBody>
          <a:bodyPr>
            <a:normAutofit/>
          </a:bodyPr>
          <a:lstStyle/>
          <a:p>
            <a:r>
              <a:rPr lang="en-US" dirty="0"/>
              <a:t>forms</a:t>
            </a:r>
          </a:p>
        </p:txBody>
      </p:sp>
      <p:cxnSp>
        <p:nvCxnSpPr>
          <p:cNvPr id="17" name="Straight Arrow Connector 16">
            <a:extLst>
              <a:ext uri="{FF2B5EF4-FFF2-40B4-BE49-F238E27FC236}">
                <a16:creationId xmlns:a16="http://schemas.microsoft.com/office/drawing/2014/main" id="{18344149-62F3-4D69-A087-D81696CDF194}"/>
              </a:ext>
            </a:extLst>
          </p:cNvPr>
          <p:cNvCxnSpPr>
            <a:cxnSpLocks/>
            <a:stCxn id="9" idx="7"/>
          </p:cNvCxnSpPr>
          <p:nvPr/>
        </p:nvCxnSpPr>
        <p:spPr>
          <a:xfrm flipV="1">
            <a:off x="2328722" y="4481724"/>
            <a:ext cx="1153612" cy="1407994"/>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9CAF9EA4-8DCB-43EB-B973-49E626F229EE}"/>
              </a:ext>
            </a:extLst>
          </p:cNvPr>
          <p:cNvSpPr/>
          <p:nvPr/>
        </p:nvSpPr>
        <p:spPr>
          <a:xfrm>
            <a:off x="6602096" y="2005393"/>
            <a:ext cx="2405814" cy="505587"/>
          </a:xfrm>
          <a:prstGeom prst="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Remember refresh saves.</a:t>
            </a:r>
          </a:p>
        </p:txBody>
      </p:sp>
      <p:cxnSp>
        <p:nvCxnSpPr>
          <p:cNvPr id="22" name="Straight Arrow Connector 21">
            <a:extLst>
              <a:ext uri="{FF2B5EF4-FFF2-40B4-BE49-F238E27FC236}">
                <a16:creationId xmlns:a16="http://schemas.microsoft.com/office/drawing/2014/main" id="{4E436AB4-77BE-4F84-9D7B-3F7E2BAFB2F1}"/>
              </a:ext>
            </a:extLst>
          </p:cNvPr>
          <p:cNvCxnSpPr>
            <a:cxnSpLocks/>
          </p:cNvCxnSpPr>
          <p:nvPr/>
        </p:nvCxnSpPr>
        <p:spPr>
          <a:xfrm flipH="1">
            <a:off x="6298419" y="2376277"/>
            <a:ext cx="666531" cy="1467272"/>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1BF33E-F480-49E0-B3CC-91A765A6554E}"/>
              </a:ext>
            </a:extLst>
          </p:cNvPr>
          <p:cNvPicPr>
            <a:picLocks noChangeAspect="1"/>
          </p:cNvPicPr>
          <p:nvPr/>
        </p:nvPicPr>
        <p:blipFill>
          <a:blip r:embed="rId2"/>
          <a:stretch>
            <a:fillRect/>
          </a:stretch>
        </p:blipFill>
        <p:spPr>
          <a:xfrm>
            <a:off x="457200" y="1851047"/>
            <a:ext cx="5971435" cy="4651019"/>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29</a:t>
            </a:fld>
            <a:endParaRPr lang="en-US"/>
          </a:p>
        </p:txBody>
      </p:sp>
      <p:sp>
        <p:nvSpPr>
          <p:cNvPr id="10" name="Rectangle 9"/>
          <p:cNvSpPr/>
          <p:nvPr/>
        </p:nvSpPr>
        <p:spPr>
          <a:xfrm>
            <a:off x="838200" y="3505200"/>
            <a:ext cx="9144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6" name="Rectangle 5"/>
          <p:cNvSpPr/>
          <p:nvPr/>
        </p:nvSpPr>
        <p:spPr>
          <a:xfrm>
            <a:off x="5113538" y="2120680"/>
            <a:ext cx="15240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8" name="Rectangle 7"/>
          <p:cNvSpPr/>
          <p:nvPr/>
        </p:nvSpPr>
        <p:spPr>
          <a:xfrm>
            <a:off x="533400" y="1141544"/>
            <a:ext cx="8153400" cy="737616"/>
          </a:xfrm>
          <a:prstGeom prst="rect">
            <a:avLst/>
          </a:prstGeom>
          <a:solidFill>
            <a:srgbClr val="DC9E44"/>
          </a:solidFill>
          <a:ln w="444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solidFill>
                  <a:schemeClr val="tx1"/>
                </a:solidFill>
              </a:rPr>
              <a:t>Some of the forms will have an </a:t>
            </a:r>
            <a:r>
              <a:rPr lang="en-US" sz="1400" b="1" dirty="0">
                <a:solidFill>
                  <a:schemeClr val="tx1"/>
                </a:solidFill>
              </a:rPr>
              <a:t>All Normal </a:t>
            </a:r>
            <a:r>
              <a:rPr lang="en-US" sz="1400" dirty="0">
                <a:solidFill>
                  <a:schemeClr val="tx1"/>
                </a:solidFill>
              </a:rPr>
              <a:t>and/or </a:t>
            </a:r>
            <a:r>
              <a:rPr lang="en-US" sz="1400" b="1" dirty="0">
                <a:solidFill>
                  <a:schemeClr val="tx1"/>
                </a:solidFill>
              </a:rPr>
              <a:t>Previous Exam</a:t>
            </a:r>
            <a:r>
              <a:rPr lang="en-US" sz="1400" dirty="0">
                <a:solidFill>
                  <a:schemeClr val="tx1"/>
                </a:solidFill>
              </a:rPr>
              <a:t> option.  Clicking the All Normal button will populate negative/normal text for </a:t>
            </a:r>
            <a:r>
              <a:rPr lang="en-US" sz="1400" u="sng" dirty="0">
                <a:solidFill>
                  <a:schemeClr val="tx1"/>
                </a:solidFill>
              </a:rPr>
              <a:t>ALL</a:t>
            </a:r>
            <a:r>
              <a:rPr lang="en-US" sz="1400" dirty="0">
                <a:solidFill>
                  <a:schemeClr val="tx1"/>
                </a:solidFill>
              </a:rPr>
              <a:t> of the systems.  The Previous Exam button will pull in all items from the last exam. </a:t>
            </a:r>
          </a:p>
        </p:txBody>
      </p:sp>
      <p:sp>
        <p:nvSpPr>
          <p:cNvPr id="16" name="Title 1"/>
          <p:cNvSpPr>
            <a:spLocks noGrp="1"/>
          </p:cNvSpPr>
          <p:nvPr>
            <p:ph type="title"/>
          </p:nvPr>
        </p:nvSpPr>
        <p:spPr>
          <a:xfrm>
            <a:off x="152400" y="228600"/>
            <a:ext cx="8686800" cy="762000"/>
          </a:xfrm>
        </p:spPr>
        <p:txBody>
          <a:bodyPr>
            <a:normAutofit/>
          </a:bodyPr>
          <a:lstStyle/>
          <a:p>
            <a:r>
              <a:rPr lang="en-US" dirty="0"/>
              <a:t>forms</a:t>
            </a:r>
          </a:p>
        </p:txBody>
      </p:sp>
      <p:sp>
        <p:nvSpPr>
          <p:cNvPr id="18" name="TextBox 17"/>
          <p:cNvSpPr txBox="1"/>
          <p:nvPr/>
        </p:nvSpPr>
        <p:spPr>
          <a:xfrm>
            <a:off x="685800" y="4114800"/>
            <a:ext cx="3810000" cy="1600438"/>
          </a:xfrm>
          <a:prstGeom prst="rect">
            <a:avLst/>
          </a:prstGeom>
          <a:solidFill>
            <a:srgbClr val="FFC000"/>
          </a:solidFill>
        </p:spPr>
        <p:txBody>
          <a:bodyPr wrap="square" rtlCol="0">
            <a:spAutoFit/>
          </a:bodyPr>
          <a:lstStyle/>
          <a:p>
            <a:r>
              <a:rPr lang="en-US" sz="1400" dirty="0"/>
              <a:t>Be VERY careful using the </a:t>
            </a:r>
            <a:r>
              <a:rPr lang="en-US" sz="1400" b="1" dirty="0"/>
              <a:t>All Normal </a:t>
            </a:r>
            <a:r>
              <a:rPr lang="en-US" sz="1400" dirty="0"/>
              <a:t>button. Using this option frequently is a </a:t>
            </a:r>
            <a:r>
              <a:rPr lang="en-US" sz="1400" b="1" dirty="0"/>
              <a:t>HUGE</a:t>
            </a:r>
            <a:r>
              <a:rPr lang="en-US" sz="1400" dirty="0"/>
              <a:t> red flag to our auditors.  Of note, you can click the All Normal button, and then go back and </a:t>
            </a:r>
            <a:r>
              <a:rPr lang="en-US" sz="1400" u="sng" dirty="0"/>
              <a:t>uncheck</a:t>
            </a:r>
            <a:r>
              <a:rPr lang="en-US" sz="1400" dirty="0"/>
              <a:t> the systems that are abnormal, and document the specific information as needed for those sections.   </a:t>
            </a:r>
          </a:p>
        </p:txBody>
      </p:sp>
      <p:pic>
        <p:nvPicPr>
          <p:cNvPr id="7" name="Picture 6">
            <a:extLst>
              <a:ext uri="{FF2B5EF4-FFF2-40B4-BE49-F238E27FC236}">
                <a16:creationId xmlns:a16="http://schemas.microsoft.com/office/drawing/2014/main" id="{2008490D-B70F-4798-B79C-D421980E2903}"/>
              </a:ext>
            </a:extLst>
          </p:cNvPr>
          <p:cNvPicPr>
            <a:picLocks noChangeAspect="1"/>
          </p:cNvPicPr>
          <p:nvPr/>
        </p:nvPicPr>
        <p:blipFill>
          <a:blip r:embed="rId3"/>
          <a:stretch>
            <a:fillRect/>
          </a:stretch>
        </p:blipFill>
        <p:spPr>
          <a:xfrm>
            <a:off x="5410200" y="2404802"/>
            <a:ext cx="3457575" cy="3984037"/>
          </a:xfrm>
          <a:prstGeom prst="rect">
            <a:avLst/>
          </a:prstGeom>
          <a:effectLst>
            <a:softEdge rad="0"/>
          </a:effectLst>
        </p:spPr>
      </p:pic>
      <p:sp>
        <p:nvSpPr>
          <p:cNvPr id="11" name="Rectangle 10">
            <a:extLst>
              <a:ext uri="{FF2B5EF4-FFF2-40B4-BE49-F238E27FC236}">
                <a16:creationId xmlns:a16="http://schemas.microsoft.com/office/drawing/2014/main" id="{19F1EFC6-8D5F-4195-841E-CD267E19A0B4}"/>
              </a:ext>
            </a:extLst>
          </p:cNvPr>
          <p:cNvSpPr/>
          <p:nvPr/>
        </p:nvSpPr>
        <p:spPr>
          <a:xfrm>
            <a:off x="5410200" y="2404802"/>
            <a:ext cx="3457575" cy="3984037"/>
          </a:xfrm>
          <a:prstGeom prst="rect">
            <a:avLst/>
          </a:prstGeom>
          <a:noFill/>
          <a:ln w="38100">
            <a:solidFill>
              <a:srgbClr val="2108DA"/>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0"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543833-5B1B-4409-8016-C20A4B744918}"/>
              </a:ext>
            </a:extLst>
          </p:cNvPr>
          <p:cNvPicPr>
            <a:picLocks noChangeAspect="1"/>
          </p:cNvPicPr>
          <p:nvPr/>
        </p:nvPicPr>
        <p:blipFill>
          <a:blip r:embed="rId2"/>
          <a:stretch>
            <a:fillRect/>
          </a:stretch>
        </p:blipFill>
        <p:spPr>
          <a:xfrm>
            <a:off x="381000" y="2390909"/>
            <a:ext cx="7848600" cy="2766556"/>
          </a:xfrm>
          <a:prstGeom prst="rect">
            <a:avLst/>
          </a:prstGeom>
        </p:spPr>
      </p:pic>
      <p:sp>
        <p:nvSpPr>
          <p:cNvPr id="7" name="Slide Number Placeholder 6"/>
          <p:cNvSpPr>
            <a:spLocks noGrp="1"/>
          </p:cNvSpPr>
          <p:nvPr>
            <p:ph type="sldNum" sz="quarter" idx="12"/>
          </p:nvPr>
        </p:nvSpPr>
        <p:spPr/>
        <p:txBody>
          <a:bodyPr/>
          <a:lstStyle/>
          <a:p>
            <a:fld id="{3BD48555-08CD-42B1-A1E7-3562337112B9}" type="slidenum">
              <a:rPr lang="en-US" smtClean="0"/>
              <a:pPr/>
              <a:t>3</a:t>
            </a:fld>
            <a:endParaRPr lang="en-US"/>
          </a:p>
        </p:txBody>
      </p:sp>
      <p:sp>
        <p:nvSpPr>
          <p:cNvPr id="5" name="TextBox 4"/>
          <p:cNvSpPr txBox="1"/>
          <p:nvPr/>
        </p:nvSpPr>
        <p:spPr>
          <a:xfrm>
            <a:off x="609600" y="1113432"/>
            <a:ext cx="7848600" cy="1169551"/>
          </a:xfrm>
          <a:prstGeom prst="rect">
            <a:avLst/>
          </a:prstGeom>
          <a:noFill/>
        </p:spPr>
        <p:txBody>
          <a:bodyPr wrap="square" rtlCol="0">
            <a:spAutoFit/>
          </a:bodyPr>
          <a:lstStyle/>
          <a:p>
            <a:r>
              <a:rPr lang="en-US" sz="1400" dirty="0"/>
              <a:t>In </a:t>
            </a:r>
            <a:r>
              <a:rPr lang="en-US" sz="1400" u="sng" dirty="0"/>
              <a:t>most</a:t>
            </a:r>
            <a:r>
              <a:rPr lang="en-US" sz="1400" dirty="0"/>
              <a:t> of the clinics, your nurse will start your note for you. She/he will open the note, put in the chief complaint and possibly a reason for visit, and then save and close the note.  Once the note has been started, it will appear on your Daily Schedule with a “note”      icon in the “N” field.  To begin documentation on your patient, </a:t>
            </a:r>
            <a:r>
              <a:rPr lang="en-US" sz="1400" b="1" dirty="0"/>
              <a:t>make</a:t>
            </a:r>
            <a:r>
              <a:rPr lang="en-US" sz="1400" dirty="0"/>
              <a:t> </a:t>
            </a:r>
            <a:r>
              <a:rPr lang="en-US" sz="1400" b="1" dirty="0"/>
              <a:t>sure</a:t>
            </a:r>
            <a:r>
              <a:rPr lang="en-US" sz="1400" dirty="0"/>
              <a:t> that the Pt Status is set to </a:t>
            </a:r>
            <a:r>
              <a:rPr lang="en-US" sz="1400" b="1" dirty="0"/>
              <a:t>Provider Ready</a:t>
            </a:r>
            <a:r>
              <a:rPr lang="en-US" sz="1400" dirty="0"/>
              <a:t>, and then </a:t>
            </a:r>
            <a:r>
              <a:rPr lang="en-US" sz="1400" b="1" dirty="0"/>
              <a:t>double click the note icon </a:t>
            </a:r>
            <a:r>
              <a:rPr lang="en-US" sz="1400" dirty="0"/>
              <a:t>to open your note in “edit” mode.  (Slide 7 shows you the “edit” mode)</a:t>
            </a:r>
          </a:p>
        </p:txBody>
      </p:sp>
      <p:sp>
        <p:nvSpPr>
          <p:cNvPr id="8" name="Oval 7"/>
          <p:cNvSpPr/>
          <p:nvPr/>
        </p:nvSpPr>
        <p:spPr>
          <a:xfrm>
            <a:off x="762000" y="4423299"/>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015819" y="4419600"/>
            <a:ext cx="990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title"/>
          </p:nvPr>
        </p:nvSpPr>
        <p:spPr>
          <a:xfrm>
            <a:off x="228600" y="186741"/>
            <a:ext cx="8686800" cy="838200"/>
          </a:xfrm>
        </p:spPr>
        <p:txBody>
          <a:bodyPr/>
          <a:lstStyle/>
          <a:p>
            <a:r>
              <a:rPr lang="en-US" dirty="0"/>
              <a:t>Opening a note started by nurse</a:t>
            </a:r>
          </a:p>
        </p:txBody>
      </p:sp>
      <p:pic>
        <p:nvPicPr>
          <p:cNvPr id="11" name="Picture 10"/>
          <p:cNvPicPr>
            <a:picLocks noChangeAspect="1"/>
          </p:cNvPicPr>
          <p:nvPr/>
        </p:nvPicPr>
        <p:blipFill>
          <a:blip r:embed="rId3"/>
          <a:stretch>
            <a:fillRect/>
          </a:stretch>
        </p:blipFill>
        <p:spPr>
          <a:xfrm>
            <a:off x="5029200" y="1602957"/>
            <a:ext cx="228600" cy="254000"/>
          </a:xfrm>
          <a:prstGeom prst="rect">
            <a:avLst/>
          </a:prstGeom>
        </p:spPr>
      </p:pic>
      <p:pic>
        <p:nvPicPr>
          <p:cNvPr id="9" name="Picture 8"/>
          <p:cNvPicPr>
            <a:picLocks noChangeAspect="1"/>
          </p:cNvPicPr>
          <p:nvPr/>
        </p:nvPicPr>
        <p:blipFill>
          <a:blip r:embed="rId3"/>
          <a:stretch>
            <a:fillRect/>
          </a:stretch>
        </p:blipFill>
        <p:spPr>
          <a:xfrm>
            <a:off x="476250" y="5510953"/>
            <a:ext cx="723900" cy="804333"/>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0B554B-F15A-4A6C-A486-78BA6A98B935}"/>
              </a:ext>
            </a:extLst>
          </p:cNvPr>
          <p:cNvPicPr>
            <a:picLocks noChangeAspect="1"/>
          </p:cNvPicPr>
          <p:nvPr/>
        </p:nvPicPr>
        <p:blipFill>
          <a:blip r:embed="rId2"/>
          <a:stretch>
            <a:fillRect/>
          </a:stretch>
        </p:blipFill>
        <p:spPr>
          <a:xfrm>
            <a:off x="196432" y="1070264"/>
            <a:ext cx="8065336" cy="5101936"/>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30</a:t>
            </a:fld>
            <a:endParaRPr lang="en-US"/>
          </a:p>
        </p:txBody>
      </p:sp>
      <p:sp>
        <p:nvSpPr>
          <p:cNvPr id="6" name="Rectangle 5"/>
          <p:cNvSpPr/>
          <p:nvPr/>
        </p:nvSpPr>
        <p:spPr>
          <a:xfrm>
            <a:off x="6400800" y="1600200"/>
            <a:ext cx="2286000" cy="4572000"/>
          </a:xfrm>
          <a:prstGeom prst="rect">
            <a:avLst/>
          </a:prstGeom>
          <a:solidFill>
            <a:srgbClr val="FFC000"/>
          </a:solidFill>
          <a:ln w="444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solidFill>
                  <a:schemeClr val="tx1"/>
                </a:solidFill>
              </a:rPr>
              <a:t>The “historical” sections of the chart are designed to auto-populate from previous notes.  So, for example, the history items that you entered on your patient during their first visit will automatically pull into the note on subsequent visits.  These sections include:  </a:t>
            </a:r>
            <a:r>
              <a:rPr lang="en-US" sz="1400" b="1" dirty="0">
                <a:solidFill>
                  <a:schemeClr val="tx1"/>
                </a:solidFill>
              </a:rPr>
              <a:t>Active Problems, Past Medical History, Social History, Family History, Surgical History, Current Meds, Allergies, </a:t>
            </a:r>
            <a:r>
              <a:rPr lang="en-US" sz="1400" dirty="0">
                <a:solidFill>
                  <a:schemeClr val="tx1"/>
                </a:solidFill>
              </a:rPr>
              <a:t>and </a:t>
            </a:r>
            <a:r>
              <a:rPr lang="en-US" sz="1400" b="1" dirty="0">
                <a:solidFill>
                  <a:schemeClr val="tx1"/>
                </a:solidFill>
              </a:rPr>
              <a:t>Immunizations</a:t>
            </a:r>
            <a:r>
              <a:rPr lang="en-US" sz="1400" dirty="0">
                <a:solidFill>
                  <a:schemeClr val="tx1"/>
                </a:solidFill>
              </a:rPr>
              <a:t>.  All or some of the items in these sections can be hidden if you do not want them in your note.  </a:t>
            </a:r>
          </a:p>
        </p:txBody>
      </p:sp>
      <p:sp>
        <p:nvSpPr>
          <p:cNvPr id="7" name="Rectangle 6"/>
          <p:cNvSpPr/>
          <p:nvPr/>
        </p:nvSpPr>
        <p:spPr>
          <a:xfrm>
            <a:off x="196432" y="4166384"/>
            <a:ext cx="1479968" cy="1701016"/>
          </a:xfrm>
          <a:prstGeom prst="rect">
            <a:avLst/>
          </a:prstGeom>
          <a:solidFill>
            <a:srgbClr val="FFFF00">
              <a:alpha val="2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9" name="Title 1"/>
          <p:cNvSpPr>
            <a:spLocks noGrp="1"/>
          </p:cNvSpPr>
          <p:nvPr>
            <p:ph type="title"/>
          </p:nvPr>
        </p:nvSpPr>
        <p:spPr>
          <a:xfrm>
            <a:off x="152400" y="228600"/>
            <a:ext cx="8686800" cy="762000"/>
          </a:xfrm>
        </p:spPr>
        <p:txBody>
          <a:bodyPr>
            <a:normAutofit/>
          </a:bodyPr>
          <a:lstStyle/>
          <a:p>
            <a:r>
              <a:rPr lang="en-US" dirty="0"/>
              <a:t>History sections</a:t>
            </a:r>
          </a:p>
        </p:txBody>
      </p:sp>
      <p:sp>
        <p:nvSpPr>
          <p:cNvPr id="11" name="Rectangle 10"/>
          <p:cNvSpPr/>
          <p:nvPr/>
        </p:nvSpPr>
        <p:spPr>
          <a:xfrm>
            <a:off x="196432" y="1809481"/>
            <a:ext cx="1676400" cy="228600"/>
          </a:xfrm>
          <a:prstGeom prst="rect">
            <a:avLst/>
          </a:prstGeom>
          <a:solidFill>
            <a:srgbClr val="FFFF00">
              <a:alpha val="2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2" name="Rectangle 11"/>
          <p:cNvSpPr/>
          <p:nvPr/>
        </p:nvSpPr>
        <p:spPr>
          <a:xfrm>
            <a:off x="3505200" y="4191000"/>
            <a:ext cx="1752600" cy="228600"/>
          </a:xfrm>
          <a:prstGeom prst="rect">
            <a:avLst/>
          </a:prstGeom>
          <a:noFill/>
          <a:ln w="3810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0" dirty="0">
              <a:solidFill>
                <a:schemeClr val="tx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428365-61A7-47D0-B6C4-8892B7F574E0}"/>
              </a:ext>
            </a:extLst>
          </p:cNvPr>
          <p:cNvPicPr>
            <a:picLocks noChangeAspect="1"/>
          </p:cNvPicPr>
          <p:nvPr/>
        </p:nvPicPr>
        <p:blipFill>
          <a:blip r:embed="rId2"/>
          <a:stretch>
            <a:fillRect/>
          </a:stretch>
        </p:blipFill>
        <p:spPr>
          <a:xfrm>
            <a:off x="344705" y="2249506"/>
            <a:ext cx="8542071" cy="3998894"/>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31</a:t>
            </a:fld>
            <a:endParaRPr lang="en-US"/>
          </a:p>
        </p:txBody>
      </p:sp>
      <p:sp>
        <p:nvSpPr>
          <p:cNvPr id="8" name="Rectangle 7"/>
          <p:cNvSpPr/>
          <p:nvPr/>
        </p:nvSpPr>
        <p:spPr>
          <a:xfrm>
            <a:off x="2438400" y="5903650"/>
            <a:ext cx="1828800" cy="457200"/>
          </a:xfrm>
          <a:prstGeom prst="rect">
            <a:avLst/>
          </a:prstGeom>
          <a:no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chemeClr val="tx1"/>
              </a:solidFill>
            </a:endParaRPr>
          </a:p>
        </p:txBody>
      </p:sp>
      <p:sp>
        <p:nvSpPr>
          <p:cNvPr id="12" name="Rectangle 11"/>
          <p:cNvSpPr/>
          <p:nvPr/>
        </p:nvSpPr>
        <p:spPr>
          <a:xfrm>
            <a:off x="5867399" y="3962400"/>
            <a:ext cx="3031955" cy="1027094"/>
          </a:xfrm>
          <a:prstGeom prst="rect">
            <a:avLst/>
          </a:prstGeom>
          <a:no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chemeClr val="tx1"/>
              </a:solidFill>
            </a:endParaRPr>
          </a:p>
        </p:txBody>
      </p:sp>
      <p:sp>
        <p:nvSpPr>
          <p:cNvPr id="15" name="Rectangle 14"/>
          <p:cNvSpPr/>
          <p:nvPr/>
        </p:nvSpPr>
        <p:spPr>
          <a:xfrm>
            <a:off x="6248400" y="5562600"/>
            <a:ext cx="1447800" cy="304800"/>
          </a:xfrm>
          <a:prstGeom prst="rect">
            <a:avLst/>
          </a:prstGeom>
          <a:solidFill>
            <a:srgbClr val="DC9E44"/>
          </a:solidFill>
          <a:ln w="444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a:solidFill>
                  <a:schemeClr val="tx1"/>
                </a:solidFill>
              </a:rPr>
              <a:t>Note Output</a:t>
            </a:r>
          </a:p>
        </p:txBody>
      </p:sp>
      <p:sp>
        <p:nvSpPr>
          <p:cNvPr id="14" name="Title 1"/>
          <p:cNvSpPr>
            <a:spLocks noGrp="1"/>
          </p:cNvSpPr>
          <p:nvPr>
            <p:ph type="title"/>
          </p:nvPr>
        </p:nvSpPr>
        <p:spPr>
          <a:xfrm>
            <a:off x="152400" y="228600"/>
            <a:ext cx="8686800" cy="762000"/>
          </a:xfrm>
        </p:spPr>
        <p:txBody>
          <a:bodyPr>
            <a:normAutofit/>
          </a:bodyPr>
          <a:lstStyle/>
          <a:p>
            <a:r>
              <a:rPr lang="en-US" dirty="0"/>
              <a:t>Hiding items</a:t>
            </a:r>
          </a:p>
        </p:txBody>
      </p:sp>
      <p:sp>
        <p:nvSpPr>
          <p:cNvPr id="16" name="TextBox 15"/>
          <p:cNvSpPr txBox="1"/>
          <p:nvPr/>
        </p:nvSpPr>
        <p:spPr>
          <a:xfrm>
            <a:off x="381000" y="1143000"/>
            <a:ext cx="8458200" cy="954107"/>
          </a:xfrm>
          <a:prstGeom prst="rect">
            <a:avLst/>
          </a:prstGeom>
          <a:noFill/>
        </p:spPr>
        <p:txBody>
          <a:bodyPr wrap="square" rtlCol="0">
            <a:spAutoFit/>
          </a:bodyPr>
          <a:lstStyle/>
          <a:p>
            <a:r>
              <a:rPr lang="en-US" sz="1400" dirty="0"/>
              <a:t>Use the “Show,” “Show All,” “Hide,” and “Hide All” options to pull only relevant items into your note. If the items are </a:t>
            </a:r>
            <a:r>
              <a:rPr lang="en-US" sz="1400" b="1" dirty="0"/>
              <a:t>grayed out</a:t>
            </a:r>
            <a:r>
              <a:rPr lang="en-US" sz="1400" dirty="0"/>
              <a:t>, they are hidden.  If they are </a:t>
            </a:r>
            <a:r>
              <a:rPr lang="en-US" sz="1400" b="1" dirty="0"/>
              <a:t>black</a:t>
            </a:r>
            <a:r>
              <a:rPr lang="en-US" sz="1400" dirty="0"/>
              <a:t>, they will appear in your note.   In this example, I’ve clicked on 4 items, and then clicked “show.”  Only those items will appear in my finished note.  It does not erase them from the patient’s chart, however.  The next time you open a note, all items will pull in.  </a:t>
            </a:r>
          </a:p>
        </p:txBody>
      </p:sp>
      <p:sp>
        <p:nvSpPr>
          <p:cNvPr id="18" name="Rectangle 17"/>
          <p:cNvSpPr/>
          <p:nvPr/>
        </p:nvSpPr>
        <p:spPr>
          <a:xfrm>
            <a:off x="2057400" y="2209800"/>
            <a:ext cx="1676400" cy="381000"/>
          </a:xfrm>
          <a:prstGeom prst="rect">
            <a:avLst/>
          </a:prstGeom>
          <a:solidFill>
            <a:srgbClr val="DC9E44"/>
          </a:solidFill>
          <a:ln w="444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a:solidFill>
                  <a:schemeClr val="tx1"/>
                </a:solidFill>
              </a:rPr>
              <a:t>Edit Mode of Note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C43292C-4EE5-4F1D-9E37-B32875CF105D}"/>
              </a:ext>
            </a:extLst>
          </p:cNvPr>
          <p:cNvPicPr>
            <a:picLocks noChangeAspect="1"/>
          </p:cNvPicPr>
          <p:nvPr/>
        </p:nvPicPr>
        <p:blipFill>
          <a:blip r:embed="rId2"/>
          <a:stretch>
            <a:fillRect/>
          </a:stretch>
        </p:blipFill>
        <p:spPr>
          <a:xfrm>
            <a:off x="371060" y="1142570"/>
            <a:ext cx="8201025" cy="5140941"/>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32</a:t>
            </a:fld>
            <a:endParaRPr lang="en-US"/>
          </a:p>
        </p:txBody>
      </p:sp>
      <p:sp>
        <p:nvSpPr>
          <p:cNvPr id="6" name="Rectangle 5"/>
          <p:cNvSpPr/>
          <p:nvPr/>
        </p:nvSpPr>
        <p:spPr>
          <a:xfrm>
            <a:off x="4114800" y="4724400"/>
            <a:ext cx="4191000" cy="1447800"/>
          </a:xfrm>
          <a:prstGeom prst="rect">
            <a:avLst/>
          </a:prstGeom>
          <a:solidFill>
            <a:srgbClr val="DC9E44"/>
          </a:solidFill>
          <a:ln w="444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solidFill>
                  <a:schemeClr val="tx1"/>
                </a:solidFill>
              </a:rPr>
              <a:t>The “Current Meds” are the medications that the patient was on when the note was </a:t>
            </a:r>
            <a:r>
              <a:rPr lang="en-US" sz="1400" u="sng" dirty="0">
                <a:solidFill>
                  <a:schemeClr val="tx1"/>
                </a:solidFill>
              </a:rPr>
              <a:t>started</a:t>
            </a:r>
            <a:r>
              <a:rPr lang="en-US" sz="1400" dirty="0">
                <a:solidFill>
                  <a:schemeClr val="tx1"/>
                </a:solidFill>
              </a:rPr>
              <a:t>.  Any new meds that you prescribe during the visit will appear in the </a:t>
            </a:r>
            <a:r>
              <a:rPr lang="en-US" sz="1400" b="1" dirty="0">
                <a:solidFill>
                  <a:schemeClr val="tx1"/>
                </a:solidFill>
              </a:rPr>
              <a:t>Plan</a:t>
            </a:r>
            <a:r>
              <a:rPr lang="en-US" sz="1400" dirty="0">
                <a:solidFill>
                  <a:schemeClr val="tx1"/>
                </a:solidFill>
              </a:rPr>
              <a:t> section.  </a:t>
            </a:r>
          </a:p>
        </p:txBody>
      </p:sp>
      <p:sp>
        <p:nvSpPr>
          <p:cNvPr id="8" name="Rectangle 7"/>
          <p:cNvSpPr/>
          <p:nvPr/>
        </p:nvSpPr>
        <p:spPr>
          <a:xfrm>
            <a:off x="457200" y="2286000"/>
            <a:ext cx="9144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7" name="Title 1"/>
          <p:cNvSpPr>
            <a:spLocks noGrp="1"/>
          </p:cNvSpPr>
          <p:nvPr>
            <p:ph type="title"/>
          </p:nvPr>
        </p:nvSpPr>
        <p:spPr>
          <a:xfrm>
            <a:off x="152400" y="228600"/>
            <a:ext cx="8686800" cy="762000"/>
          </a:xfrm>
        </p:spPr>
        <p:txBody>
          <a:bodyPr>
            <a:normAutofit/>
          </a:bodyPr>
          <a:lstStyle/>
          <a:p>
            <a:r>
              <a:rPr lang="en-US" dirty="0"/>
              <a:t>Note sections – current meds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23B101-447E-423E-8823-156F09AA5401}"/>
              </a:ext>
            </a:extLst>
          </p:cNvPr>
          <p:cNvPicPr>
            <a:picLocks noChangeAspect="1"/>
          </p:cNvPicPr>
          <p:nvPr/>
        </p:nvPicPr>
        <p:blipFill>
          <a:blip r:embed="rId2"/>
          <a:stretch>
            <a:fillRect/>
          </a:stretch>
        </p:blipFill>
        <p:spPr>
          <a:xfrm>
            <a:off x="602202" y="1105270"/>
            <a:ext cx="6516843" cy="5577840"/>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33</a:t>
            </a:fld>
            <a:endParaRPr lang="en-US"/>
          </a:p>
        </p:txBody>
      </p:sp>
      <p:cxnSp>
        <p:nvCxnSpPr>
          <p:cNvPr id="12" name="Straight Arrow Connector 11"/>
          <p:cNvCxnSpPr/>
          <p:nvPr/>
        </p:nvCxnSpPr>
        <p:spPr>
          <a:xfrm>
            <a:off x="4876800" y="3886200"/>
            <a:ext cx="7620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553200" y="1467075"/>
            <a:ext cx="2133600" cy="2266725"/>
          </a:xfrm>
          <a:prstGeom prst="rect">
            <a:avLst/>
          </a:prstGeom>
          <a:solidFill>
            <a:srgbClr val="FFC000"/>
          </a:solidFill>
          <a:ln w="444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solidFill>
                  <a:schemeClr val="tx1"/>
                </a:solidFill>
              </a:rPr>
              <a:t>The  notes are set to pull in approximately the top 10 Procedures.  If you need a form that isn’t in the note, you can click </a:t>
            </a:r>
            <a:r>
              <a:rPr lang="en-US" sz="1400" b="1" dirty="0">
                <a:solidFill>
                  <a:schemeClr val="tx1"/>
                </a:solidFill>
              </a:rPr>
              <a:t>Add Note Form</a:t>
            </a:r>
            <a:r>
              <a:rPr lang="en-US" sz="1400" dirty="0">
                <a:solidFill>
                  <a:schemeClr val="tx1"/>
                </a:solidFill>
              </a:rPr>
              <a:t>.</a:t>
            </a:r>
          </a:p>
          <a:p>
            <a:r>
              <a:rPr lang="en-US" sz="1400" dirty="0">
                <a:solidFill>
                  <a:schemeClr val="tx1"/>
                </a:solidFill>
              </a:rPr>
              <a:t>*If you need a Procedure section added to a note, please contact the helpdesk.</a:t>
            </a:r>
          </a:p>
        </p:txBody>
      </p:sp>
      <p:sp>
        <p:nvSpPr>
          <p:cNvPr id="11" name="Rectangle 10"/>
          <p:cNvSpPr/>
          <p:nvPr/>
        </p:nvSpPr>
        <p:spPr>
          <a:xfrm>
            <a:off x="723900" y="2622631"/>
            <a:ext cx="1409700" cy="2266725"/>
          </a:xfrm>
          <a:prstGeom prst="rect">
            <a:avLst/>
          </a:prstGeom>
          <a:ln w="50800">
            <a:solidFill>
              <a:srgbClr val="00B050"/>
            </a:solidFill>
          </a:ln>
        </p:spPr>
        <p:txBody>
          <a:bodyPr wrap="square" rtlCol="0" anchor="ctr">
            <a:spAutoFit/>
          </a:bodyPr>
          <a:lstStyle/>
          <a:p>
            <a:pPr algn="just">
              <a:buClr>
                <a:srgbClr val="2108DA"/>
              </a:buClr>
            </a:pPr>
            <a:endParaRPr lang="en-US" sz="1600" b="1" dirty="0"/>
          </a:p>
        </p:txBody>
      </p:sp>
      <p:sp>
        <p:nvSpPr>
          <p:cNvPr id="15" name="Title 1"/>
          <p:cNvSpPr>
            <a:spLocks noGrp="1"/>
          </p:cNvSpPr>
          <p:nvPr>
            <p:ph type="title"/>
          </p:nvPr>
        </p:nvSpPr>
        <p:spPr>
          <a:xfrm>
            <a:off x="152400" y="228600"/>
            <a:ext cx="8686800" cy="762000"/>
          </a:xfrm>
        </p:spPr>
        <p:txBody>
          <a:bodyPr>
            <a:normAutofit/>
          </a:bodyPr>
          <a:lstStyle/>
          <a:p>
            <a:r>
              <a:rPr lang="en-US" dirty="0"/>
              <a:t>Note sections – procedures</a:t>
            </a:r>
          </a:p>
        </p:txBody>
      </p:sp>
      <p:sp>
        <p:nvSpPr>
          <p:cNvPr id="20" name="Rectangle 19"/>
          <p:cNvSpPr/>
          <p:nvPr/>
        </p:nvSpPr>
        <p:spPr>
          <a:xfrm>
            <a:off x="609600" y="2382175"/>
            <a:ext cx="990600" cy="208625"/>
          </a:xfrm>
          <a:prstGeom prst="rect">
            <a:avLst/>
          </a:prstGeom>
          <a:noFill/>
          <a:ln w="3810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0" dirty="0">
              <a:solidFill>
                <a:schemeClr val="tx1"/>
              </a:solidFill>
            </a:endParaRPr>
          </a:p>
        </p:txBody>
      </p:sp>
      <p:sp>
        <p:nvSpPr>
          <p:cNvPr id="18" name="Rectangle 17">
            <a:extLst>
              <a:ext uri="{FF2B5EF4-FFF2-40B4-BE49-F238E27FC236}">
                <a16:creationId xmlns:a16="http://schemas.microsoft.com/office/drawing/2014/main" id="{DE080BD6-6432-4FF5-8D19-0724405CE4ED}"/>
              </a:ext>
            </a:extLst>
          </p:cNvPr>
          <p:cNvSpPr/>
          <p:nvPr/>
        </p:nvSpPr>
        <p:spPr>
          <a:xfrm>
            <a:off x="2209800" y="1362762"/>
            <a:ext cx="762000" cy="313638"/>
          </a:xfrm>
          <a:prstGeom prst="rect">
            <a:avLst/>
          </a:prstGeom>
          <a:noFill/>
          <a:ln w="3810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0" dirty="0">
              <a:solidFill>
                <a:schemeClr val="tx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FA2B83-8B4D-4763-AEFD-CDA6BFBA2381}"/>
              </a:ext>
            </a:extLst>
          </p:cNvPr>
          <p:cNvPicPr>
            <a:picLocks noChangeAspect="1"/>
          </p:cNvPicPr>
          <p:nvPr/>
        </p:nvPicPr>
        <p:blipFill>
          <a:blip r:embed="rId2"/>
          <a:stretch>
            <a:fillRect/>
          </a:stretch>
        </p:blipFill>
        <p:spPr>
          <a:xfrm>
            <a:off x="228600" y="1143000"/>
            <a:ext cx="7548562" cy="5020950"/>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34</a:t>
            </a:fld>
            <a:endParaRPr lang="en-US"/>
          </a:p>
        </p:txBody>
      </p:sp>
      <p:sp>
        <p:nvSpPr>
          <p:cNvPr id="6" name="Oval 5"/>
          <p:cNvSpPr/>
          <p:nvPr/>
        </p:nvSpPr>
        <p:spPr>
          <a:xfrm>
            <a:off x="152400" y="1295401"/>
            <a:ext cx="914400" cy="457199"/>
          </a:xfrm>
          <a:prstGeom prst="ellipse">
            <a:avLst/>
          </a:prstGeom>
          <a:ln w="50800">
            <a:solidFill>
              <a:srgbClr val="FF0000"/>
            </a:solidFill>
          </a:ln>
        </p:spPr>
        <p:txBody>
          <a:bodyPr wrap="square" rtlCol="0" anchor="ctr">
            <a:spAutoFit/>
          </a:bodyPr>
          <a:lstStyle/>
          <a:p>
            <a:pPr algn="just">
              <a:buClr>
                <a:srgbClr val="2108DA"/>
              </a:buClr>
            </a:pPr>
            <a:endParaRPr lang="en-US" sz="1600" b="1" dirty="0"/>
          </a:p>
        </p:txBody>
      </p:sp>
      <p:sp>
        <p:nvSpPr>
          <p:cNvPr id="7" name="Rectangle 6"/>
          <p:cNvSpPr/>
          <p:nvPr/>
        </p:nvSpPr>
        <p:spPr>
          <a:xfrm>
            <a:off x="2514600" y="3169920"/>
            <a:ext cx="4191000" cy="1143000"/>
          </a:xfrm>
          <a:prstGeom prst="rect">
            <a:avLst/>
          </a:prstGeom>
          <a:solidFill>
            <a:srgbClr val="FFC000"/>
          </a:solidFill>
          <a:ln w="444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solidFill>
                  <a:schemeClr val="tx1"/>
                </a:solidFill>
              </a:rPr>
              <a:t>Once you click </a:t>
            </a:r>
            <a:r>
              <a:rPr lang="en-US" sz="1400" b="1" dirty="0">
                <a:solidFill>
                  <a:schemeClr val="tx1"/>
                </a:solidFill>
              </a:rPr>
              <a:t>Add Note Form</a:t>
            </a:r>
            <a:r>
              <a:rPr lang="en-US" sz="1400" dirty="0">
                <a:solidFill>
                  <a:schemeClr val="tx1"/>
                </a:solidFill>
              </a:rPr>
              <a:t>, the Form Selector box pulls up.  Search for the form you </a:t>
            </a:r>
            <a:r>
              <a:rPr lang="en-US" sz="1400" dirty="0" err="1">
                <a:solidFill>
                  <a:schemeClr val="tx1"/>
                </a:solidFill>
              </a:rPr>
              <a:t>wnt</a:t>
            </a:r>
            <a:r>
              <a:rPr lang="en-US" sz="1400" dirty="0">
                <a:solidFill>
                  <a:schemeClr val="tx1"/>
                </a:solidFill>
              </a:rPr>
              <a:t>, then check the box next to the desired form and click OK.  </a:t>
            </a:r>
          </a:p>
        </p:txBody>
      </p:sp>
      <p:sp>
        <p:nvSpPr>
          <p:cNvPr id="8" name="Rectangle 7"/>
          <p:cNvSpPr/>
          <p:nvPr/>
        </p:nvSpPr>
        <p:spPr>
          <a:xfrm>
            <a:off x="6553200" y="5729796"/>
            <a:ext cx="762000" cy="381000"/>
          </a:xfrm>
          <a:prstGeom prst="rect">
            <a:avLst/>
          </a:prstGeom>
          <a:no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chemeClr val="tx1"/>
              </a:solidFill>
            </a:endParaRPr>
          </a:p>
        </p:txBody>
      </p:sp>
      <p:sp>
        <p:nvSpPr>
          <p:cNvPr id="9" name="Title 1"/>
          <p:cNvSpPr>
            <a:spLocks noGrp="1"/>
          </p:cNvSpPr>
          <p:nvPr>
            <p:ph type="title"/>
          </p:nvPr>
        </p:nvSpPr>
        <p:spPr>
          <a:xfrm>
            <a:off x="152400" y="228600"/>
            <a:ext cx="8686800" cy="762000"/>
          </a:xfrm>
        </p:spPr>
        <p:txBody>
          <a:bodyPr>
            <a:normAutofit/>
          </a:bodyPr>
          <a:lstStyle/>
          <a:p>
            <a:r>
              <a:rPr lang="en-US" dirty="0"/>
              <a:t>Note sections – procedures</a:t>
            </a:r>
          </a:p>
        </p:txBody>
      </p:sp>
      <p:sp>
        <p:nvSpPr>
          <p:cNvPr id="10" name="Rectangle 9"/>
          <p:cNvSpPr/>
          <p:nvPr/>
        </p:nvSpPr>
        <p:spPr>
          <a:xfrm>
            <a:off x="228600" y="3017520"/>
            <a:ext cx="533400" cy="304800"/>
          </a:xfrm>
          <a:prstGeom prst="rect">
            <a:avLst/>
          </a:prstGeom>
          <a:no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chemeClr val="tx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1D175F-E3B4-4224-B3CA-5A77CB2EA4E7}"/>
              </a:ext>
            </a:extLst>
          </p:cNvPr>
          <p:cNvPicPr>
            <a:picLocks noChangeAspect="1"/>
          </p:cNvPicPr>
          <p:nvPr/>
        </p:nvPicPr>
        <p:blipFill>
          <a:blip r:embed="rId2"/>
          <a:stretch>
            <a:fillRect/>
          </a:stretch>
        </p:blipFill>
        <p:spPr>
          <a:xfrm>
            <a:off x="422457" y="1797479"/>
            <a:ext cx="8065342" cy="2420635"/>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35</a:t>
            </a:fld>
            <a:endParaRPr lang="en-US"/>
          </a:p>
        </p:txBody>
      </p:sp>
      <p:sp>
        <p:nvSpPr>
          <p:cNvPr id="6" name="Rectangle 5"/>
          <p:cNvSpPr/>
          <p:nvPr/>
        </p:nvSpPr>
        <p:spPr>
          <a:xfrm>
            <a:off x="424676" y="1125231"/>
            <a:ext cx="4280431" cy="838200"/>
          </a:xfrm>
          <a:prstGeom prst="rect">
            <a:avLst/>
          </a:prstGeom>
          <a:solidFill>
            <a:srgbClr val="DC9E44"/>
          </a:solidFill>
          <a:ln w="444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solidFill>
                  <a:schemeClr val="tx1"/>
                </a:solidFill>
              </a:rPr>
              <a:t>The </a:t>
            </a:r>
            <a:r>
              <a:rPr lang="en-US" sz="1400" b="1" dirty="0">
                <a:solidFill>
                  <a:schemeClr val="tx1"/>
                </a:solidFill>
              </a:rPr>
              <a:t>Results/Data</a:t>
            </a:r>
            <a:r>
              <a:rPr lang="en-US" sz="1400" dirty="0">
                <a:solidFill>
                  <a:schemeClr val="tx1"/>
                </a:solidFill>
              </a:rPr>
              <a:t> section will pull in the patient’s labs for the previous month for MEAC clinics. </a:t>
            </a:r>
            <a:r>
              <a:rPr lang="en-US" sz="1400" i="1" dirty="0">
                <a:solidFill>
                  <a:schemeClr val="tx1"/>
                </a:solidFill>
              </a:rPr>
              <a:t>Family Medicine doesn’t automatically pull in any labs</a:t>
            </a:r>
            <a:r>
              <a:rPr lang="en-US" sz="1400" dirty="0">
                <a:solidFill>
                  <a:schemeClr val="tx1"/>
                </a:solidFill>
              </a:rPr>
              <a:t>.</a:t>
            </a:r>
          </a:p>
        </p:txBody>
      </p:sp>
      <p:sp>
        <p:nvSpPr>
          <p:cNvPr id="13" name="Rectangle 12"/>
          <p:cNvSpPr/>
          <p:nvPr/>
        </p:nvSpPr>
        <p:spPr>
          <a:xfrm flipV="1">
            <a:off x="476093" y="2209799"/>
            <a:ext cx="685800" cy="1952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1" name="Title 1"/>
          <p:cNvSpPr>
            <a:spLocks noGrp="1"/>
          </p:cNvSpPr>
          <p:nvPr>
            <p:ph type="title"/>
          </p:nvPr>
        </p:nvSpPr>
        <p:spPr>
          <a:xfrm>
            <a:off x="152400" y="228600"/>
            <a:ext cx="8382000" cy="762000"/>
          </a:xfrm>
        </p:spPr>
        <p:txBody>
          <a:bodyPr>
            <a:normAutofit/>
          </a:bodyPr>
          <a:lstStyle/>
          <a:p>
            <a:r>
              <a:rPr lang="en-US" dirty="0"/>
              <a:t>Note sections – Results/Data</a:t>
            </a:r>
          </a:p>
        </p:txBody>
      </p:sp>
      <p:sp>
        <p:nvSpPr>
          <p:cNvPr id="22" name="TextBox 21"/>
          <p:cNvSpPr txBox="1"/>
          <p:nvPr/>
        </p:nvSpPr>
        <p:spPr>
          <a:xfrm>
            <a:off x="351092" y="2796203"/>
            <a:ext cx="1407083" cy="3539430"/>
          </a:xfrm>
          <a:prstGeom prst="rect">
            <a:avLst/>
          </a:prstGeom>
          <a:solidFill>
            <a:srgbClr val="FFC000"/>
          </a:solidFill>
        </p:spPr>
        <p:txBody>
          <a:bodyPr wrap="square" rtlCol="0">
            <a:spAutoFit/>
          </a:bodyPr>
          <a:lstStyle/>
          <a:p>
            <a:r>
              <a:rPr lang="en-US" sz="1400" dirty="0"/>
              <a:t>To pull in a lab that is outside of the 1-month parameter, simply choose </a:t>
            </a:r>
            <a:r>
              <a:rPr lang="en-US" sz="1400" b="1" dirty="0"/>
              <a:t>Advanced Result Citation </a:t>
            </a:r>
            <a:r>
              <a:rPr lang="en-US" sz="1400" dirty="0"/>
              <a:t>then check the box for the lab you want pulled into the note. This is only available for labs completed by ETSU laboratory.   </a:t>
            </a:r>
          </a:p>
        </p:txBody>
      </p:sp>
      <p:sp>
        <p:nvSpPr>
          <p:cNvPr id="14" name="Rectangle 13"/>
          <p:cNvSpPr/>
          <p:nvPr/>
        </p:nvSpPr>
        <p:spPr>
          <a:xfrm>
            <a:off x="6934200" y="3352800"/>
            <a:ext cx="1371600" cy="338381"/>
          </a:xfrm>
          <a:prstGeom prst="rect">
            <a:avLst/>
          </a:prstGeom>
          <a:ln w="50800">
            <a:solidFill>
              <a:srgbClr val="FF0000"/>
            </a:solidFill>
          </a:ln>
        </p:spPr>
        <p:txBody>
          <a:bodyPr wrap="square" rtlCol="0" anchor="ctr">
            <a:spAutoFit/>
          </a:bodyPr>
          <a:lstStyle/>
          <a:p>
            <a:pPr algn="just">
              <a:buClr>
                <a:srgbClr val="2108DA"/>
              </a:buClr>
            </a:pPr>
            <a:endParaRPr lang="en-US" sz="1600" b="1" dirty="0"/>
          </a:p>
        </p:txBody>
      </p:sp>
      <p:pic>
        <p:nvPicPr>
          <p:cNvPr id="8" name="Picture 7">
            <a:extLst>
              <a:ext uri="{FF2B5EF4-FFF2-40B4-BE49-F238E27FC236}">
                <a16:creationId xmlns:a16="http://schemas.microsoft.com/office/drawing/2014/main" id="{54167BCB-9445-464E-8C1B-4837B2CF8D7B}"/>
              </a:ext>
            </a:extLst>
          </p:cNvPr>
          <p:cNvPicPr>
            <a:picLocks noChangeAspect="1"/>
          </p:cNvPicPr>
          <p:nvPr/>
        </p:nvPicPr>
        <p:blipFill>
          <a:blip r:embed="rId3"/>
          <a:stretch>
            <a:fillRect/>
          </a:stretch>
        </p:blipFill>
        <p:spPr>
          <a:xfrm>
            <a:off x="2116931" y="3429000"/>
            <a:ext cx="4452937" cy="3208495"/>
          </a:xfrm>
          <a:prstGeom prst="rect">
            <a:avLst/>
          </a:prstGeom>
          <a:ln w="28575">
            <a:solidFill>
              <a:srgbClr val="2108DA"/>
            </a:solid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BE3FC2D-3BBC-4506-A783-B9CE6E2CEF38}"/>
              </a:ext>
            </a:extLst>
          </p:cNvPr>
          <p:cNvPicPr>
            <a:picLocks noChangeAspect="1"/>
          </p:cNvPicPr>
          <p:nvPr/>
        </p:nvPicPr>
        <p:blipFill>
          <a:blip r:embed="rId2"/>
          <a:stretch>
            <a:fillRect/>
          </a:stretch>
        </p:blipFill>
        <p:spPr>
          <a:xfrm>
            <a:off x="14796" y="998250"/>
            <a:ext cx="8589980" cy="4398484"/>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36</a:t>
            </a:fld>
            <a:endParaRPr lang="en-US"/>
          </a:p>
        </p:txBody>
      </p:sp>
      <p:sp>
        <p:nvSpPr>
          <p:cNvPr id="6" name="Rectangle 5"/>
          <p:cNvSpPr/>
          <p:nvPr/>
        </p:nvSpPr>
        <p:spPr>
          <a:xfrm>
            <a:off x="3896557" y="3200451"/>
            <a:ext cx="4790243" cy="1219200"/>
          </a:xfrm>
          <a:prstGeom prst="rect">
            <a:avLst/>
          </a:prstGeom>
          <a:solidFill>
            <a:srgbClr val="FFC000"/>
          </a:solidFill>
          <a:ln w="444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solidFill>
                  <a:schemeClr val="tx1"/>
                </a:solidFill>
              </a:rPr>
              <a:t>The Assessment section shows the patient’s Active Problems.  </a:t>
            </a:r>
            <a:r>
              <a:rPr lang="en-US" sz="1400" b="1" dirty="0">
                <a:solidFill>
                  <a:schemeClr val="tx1"/>
                </a:solidFill>
              </a:rPr>
              <a:t>Make sure </a:t>
            </a:r>
            <a:r>
              <a:rPr lang="en-US" sz="1400" dirty="0">
                <a:solidFill>
                  <a:schemeClr val="tx1"/>
                </a:solidFill>
              </a:rPr>
              <a:t>that you check the boxes of any diagnoses that you assessed at the visit and uncheck any items that were not assessed. You can also add a diagnosis at this point, by clicking on the “New” on the toolbar.  </a:t>
            </a:r>
          </a:p>
        </p:txBody>
      </p:sp>
      <p:sp>
        <p:nvSpPr>
          <p:cNvPr id="9" name="Rectangle 8"/>
          <p:cNvSpPr/>
          <p:nvPr/>
        </p:nvSpPr>
        <p:spPr>
          <a:xfrm>
            <a:off x="152400" y="1247463"/>
            <a:ext cx="1066800" cy="2285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0" name="Title 1"/>
          <p:cNvSpPr>
            <a:spLocks noGrp="1"/>
          </p:cNvSpPr>
          <p:nvPr>
            <p:ph type="title"/>
          </p:nvPr>
        </p:nvSpPr>
        <p:spPr>
          <a:xfrm>
            <a:off x="152400" y="228600"/>
            <a:ext cx="8382000" cy="762000"/>
          </a:xfrm>
        </p:spPr>
        <p:txBody>
          <a:bodyPr>
            <a:normAutofit/>
          </a:bodyPr>
          <a:lstStyle/>
          <a:p>
            <a:r>
              <a:rPr lang="en-US" dirty="0"/>
              <a:t>Note sections – Assessment</a:t>
            </a:r>
          </a:p>
        </p:txBody>
      </p:sp>
      <p:sp>
        <p:nvSpPr>
          <p:cNvPr id="11" name="TextBox 10"/>
          <p:cNvSpPr txBox="1"/>
          <p:nvPr/>
        </p:nvSpPr>
        <p:spPr>
          <a:xfrm>
            <a:off x="304799" y="5396734"/>
            <a:ext cx="8382001" cy="1077218"/>
          </a:xfrm>
          <a:prstGeom prst="rect">
            <a:avLst/>
          </a:prstGeom>
          <a:solidFill>
            <a:srgbClr val="DC9E44"/>
          </a:solidFill>
        </p:spPr>
        <p:txBody>
          <a:bodyPr wrap="square" rtlCol="0">
            <a:spAutoFit/>
          </a:bodyPr>
          <a:lstStyle/>
          <a:p>
            <a:r>
              <a:rPr lang="en-US" sz="1600" dirty="0"/>
              <a:t>It’s </a:t>
            </a:r>
            <a:r>
              <a:rPr lang="en-US" sz="1600" b="1" dirty="0"/>
              <a:t>really</a:t>
            </a:r>
            <a:r>
              <a:rPr lang="en-US" sz="1600" dirty="0"/>
              <a:t> important for billing purposes that the items you assessed are placed in order of importance.  To do this, right click and choose Make Primary, Make Secondary, Make Tertiary. Currently, we are still utilizing superbills, so the assessed problems in your note need to match the problems you list on the encounter form (superbill).  The order also needs to match. </a:t>
            </a:r>
            <a:endParaRPr lang="en-US" dirty="0"/>
          </a:p>
        </p:txBody>
      </p:sp>
      <p:pic>
        <p:nvPicPr>
          <p:cNvPr id="5" name="Picture 4">
            <a:extLst>
              <a:ext uri="{FF2B5EF4-FFF2-40B4-BE49-F238E27FC236}">
                <a16:creationId xmlns:a16="http://schemas.microsoft.com/office/drawing/2014/main" id="{B1A69DEE-B817-44B0-BDB7-D6EFF74CFBB4}"/>
              </a:ext>
            </a:extLst>
          </p:cNvPr>
          <p:cNvPicPr>
            <a:picLocks noChangeAspect="1"/>
          </p:cNvPicPr>
          <p:nvPr/>
        </p:nvPicPr>
        <p:blipFill>
          <a:blip r:embed="rId3"/>
          <a:stretch>
            <a:fillRect/>
          </a:stretch>
        </p:blipFill>
        <p:spPr>
          <a:xfrm>
            <a:off x="6772273" y="2397201"/>
            <a:ext cx="2066925" cy="647700"/>
          </a:xfrm>
          <a:prstGeom prst="rect">
            <a:avLst/>
          </a:prstGeom>
          <a:ln w="28575">
            <a:solidFill>
              <a:srgbClr val="2108DA"/>
            </a:solid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BFFCBE6-BDC6-40E4-AAF9-3F04D509F8F8}"/>
              </a:ext>
            </a:extLst>
          </p:cNvPr>
          <p:cNvPicPr>
            <a:picLocks noChangeAspect="1"/>
          </p:cNvPicPr>
          <p:nvPr/>
        </p:nvPicPr>
        <p:blipFill>
          <a:blip r:embed="rId2"/>
          <a:stretch>
            <a:fillRect/>
          </a:stretch>
        </p:blipFill>
        <p:spPr>
          <a:xfrm>
            <a:off x="507514" y="1238736"/>
            <a:ext cx="8101562" cy="4547537"/>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37</a:t>
            </a:fld>
            <a:endParaRPr lang="en-US"/>
          </a:p>
        </p:txBody>
      </p:sp>
      <p:sp>
        <p:nvSpPr>
          <p:cNvPr id="6" name="Rectangle 5"/>
          <p:cNvSpPr/>
          <p:nvPr/>
        </p:nvSpPr>
        <p:spPr>
          <a:xfrm>
            <a:off x="3236281" y="1981200"/>
            <a:ext cx="4991100" cy="762000"/>
          </a:xfrm>
          <a:prstGeom prst="rect">
            <a:avLst/>
          </a:prstGeom>
          <a:solidFill>
            <a:srgbClr val="DC9E44"/>
          </a:solidFill>
          <a:ln w="444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solidFill>
                  <a:schemeClr val="tx1"/>
                </a:solidFill>
              </a:rPr>
              <a:t>The Plan section is where you are going to order all the items for the patient; such as prescriptions, labs, radiology, follow-up visits, referrals and patient education.  </a:t>
            </a:r>
          </a:p>
        </p:txBody>
      </p:sp>
      <p:sp>
        <p:nvSpPr>
          <p:cNvPr id="7" name="Rectangle 6"/>
          <p:cNvSpPr/>
          <p:nvPr/>
        </p:nvSpPr>
        <p:spPr>
          <a:xfrm>
            <a:off x="2855281" y="5504964"/>
            <a:ext cx="381000"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0" name="Rectangle 9"/>
          <p:cNvSpPr/>
          <p:nvPr/>
        </p:nvSpPr>
        <p:spPr>
          <a:xfrm>
            <a:off x="486060" y="4953000"/>
            <a:ext cx="7620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1" name="Title 1"/>
          <p:cNvSpPr>
            <a:spLocks noGrp="1"/>
          </p:cNvSpPr>
          <p:nvPr>
            <p:ph type="title"/>
          </p:nvPr>
        </p:nvSpPr>
        <p:spPr>
          <a:xfrm>
            <a:off x="152400" y="228600"/>
            <a:ext cx="8382000" cy="762000"/>
          </a:xfrm>
        </p:spPr>
        <p:txBody>
          <a:bodyPr>
            <a:normAutofit/>
          </a:bodyPr>
          <a:lstStyle/>
          <a:p>
            <a:r>
              <a:rPr lang="en-US" dirty="0"/>
              <a:t>Note sections – plan</a:t>
            </a:r>
          </a:p>
        </p:txBody>
      </p:sp>
      <p:sp>
        <p:nvSpPr>
          <p:cNvPr id="14" name="TextBox 13"/>
          <p:cNvSpPr txBox="1"/>
          <p:nvPr/>
        </p:nvSpPr>
        <p:spPr>
          <a:xfrm>
            <a:off x="2209800" y="5769955"/>
            <a:ext cx="5867400" cy="738664"/>
          </a:xfrm>
          <a:prstGeom prst="rect">
            <a:avLst/>
          </a:prstGeom>
          <a:solidFill>
            <a:srgbClr val="FFC000"/>
          </a:solidFill>
        </p:spPr>
        <p:txBody>
          <a:bodyPr wrap="square" rtlCol="0">
            <a:spAutoFit/>
          </a:bodyPr>
          <a:lstStyle/>
          <a:p>
            <a:r>
              <a:rPr lang="en-US" sz="1400" dirty="0"/>
              <a:t>To order the patient’s prescriptions or labs, etc., just click on the </a:t>
            </a:r>
            <a:r>
              <a:rPr lang="en-US" sz="1400" b="1" dirty="0"/>
              <a:t>Rx</a:t>
            </a:r>
            <a:r>
              <a:rPr lang="en-US" sz="1400" dirty="0"/>
              <a:t> or </a:t>
            </a:r>
            <a:r>
              <a:rPr lang="en-US" sz="1400" b="1" dirty="0"/>
              <a:t>beaker</a:t>
            </a:r>
            <a:r>
              <a:rPr lang="en-US" sz="1400" dirty="0"/>
              <a:t> </a:t>
            </a:r>
            <a:r>
              <a:rPr lang="en-US" sz="1400" b="1" dirty="0"/>
              <a:t>button </a:t>
            </a:r>
            <a:r>
              <a:rPr lang="en-US" sz="1400" dirty="0"/>
              <a:t>on the Clinical Toolbar or the </a:t>
            </a:r>
            <a:r>
              <a:rPr lang="en-US" sz="1400" b="1" dirty="0"/>
              <a:t>New</a:t>
            </a:r>
            <a:r>
              <a:rPr lang="en-US" sz="1400" dirty="0"/>
              <a:t> button on the gray toolbar. This will take you to the ACI screen, where you can order all of the items. </a:t>
            </a:r>
            <a:endParaRPr lang="en-US" dirty="0"/>
          </a:p>
        </p:txBody>
      </p:sp>
      <p:sp>
        <p:nvSpPr>
          <p:cNvPr id="15" name="Rectangle 14"/>
          <p:cNvSpPr/>
          <p:nvPr/>
        </p:nvSpPr>
        <p:spPr>
          <a:xfrm>
            <a:off x="1828800" y="1238736"/>
            <a:ext cx="304800" cy="2919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BD880B-06C9-4545-8FF1-A7D573832657}"/>
              </a:ext>
            </a:extLst>
          </p:cNvPr>
          <p:cNvPicPr>
            <a:picLocks noChangeAspect="1"/>
          </p:cNvPicPr>
          <p:nvPr/>
        </p:nvPicPr>
        <p:blipFill>
          <a:blip r:embed="rId2"/>
          <a:stretch>
            <a:fillRect/>
          </a:stretch>
        </p:blipFill>
        <p:spPr>
          <a:xfrm>
            <a:off x="150920" y="1414801"/>
            <a:ext cx="8720025" cy="4485277"/>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38</a:t>
            </a:fld>
            <a:endParaRPr lang="en-US" dirty="0"/>
          </a:p>
        </p:txBody>
      </p:sp>
      <p:sp>
        <p:nvSpPr>
          <p:cNvPr id="9" name="Oval 8"/>
          <p:cNvSpPr/>
          <p:nvPr/>
        </p:nvSpPr>
        <p:spPr>
          <a:xfrm>
            <a:off x="125027" y="1379583"/>
            <a:ext cx="1371600" cy="304800"/>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0" name="Rectangle 9"/>
          <p:cNvSpPr/>
          <p:nvPr/>
        </p:nvSpPr>
        <p:spPr>
          <a:xfrm>
            <a:off x="3848100" y="1874513"/>
            <a:ext cx="495300" cy="228600"/>
          </a:xfrm>
          <a:prstGeom prst="rect">
            <a:avLst/>
          </a:prstGeom>
          <a:noFill/>
          <a:ln w="3810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0" dirty="0">
              <a:solidFill>
                <a:schemeClr val="tx1"/>
              </a:solidFill>
            </a:endParaRPr>
          </a:p>
        </p:txBody>
      </p:sp>
      <p:sp>
        <p:nvSpPr>
          <p:cNvPr id="13" name="Rectangle 12"/>
          <p:cNvSpPr/>
          <p:nvPr/>
        </p:nvSpPr>
        <p:spPr>
          <a:xfrm>
            <a:off x="2895600" y="2103345"/>
            <a:ext cx="5829300" cy="303544"/>
          </a:xfrm>
          <a:prstGeom prst="rect">
            <a:avLst/>
          </a:prstGeom>
          <a:noFill/>
          <a:ln w="3810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0" dirty="0">
              <a:solidFill>
                <a:schemeClr val="tx1"/>
              </a:solidFill>
            </a:endParaRPr>
          </a:p>
        </p:txBody>
      </p:sp>
      <p:sp>
        <p:nvSpPr>
          <p:cNvPr id="14" name="Title 1"/>
          <p:cNvSpPr>
            <a:spLocks noGrp="1"/>
          </p:cNvSpPr>
          <p:nvPr>
            <p:ph type="title"/>
          </p:nvPr>
        </p:nvSpPr>
        <p:spPr>
          <a:xfrm>
            <a:off x="152400" y="228600"/>
            <a:ext cx="8382000" cy="762000"/>
          </a:xfrm>
        </p:spPr>
        <p:txBody>
          <a:bodyPr>
            <a:normAutofit/>
          </a:bodyPr>
          <a:lstStyle/>
          <a:p>
            <a:r>
              <a:rPr lang="en-US" dirty="0"/>
              <a:t>Note sections – ordering</a:t>
            </a:r>
          </a:p>
        </p:txBody>
      </p:sp>
      <p:sp>
        <p:nvSpPr>
          <p:cNvPr id="15" name="TextBox 14"/>
          <p:cNvSpPr txBox="1"/>
          <p:nvPr/>
        </p:nvSpPr>
        <p:spPr>
          <a:xfrm>
            <a:off x="3429000" y="3581400"/>
            <a:ext cx="4343400" cy="1169551"/>
          </a:xfrm>
          <a:prstGeom prst="rect">
            <a:avLst/>
          </a:prstGeom>
          <a:solidFill>
            <a:srgbClr val="DC9E44"/>
          </a:solidFill>
        </p:spPr>
        <p:txBody>
          <a:bodyPr wrap="square" rtlCol="0">
            <a:spAutoFit/>
          </a:bodyPr>
          <a:lstStyle/>
          <a:p>
            <a:r>
              <a:rPr lang="en-US" sz="1400" dirty="0"/>
              <a:t>Recognize this screen?  This is where you will do all of your ordering.  It’s important that you get all of the ordering completed </a:t>
            </a:r>
            <a:r>
              <a:rPr lang="en-US" sz="1400" b="1" dirty="0"/>
              <a:t>before</a:t>
            </a:r>
            <a:r>
              <a:rPr lang="en-US" sz="1400" dirty="0"/>
              <a:t> the patient leaves, as this information will show up on the Clinical Summary, which is given to the patient at check out.  </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E4B9660-1B78-4701-971F-F0222D31F3C6}"/>
              </a:ext>
            </a:extLst>
          </p:cNvPr>
          <p:cNvPicPr>
            <a:picLocks noChangeAspect="1"/>
          </p:cNvPicPr>
          <p:nvPr/>
        </p:nvPicPr>
        <p:blipFill>
          <a:blip r:embed="rId2"/>
          <a:stretch>
            <a:fillRect/>
          </a:stretch>
        </p:blipFill>
        <p:spPr>
          <a:xfrm>
            <a:off x="839724" y="1177686"/>
            <a:ext cx="7464552" cy="5453001"/>
          </a:xfrm>
          <a:prstGeom prst="rect">
            <a:avLst/>
          </a:prstGeom>
        </p:spPr>
      </p:pic>
      <p:sp>
        <p:nvSpPr>
          <p:cNvPr id="2" name="Title 1"/>
          <p:cNvSpPr>
            <a:spLocks noGrp="1"/>
          </p:cNvSpPr>
          <p:nvPr>
            <p:ph type="title"/>
          </p:nvPr>
        </p:nvSpPr>
        <p:spPr/>
        <p:txBody>
          <a:bodyPr/>
          <a:lstStyle/>
          <a:p>
            <a:r>
              <a:rPr lang="en-US" dirty="0"/>
              <a:t>Save your note</a:t>
            </a:r>
          </a:p>
        </p:txBody>
      </p:sp>
      <p:sp>
        <p:nvSpPr>
          <p:cNvPr id="4" name="Slide Number Placeholder 3"/>
          <p:cNvSpPr>
            <a:spLocks noGrp="1"/>
          </p:cNvSpPr>
          <p:nvPr>
            <p:ph type="sldNum" sz="quarter" idx="12"/>
          </p:nvPr>
        </p:nvSpPr>
        <p:spPr/>
        <p:txBody>
          <a:bodyPr/>
          <a:lstStyle/>
          <a:p>
            <a:fld id="{3BD48555-08CD-42B1-A1E7-3562337112B9}" type="slidenum">
              <a:rPr lang="en-US" smtClean="0"/>
              <a:pPr/>
              <a:t>39</a:t>
            </a:fld>
            <a:endParaRPr lang="en-US"/>
          </a:p>
        </p:txBody>
      </p:sp>
      <p:sp>
        <p:nvSpPr>
          <p:cNvPr id="5" name="TextBox 4"/>
          <p:cNvSpPr txBox="1"/>
          <p:nvPr/>
        </p:nvSpPr>
        <p:spPr>
          <a:xfrm>
            <a:off x="533400" y="1301496"/>
            <a:ext cx="1610106" cy="3970318"/>
          </a:xfrm>
          <a:prstGeom prst="rect">
            <a:avLst/>
          </a:prstGeom>
          <a:solidFill>
            <a:schemeClr val="bg2">
              <a:lumMod val="90000"/>
            </a:schemeClr>
          </a:solidFill>
        </p:spPr>
        <p:txBody>
          <a:bodyPr wrap="square" rtlCol="0">
            <a:spAutoFit/>
          </a:bodyPr>
          <a:lstStyle/>
          <a:p>
            <a:r>
              <a:rPr lang="en-US" dirty="0"/>
              <a:t>It is important to save your note often when working. This will create iterations that can be retrieved by the EHR team in case the note crashes or you lose internet connectivity. </a:t>
            </a:r>
          </a:p>
        </p:txBody>
      </p:sp>
      <p:sp>
        <p:nvSpPr>
          <p:cNvPr id="7" name="Rectangle 6"/>
          <p:cNvSpPr/>
          <p:nvPr/>
        </p:nvSpPr>
        <p:spPr>
          <a:xfrm>
            <a:off x="7095848" y="6362582"/>
            <a:ext cx="371752" cy="2468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cxnSp>
        <p:nvCxnSpPr>
          <p:cNvPr id="8" name="Straight Arrow Connector 7"/>
          <p:cNvCxnSpPr/>
          <p:nvPr/>
        </p:nvCxnSpPr>
        <p:spPr>
          <a:xfrm>
            <a:off x="7205524" y="3303588"/>
            <a:ext cx="76200" cy="29718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701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A82119-4208-4D5E-B931-BC03B1794CE7}"/>
              </a:ext>
            </a:extLst>
          </p:cNvPr>
          <p:cNvPicPr>
            <a:picLocks noChangeAspect="1"/>
          </p:cNvPicPr>
          <p:nvPr/>
        </p:nvPicPr>
        <p:blipFill>
          <a:blip r:embed="rId2"/>
          <a:stretch>
            <a:fillRect/>
          </a:stretch>
        </p:blipFill>
        <p:spPr>
          <a:xfrm>
            <a:off x="1066800" y="2152052"/>
            <a:ext cx="6685536" cy="4194712"/>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4</a:t>
            </a:fld>
            <a:endParaRPr lang="en-US"/>
          </a:p>
        </p:txBody>
      </p:sp>
      <p:sp>
        <p:nvSpPr>
          <p:cNvPr id="5" name="Title 1"/>
          <p:cNvSpPr txBox="1">
            <a:spLocks/>
          </p:cNvSpPr>
          <p:nvPr/>
        </p:nvSpPr>
        <p:spPr>
          <a:xfrm>
            <a:off x="228600" y="186741"/>
            <a:ext cx="8686800" cy="8382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rPr>
              <a:t>Starting your</a:t>
            </a:r>
            <a:r>
              <a:rPr kumimoji="0" lang="en-US" sz="3600" b="0" i="0" u="none" strike="noStrike" kern="1200" cap="all" spc="0" normalizeH="0" noProof="0" dirty="0">
                <a:ln>
                  <a:noFill/>
                </a:ln>
                <a:solidFill>
                  <a:schemeClr val="tx2"/>
                </a:solidFill>
                <a:effectLst>
                  <a:reflection blurRad="12700" stA="48000" endA="300" endPos="55000" dir="5400000" sy="-90000" algn="bl" rotWithShape="0"/>
                </a:effectLst>
                <a:uLnTx/>
                <a:uFillTx/>
                <a:latin typeface="+mj-lt"/>
                <a:ea typeface="+mj-ea"/>
                <a:cs typeface="+mj-cs"/>
              </a:rPr>
              <a:t> own note</a:t>
            </a:r>
            <a:endParaRPr kumimoji="0" lang="en-US"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7" name="TextBox 6"/>
          <p:cNvSpPr txBox="1"/>
          <p:nvPr/>
        </p:nvSpPr>
        <p:spPr>
          <a:xfrm>
            <a:off x="381000" y="1219200"/>
            <a:ext cx="8305800" cy="923330"/>
          </a:xfrm>
          <a:prstGeom prst="rect">
            <a:avLst/>
          </a:prstGeom>
          <a:noFill/>
        </p:spPr>
        <p:txBody>
          <a:bodyPr wrap="square" rtlCol="0">
            <a:spAutoFit/>
          </a:bodyPr>
          <a:lstStyle/>
          <a:p>
            <a:r>
              <a:rPr lang="en-US" dirty="0"/>
              <a:t>If your nurse does not start your note for you, once he/she changes the status to </a:t>
            </a:r>
            <a:r>
              <a:rPr lang="en-US" b="1" dirty="0"/>
              <a:t>Provider Ready</a:t>
            </a:r>
            <a:r>
              <a:rPr lang="en-US" dirty="0"/>
              <a:t>, double click on the patient’s name.  This takes you to the Chart.</a:t>
            </a:r>
          </a:p>
          <a:p>
            <a:r>
              <a:rPr lang="en-US" dirty="0"/>
              <a:t>Click the paper with the plus sign on the Chart or the Note section in the Action Bar.</a:t>
            </a:r>
          </a:p>
        </p:txBody>
      </p:sp>
      <p:sp>
        <p:nvSpPr>
          <p:cNvPr id="8" name="Oval 7"/>
          <p:cNvSpPr/>
          <p:nvPr/>
        </p:nvSpPr>
        <p:spPr>
          <a:xfrm>
            <a:off x="934464" y="3124200"/>
            <a:ext cx="914400" cy="228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105400" y="2809652"/>
            <a:ext cx="533400" cy="3145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58735A-8673-4C8B-8B8D-EB9A034BA8F3}"/>
              </a:ext>
            </a:extLst>
          </p:cNvPr>
          <p:cNvPicPr>
            <a:picLocks noChangeAspect="1"/>
          </p:cNvPicPr>
          <p:nvPr/>
        </p:nvPicPr>
        <p:blipFill>
          <a:blip r:embed="rId2"/>
          <a:stretch>
            <a:fillRect/>
          </a:stretch>
        </p:blipFill>
        <p:spPr>
          <a:xfrm>
            <a:off x="729457" y="1174072"/>
            <a:ext cx="7227886" cy="5223029"/>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40</a:t>
            </a:fld>
            <a:endParaRPr lang="en-US"/>
          </a:p>
        </p:txBody>
      </p:sp>
      <p:sp>
        <p:nvSpPr>
          <p:cNvPr id="9" name="Oval 8"/>
          <p:cNvSpPr/>
          <p:nvPr/>
        </p:nvSpPr>
        <p:spPr>
          <a:xfrm>
            <a:off x="679150" y="6168501"/>
            <a:ext cx="533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cxnSp>
        <p:nvCxnSpPr>
          <p:cNvPr id="12" name="Straight Arrow Connector 11"/>
          <p:cNvCxnSpPr/>
          <p:nvPr/>
        </p:nvCxnSpPr>
        <p:spPr>
          <a:xfrm flipH="1">
            <a:off x="1879107" y="5652856"/>
            <a:ext cx="838200" cy="30480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743200" y="5370162"/>
            <a:ext cx="5486400" cy="1066800"/>
          </a:xfrm>
          <a:prstGeom prst="rect">
            <a:avLst/>
          </a:prstGeom>
          <a:solidFill>
            <a:srgbClr val="FFC000"/>
          </a:solidFill>
          <a:ln w="444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600" dirty="0">
                <a:solidFill>
                  <a:schemeClr val="tx1"/>
                </a:solidFill>
              </a:rPr>
              <a:t>Once you’ve finished inputting the sections of the note, you’re going to want to view it.  (In fact, you can view it at any point during the process.) Simply look at the Note Output.</a:t>
            </a:r>
          </a:p>
        </p:txBody>
      </p:sp>
      <p:sp>
        <p:nvSpPr>
          <p:cNvPr id="11" name="Title 1"/>
          <p:cNvSpPr>
            <a:spLocks noGrp="1"/>
          </p:cNvSpPr>
          <p:nvPr>
            <p:ph type="title"/>
          </p:nvPr>
        </p:nvSpPr>
        <p:spPr>
          <a:xfrm>
            <a:off x="152400" y="228600"/>
            <a:ext cx="8382000" cy="762000"/>
          </a:xfrm>
        </p:spPr>
        <p:txBody>
          <a:bodyPr>
            <a:normAutofit fontScale="90000"/>
          </a:bodyPr>
          <a:lstStyle/>
          <a:p>
            <a:r>
              <a:rPr lang="en-US" dirty="0"/>
              <a:t>viewing your note- in the note output</a:t>
            </a:r>
          </a:p>
        </p:txBody>
      </p:sp>
      <p:sp>
        <p:nvSpPr>
          <p:cNvPr id="13" name="Oval 12">
            <a:extLst>
              <a:ext uri="{FF2B5EF4-FFF2-40B4-BE49-F238E27FC236}">
                <a16:creationId xmlns:a16="http://schemas.microsoft.com/office/drawing/2014/main" id="{2413ED13-7701-46B0-98BB-9982F9E94226}"/>
              </a:ext>
            </a:extLst>
          </p:cNvPr>
          <p:cNvSpPr/>
          <p:nvPr/>
        </p:nvSpPr>
        <p:spPr>
          <a:xfrm>
            <a:off x="5486400" y="1524000"/>
            <a:ext cx="685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8CDBAD-2EA7-4C17-B24C-896938B68268}"/>
              </a:ext>
            </a:extLst>
          </p:cNvPr>
          <p:cNvPicPr>
            <a:picLocks noChangeAspect="1"/>
          </p:cNvPicPr>
          <p:nvPr/>
        </p:nvPicPr>
        <p:blipFill>
          <a:blip r:embed="rId2"/>
          <a:stretch>
            <a:fillRect/>
          </a:stretch>
        </p:blipFill>
        <p:spPr>
          <a:xfrm>
            <a:off x="450550" y="1100621"/>
            <a:ext cx="7779050" cy="5621312"/>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41</a:t>
            </a:fld>
            <a:endParaRPr lang="en-US"/>
          </a:p>
        </p:txBody>
      </p:sp>
      <p:sp>
        <p:nvSpPr>
          <p:cNvPr id="10" name="Rectangle 9"/>
          <p:cNvSpPr/>
          <p:nvPr/>
        </p:nvSpPr>
        <p:spPr>
          <a:xfrm>
            <a:off x="4454375" y="6464468"/>
            <a:ext cx="574825"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1" name="Rectangle 10"/>
          <p:cNvSpPr/>
          <p:nvPr/>
        </p:nvSpPr>
        <p:spPr>
          <a:xfrm>
            <a:off x="1828800" y="5029200"/>
            <a:ext cx="2667000" cy="806196"/>
          </a:xfrm>
          <a:prstGeom prst="rect">
            <a:avLst/>
          </a:prstGeom>
          <a:solidFill>
            <a:srgbClr val="DC9E4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When you’re ready to sign off on your note, click “</a:t>
            </a:r>
            <a:r>
              <a:rPr lang="en-US" sz="1400" b="1" dirty="0">
                <a:solidFill>
                  <a:schemeClr val="tx1"/>
                </a:solidFill>
              </a:rPr>
              <a:t>Sign</a:t>
            </a:r>
            <a:r>
              <a:rPr lang="en-US" sz="1400" dirty="0">
                <a:solidFill>
                  <a:schemeClr val="tx1"/>
                </a:solidFill>
              </a:rPr>
              <a:t>” on the toolbar. </a:t>
            </a:r>
          </a:p>
        </p:txBody>
      </p:sp>
      <p:sp>
        <p:nvSpPr>
          <p:cNvPr id="16" name="Title 1"/>
          <p:cNvSpPr>
            <a:spLocks noGrp="1"/>
          </p:cNvSpPr>
          <p:nvPr>
            <p:ph type="title"/>
          </p:nvPr>
        </p:nvSpPr>
        <p:spPr>
          <a:xfrm>
            <a:off x="152400" y="228600"/>
            <a:ext cx="8382000" cy="762000"/>
          </a:xfrm>
        </p:spPr>
        <p:txBody>
          <a:bodyPr>
            <a:normAutofit/>
          </a:bodyPr>
          <a:lstStyle/>
          <a:p>
            <a:r>
              <a:rPr lang="en-US" dirty="0"/>
              <a:t>signing your note</a:t>
            </a:r>
          </a:p>
        </p:txBody>
      </p:sp>
      <p:sp>
        <p:nvSpPr>
          <p:cNvPr id="17" name="TextBox 16"/>
          <p:cNvSpPr txBox="1"/>
          <p:nvPr/>
        </p:nvSpPr>
        <p:spPr>
          <a:xfrm>
            <a:off x="6516989" y="1100621"/>
            <a:ext cx="2176461" cy="5078313"/>
          </a:xfrm>
          <a:prstGeom prst="rect">
            <a:avLst/>
          </a:prstGeom>
          <a:solidFill>
            <a:srgbClr val="FFC000"/>
          </a:solidFill>
        </p:spPr>
        <p:txBody>
          <a:bodyPr wrap="square" rtlCol="0">
            <a:spAutoFit/>
          </a:bodyPr>
          <a:lstStyle/>
          <a:p>
            <a:r>
              <a:rPr lang="en-US" dirty="0"/>
              <a:t>Once you’ve finished reviewing your note, and it’s complete, you will want to sign it.  Residents will need to send it to their preceptor for review and finalization.  If you are NOT finished with the note but need to get out of it and go on to another patient, you will click “</a:t>
            </a:r>
            <a:r>
              <a:rPr lang="en-US" b="1" dirty="0"/>
              <a:t>Save &amp; Close</a:t>
            </a:r>
            <a:r>
              <a:rPr lang="en-US" dirty="0"/>
              <a:t>,” instead of “Sign.” </a:t>
            </a:r>
          </a:p>
          <a:p>
            <a:endParaRPr lang="en-US" dirty="0"/>
          </a:p>
        </p:txBody>
      </p:sp>
      <p:sp>
        <p:nvSpPr>
          <p:cNvPr id="15" name="Oval 14">
            <a:extLst>
              <a:ext uri="{FF2B5EF4-FFF2-40B4-BE49-F238E27FC236}">
                <a16:creationId xmlns:a16="http://schemas.microsoft.com/office/drawing/2014/main" id="{69565101-20C0-4795-92C4-83FC093D1721}"/>
              </a:ext>
            </a:extLst>
          </p:cNvPr>
          <p:cNvSpPr/>
          <p:nvPr/>
        </p:nvSpPr>
        <p:spPr>
          <a:xfrm>
            <a:off x="1163713" y="6480965"/>
            <a:ext cx="533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29E939-A585-4C80-B7B4-B15A7D866088}"/>
              </a:ext>
            </a:extLst>
          </p:cNvPr>
          <p:cNvPicPr>
            <a:picLocks noChangeAspect="1"/>
          </p:cNvPicPr>
          <p:nvPr/>
        </p:nvPicPr>
        <p:blipFill>
          <a:blip r:embed="rId2"/>
          <a:stretch>
            <a:fillRect/>
          </a:stretch>
        </p:blipFill>
        <p:spPr>
          <a:xfrm>
            <a:off x="712652" y="1724025"/>
            <a:ext cx="5127895" cy="4933950"/>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42</a:t>
            </a:fld>
            <a:endParaRPr lang="en-US"/>
          </a:p>
        </p:txBody>
      </p:sp>
      <p:sp>
        <p:nvSpPr>
          <p:cNvPr id="6" name="Rectangle 5"/>
          <p:cNvSpPr/>
          <p:nvPr/>
        </p:nvSpPr>
        <p:spPr>
          <a:xfrm>
            <a:off x="304800" y="1143000"/>
            <a:ext cx="8610600" cy="53340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Once you click OK on the Signature Box, residents (and nurses, if they are creating a note that needs to be finalized by an attending MD) will get a  </a:t>
            </a:r>
            <a:r>
              <a:rPr lang="en-US" sz="1600" b="1" dirty="0">
                <a:solidFill>
                  <a:schemeClr val="tx1"/>
                </a:solidFill>
              </a:rPr>
              <a:t>Co-Sign Note</a:t>
            </a:r>
            <a:r>
              <a:rPr lang="en-US" sz="1600" dirty="0">
                <a:solidFill>
                  <a:schemeClr val="tx1"/>
                </a:solidFill>
              </a:rPr>
              <a:t> task</a:t>
            </a:r>
            <a:r>
              <a:rPr lang="en-US" sz="1200" dirty="0">
                <a:solidFill>
                  <a:schemeClr val="tx1"/>
                </a:solidFill>
              </a:rPr>
              <a:t>.  </a:t>
            </a:r>
          </a:p>
        </p:txBody>
      </p:sp>
      <p:sp>
        <p:nvSpPr>
          <p:cNvPr id="7" name="Oval 6"/>
          <p:cNvSpPr/>
          <p:nvPr/>
        </p:nvSpPr>
        <p:spPr>
          <a:xfrm>
            <a:off x="1295400" y="2514600"/>
            <a:ext cx="457200" cy="266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cxnSp>
        <p:nvCxnSpPr>
          <p:cNvPr id="9" name="Straight Arrow Connector 8"/>
          <p:cNvCxnSpPr/>
          <p:nvPr/>
        </p:nvCxnSpPr>
        <p:spPr>
          <a:xfrm flipV="1">
            <a:off x="1534742" y="2743200"/>
            <a:ext cx="0" cy="685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85800" y="3505200"/>
            <a:ext cx="1524000" cy="609600"/>
          </a:xfrm>
          <a:prstGeom prst="rect">
            <a:avLst/>
          </a:prstGeom>
          <a:solidFill>
            <a:srgbClr val="DC9E4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1.  Change the radio button to “User.” </a:t>
            </a:r>
          </a:p>
        </p:txBody>
      </p:sp>
      <p:sp>
        <p:nvSpPr>
          <p:cNvPr id="12" name="Oval 11"/>
          <p:cNvSpPr/>
          <p:nvPr/>
        </p:nvSpPr>
        <p:spPr>
          <a:xfrm>
            <a:off x="2247421" y="2729606"/>
            <a:ext cx="381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cxnSp>
        <p:nvCxnSpPr>
          <p:cNvPr id="13" name="Straight Arrow Connector 12"/>
          <p:cNvCxnSpPr/>
          <p:nvPr/>
        </p:nvCxnSpPr>
        <p:spPr>
          <a:xfrm flipH="1" flipV="1">
            <a:off x="2514600" y="3010593"/>
            <a:ext cx="647700" cy="609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514600" y="3505200"/>
            <a:ext cx="2743200" cy="1371600"/>
          </a:xfrm>
          <a:prstGeom prst="rect">
            <a:avLst/>
          </a:prstGeom>
          <a:solidFill>
            <a:srgbClr val="DC9E4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  Click the “magnifying glass” button and search by last name for your attending physician. (Once you have searched for their name once, they will be available in the drop-down list) </a:t>
            </a:r>
          </a:p>
        </p:txBody>
      </p:sp>
      <p:sp>
        <p:nvSpPr>
          <p:cNvPr id="14" name="Oval 13"/>
          <p:cNvSpPr/>
          <p:nvPr/>
        </p:nvSpPr>
        <p:spPr>
          <a:xfrm>
            <a:off x="4329344" y="6324600"/>
            <a:ext cx="914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8" name="Rectangle 17"/>
          <p:cNvSpPr/>
          <p:nvPr/>
        </p:nvSpPr>
        <p:spPr>
          <a:xfrm>
            <a:off x="6324600" y="3048000"/>
            <a:ext cx="2590800" cy="2971800"/>
          </a:xfrm>
          <a:prstGeom prst="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After you have put your </a:t>
            </a:r>
            <a:r>
              <a:rPr lang="en-US" sz="1600" b="1" dirty="0">
                <a:solidFill>
                  <a:schemeClr val="tx1"/>
                </a:solidFill>
              </a:rPr>
              <a:t>attending physician’s </a:t>
            </a:r>
            <a:r>
              <a:rPr lang="en-US" sz="1600" dirty="0">
                <a:solidFill>
                  <a:schemeClr val="tx1"/>
                </a:solidFill>
              </a:rPr>
              <a:t>name in the Assign To: field, click OK. There is no need to type anything in the Comment section.  (When your attending double clicks on this task, it will take him/her directly into the note to be signed and finalized.) </a:t>
            </a:r>
          </a:p>
        </p:txBody>
      </p:sp>
      <p:sp>
        <p:nvSpPr>
          <p:cNvPr id="17" name="Title 1"/>
          <p:cNvSpPr>
            <a:spLocks noGrp="1"/>
          </p:cNvSpPr>
          <p:nvPr>
            <p:ph type="title"/>
          </p:nvPr>
        </p:nvSpPr>
        <p:spPr>
          <a:xfrm>
            <a:off x="152400" y="228600"/>
            <a:ext cx="8382000" cy="762000"/>
          </a:xfrm>
        </p:spPr>
        <p:txBody>
          <a:bodyPr>
            <a:normAutofit/>
          </a:bodyPr>
          <a:lstStyle/>
          <a:p>
            <a:r>
              <a:rPr lang="en-US" dirty="0"/>
              <a:t>Co-sign note task</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BD48555-08CD-42B1-A1E7-3562337112B9}" type="slidenum">
              <a:rPr lang="en-US" smtClean="0"/>
              <a:pPr/>
              <a:t>43</a:t>
            </a:fld>
            <a:endParaRPr lang="en-US"/>
          </a:p>
        </p:txBody>
      </p:sp>
      <p:sp>
        <p:nvSpPr>
          <p:cNvPr id="6" name="Rectangle 5"/>
          <p:cNvSpPr/>
          <p:nvPr/>
        </p:nvSpPr>
        <p:spPr>
          <a:xfrm>
            <a:off x="1752600" y="4202097"/>
            <a:ext cx="2895600" cy="1524000"/>
          </a:xfrm>
          <a:prstGeom prst="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If you aren’t automatically routed back to the Schedule after you have closed your note, go ahead and click on the Daily tab to return to your schedule.  You are ready to move on to the next patient! </a:t>
            </a:r>
          </a:p>
        </p:txBody>
      </p:sp>
      <p:sp>
        <p:nvSpPr>
          <p:cNvPr id="5" name="Title 1"/>
          <p:cNvSpPr>
            <a:spLocks noGrp="1"/>
          </p:cNvSpPr>
          <p:nvPr>
            <p:ph type="title"/>
          </p:nvPr>
        </p:nvSpPr>
        <p:spPr>
          <a:xfrm>
            <a:off x="152400" y="228600"/>
            <a:ext cx="8382000" cy="762000"/>
          </a:xfrm>
        </p:spPr>
        <p:txBody>
          <a:bodyPr>
            <a:normAutofit/>
          </a:bodyPr>
          <a:lstStyle/>
          <a:p>
            <a:r>
              <a:rPr lang="en-US" dirty="0"/>
              <a:t>Return to schedule</a:t>
            </a:r>
          </a:p>
        </p:txBody>
      </p:sp>
      <p:pic>
        <p:nvPicPr>
          <p:cNvPr id="7" name="Picture 6">
            <a:extLst>
              <a:ext uri="{FF2B5EF4-FFF2-40B4-BE49-F238E27FC236}">
                <a16:creationId xmlns:a16="http://schemas.microsoft.com/office/drawing/2014/main" id="{1F9AFC3D-7F11-4ACE-A110-FA29CB8B9136}"/>
              </a:ext>
            </a:extLst>
          </p:cNvPr>
          <p:cNvPicPr>
            <a:picLocks noChangeAspect="1"/>
          </p:cNvPicPr>
          <p:nvPr/>
        </p:nvPicPr>
        <p:blipFill>
          <a:blip r:embed="rId2"/>
          <a:stretch>
            <a:fillRect/>
          </a:stretch>
        </p:blipFill>
        <p:spPr>
          <a:xfrm>
            <a:off x="304800" y="1166674"/>
            <a:ext cx="7770003" cy="2803864"/>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0AC36E-B571-4D36-B9C1-F2822E01E9A3}"/>
              </a:ext>
            </a:extLst>
          </p:cNvPr>
          <p:cNvPicPr>
            <a:picLocks noChangeAspect="1"/>
          </p:cNvPicPr>
          <p:nvPr/>
        </p:nvPicPr>
        <p:blipFill>
          <a:blip r:embed="rId2"/>
          <a:stretch>
            <a:fillRect/>
          </a:stretch>
        </p:blipFill>
        <p:spPr>
          <a:xfrm>
            <a:off x="304800" y="2466439"/>
            <a:ext cx="5715000" cy="3684396"/>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44</a:t>
            </a:fld>
            <a:endParaRPr lang="en-US"/>
          </a:p>
        </p:txBody>
      </p:sp>
      <p:sp>
        <p:nvSpPr>
          <p:cNvPr id="7" name="Oval 6"/>
          <p:cNvSpPr/>
          <p:nvPr/>
        </p:nvSpPr>
        <p:spPr>
          <a:xfrm>
            <a:off x="914400" y="2499256"/>
            <a:ext cx="914400" cy="3529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1" name="Title 1"/>
          <p:cNvSpPr>
            <a:spLocks noGrp="1"/>
          </p:cNvSpPr>
          <p:nvPr>
            <p:ph type="title"/>
          </p:nvPr>
        </p:nvSpPr>
        <p:spPr>
          <a:xfrm>
            <a:off x="228600" y="186741"/>
            <a:ext cx="8686800" cy="838200"/>
          </a:xfrm>
        </p:spPr>
        <p:txBody>
          <a:bodyPr/>
          <a:lstStyle/>
          <a:p>
            <a:r>
              <a:rPr lang="en-US" dirty="0"/>
              <a:t>Starting a note </a:t>
            </a:r>
          </a:p>
        </p:txBody>
      </p:sp>
      <p:sp>
        <p:nvSpPr>
          <p:cNvPr id="13" name="TextBox 12"/>
          <p:cNvSpPr txBox="1"/>
          <p:nvPr/>
        </p:nvSpPr>
        <p:spPr>
          <a:xfrm>
            <a:off x="228600" y="1143000"/>
            <a:ext cx="8610600" cy="1323439"/>
          </a:xfrm>
          <a:prstGeom prst="rect">
            <a:avLst/>
          </a:prstGeom>
          <a:noFill/>
        </p:spPr>
        <p:txBody>
          <a:bodyPr wrap="square" rtlCol="0">
            <a:spAutoFit/>
          </a:bodyPr>
          <a:lstStyle/>
          <a:p>
            <a:r>
              <a:rPr lang="en-US" sz="1600" dirty="0"/>
              <a:t>Most of the time, you will be doing notes on patients who are on your schedule.  But, from time to time, you’ll want to create a telephone note on a patient who isn’t on your schedule.  To document a note in this situation, type in the </a:t>
            </a:r>
            <a:r>
              <a:rPr lang="en-US" sz="1600" i="1" dirty="0"/>
              <a:t>Search Patient</a:t>
            </a:r>
            <a:r>
              <a:rPr lang="en-US" sz="1600" dirty="0"/>
              <a:t>… field in the upper left. Search for your patient by </a:t>
            </a:r>
            <a:r>
              <a:rPr lang="en-US" sz="1600" b="1" dirty="0"/>
              <a:t>Last Name, First Name </a:t>
            </a:r>
            <a:r>
              <a:rPr lang="en-US" sz="1600" dirty="0"/>
              <a:t>or </a:t>
            </a:r>
            <a:r>
              <a:rPr lang="en-US" sz="1600" b="1" dirty="0"/>
              <a:t>DOB</a:t>
            </a:r>
            <a:r>
              <a:rPr lang="en-US" sz="1600" dirty="0"/>
              <a:t>.  Click Search. A “Select Patient” box will appear. Highlight the patient’s name and click OK.  </a:t>
            </a:r>
          </a:p>
        </p:txBody>
      </p:sp>
      <p:pic>
        <p:nvPicPr>
          <p:cNvPr id="8" name="Picture 7">
            <a:extLst>
              <a:ext uri="{FF2B5EF4-FFF2-40B4-BE49-F238E27FC236}">
                <a16:creationId xmlns:a16="http://schemas.microsoft.com/office/drawing/2014/main" id="{251516F5-9160-4EC3-AA6A-5761624BDD9F}"/>
              </a:ext>
            </a:extLst>
          </p:cNvPr>
          <p:cNvPicPr>
            <a:picLocks noChangeAspect="1"/>
          </p:cNvPicPr>
          <p:nvPr/>
        </p:nvPicPr>
        <p:blipFill>
          <a:blip r:embed="rId3"/>
          <a:stretch>
            <a:fillRect/>
          </a:stretch>
        </p:blipFill>
        <p:spPr>
          <a:xfrm>
            <a:off x="3590925" y="3437166"/>
            <a:ext cx="4638675" cy="3036786"/>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D3ABFFA-BB6B-4ED3-9132-AAD9209B7085}"/>
              </a:ext>
            </a:extLst>
          </p:cNvPr>
          <p:cNvPicPr>
            <a:picLocks noChangeAspect="1"/>
          </p:cNvPicPr>
          <p:nvPr/>
        </p:nvPicPr>
        <p:blipFill>
          <a:blip r:embed="rId2"/>
          <a:stretch>
            <a:fillRect/>
          </a:stretch>
        </p:blipFill>
        <p:spPr>
          <a:xfrm>
            <a:off x="1260629" y="3986022"/>
            <a:ext cx="5222748" cy="2611374"/>
          </a:xfrm>
          <a:prstGeom prst="rect">
            <a:avLst/>
          </a:prstGeom>
        </p:spPr>
      </p:pic>
      <p:pic>
        <p:nvPicPr>
          <p:cNvPr id="11" name="Picture 10">
            <a:extLst>
              <a:ext uri="{FF2B5EF4-FFF2-40B4-BE49-F238E27FC236}">
                <a16:creationId xmlns:a16="http://schemas.microsoft.com/office/drawing/2014/main" id="{8F86A87F-C822-49A4-A0D4-B69AA456E412}"/>
              </a:ext>
            </a:extLst>
          </p:cNvPr>
          <p:cNvPicPr>
            <a:picLocks noChangeAspect="1"/>
          </p:cNvPicPr>
          <p:nvPr/>
        </p:nvPicPr>
        <p:blipFill>
          <a:blip r:embed="rId3"/>
          <a:stretch>
            <a:fillRect/>
          </a:stretch>
        </p:blipFill>
        <p:spPr>
          <a:xfrm>
            <a:off x="347620" y="3208423"/>
            <a:ext cx="7500980" cy="1034891"/>
          </a:xfrm>
          <a:prstGeom prst="rect">
            <a:avLst/>
          </a:prstGeom>
        </p:spPr>
      </p:pic>
      <p:pic>
        <p:nvPicPr>
          <p:cNvPr id="5" name="Picture 4">
            <a:extLst>
              <a:ext uri="{FF2B5EF4-FFF2-40B4-BE49-F238E27FC236}">
                <a16:creationId xmlns:a16="http://schemas.microsoft.com/office/drawing/2014/main" id="{C859B5B1-4E75-4717-86AD-71DAE664D594}"/>
              </a:ext>
            </a:extLst>
          </p:cNvPr>
          <p:cNvPicPr>
            <a:picLocks noChangeAspect="1"/>
          </p:cNvPicPr>
          <p:nvPr/>
        </p:nvPicPr>
        <p:blipFill>
          <a:blip r:embed="rId4"/>
          <a:stretch>
            <a:fillRect/>
          </a:stretch>
        </p:blipFill>
        <p:spPr>
          <a:xfrm>
            <a:off x="219811" y="1721417"/>
            <a:ext cx="5037989" cy="1451341"/>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45</a:t>
            </a:fld>
            <a:endParaRPr lang="en-US"/>
          </a:p>
        </p:txBody>
      </p:sp>
      <p:sp>
        <p:nvSpPr>
          <p:cNvPr id="9" name="Oval 8"/>
          <p:cNvSpPr/>
          <p:nvPr/>
        </p:nvSpPr>
        <p:spPr>
          <a:xfrm>
            <a:off x="3735472" y="2501928"/>
            <a:ext cx="609600" cy="304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7" name="Title 1"/>
          <p:cNvSpPr>
            <a:spLocks noGrp="1"/>
          </p:cNvSpPr>
          <p:nvPr>
            <p:ph type="title"/>
          </p:nvPr>
        </p:nvSpPr>
        <p:spPr>
          <a:xfrm>
            <a:off x="228600" y="186741"/>
            <a:ext cx="8686800" cy="838200"/>
          </a:xfrm>
        </p:spPr>
        <p:txBody>
          <a:bodyPr/>
          <a:lstStyle/>
          <a:p>
            <a:r>
              <a:rPr lang="en-US" dirty="0"/>
              <a:t>New Note tab</a:t>
            </a:r>
          </a:p>
        </p:txBody>
      </p:sp>
      <p:sp>
        <p:nvSpPr>
          <p:cNvPr id="8" name="TextBox 7"/>
          <p:cNvSpPr txBox="1"/>
          <p:nvPr/>
        </p:nvSpPr>
        <p:spPr>
          <a:xfrm>
            <a:off x="347620" y="1143000"/>
            <a:ext cx="8610600" cy="584775"/>
          </a:xfrm>
          <a:prstGeom prst="rect">
            <a:avLst/>
          </a:prstGeom>
          <a:noFill/>
        </p:spPr>
        <p:txBody>
          <a:bodyPr wrap="square" rtlCol="0">
            <a:spAutoFit/>
          </a:bodyPr>
          <a:lstStyle/>
          <a:p>
            <a:r>
              <a:rPr lang="en-US" sz="1600" dirty="0"/>
              <a:t>Once the patient is in the Banner, click on the New Note icon. Select New Encounter and Type, Ok. The choose your Note type using the Note Selector.  Click OK.     </a:t>
            </a:r>
          </a:p>
        </p:txBody>
      </p:sp>
      <p:sp>
        <p:nvSpPr>
          <p:cNvPr id="13" name="Rectangle 12"/>
          <p:cNvSpPr/>
          <p:nvPr/>
        </p:nvSpPr>
        <p:spPr>
          <a:xfrm>
            <a:off x="1260629" y="4243314"/>
            <a:ext cx="5222748" cy="2354081"/>
          </a:xfrm>
          <a:prstGeom prst="rect">
            <a:avLst/>
          </a:prstGeom>
          <a:noFill/>
          <a:ln w="3810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0" dirty="0">
              <a:solidFill>
                <a:schemeClr val="tx1"/>
              </a:solidFill>
            </a:endParaRPr>
          </a:p>
        </p:txBody>
      </p:sp>
      <p:sp>
        <p:nvSpPr>
          <p:cNvPr id="10" name="Rectangle 9"/>
          <p:cNvSpPr/>
          <p:nvPr/>
        </p:nvSpPr>
        <p:spPr>
          <a:xfrm>
            <a:off x="347620" y="3292761"/>
            <a:ext cx="4329617" cy="547337"/>
          </a:xfrm>
          <a:prstGeom prst="rect">
            <a:avLst/>
          </a:prstGeom>
          <a:noFill/>
          <a:ln w="3810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0" dirty="0">
              <a:solidFill>
                <a:schemeClr val="tx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F197BD-2484-4B71-A75F-0BF0413A66C1}"/>
              </a:ext>
            </a:extLst>
          </p:cNvPr>
          <p:cNvPicPr>
            <a:picLocks noChangeAspect="1"/>
          </p:cNvPicPr>
          <p:nvPr/>
        </p:nvPicPr>
        <p:blipFill>
          <a:blip r:embed="rId2"/>
          <a:stretch>
            <a:fillRect/>
          </a:stretch>
        </p:blipFill>
        <p:spPr>
          <a:xfrm>
            <a:off x="609600" y="1168146"/>
            <a:ext cx="5396345" cy="5429250"/>
          </a:xfrm>
          <a:prstGeom prst="rect">
            <a:avLst/>
          </a:prstGeom>
        </p:spPr>
      </p:pic>
      <p:sp>
        <p:nvSpPr>
          <p:cNvPr id="2" name="Title 1"/>
          <p:cNvSpPr>
            <a:spLocks noGrp="1"/>
          </p:cNvSpPr>
          <p:nvPr>
            <p:ph type="title"/>
          </p:nvPr>
        </p:nvSpPr>
        <p:spPr/>
        <p:txBody>
          <a:bodyPr/>
          <a:lstStyle/>
          <a:p>
            <a:r>
              <a:rPr lang="en-US" dirty="0"/>
              <a:t>ENCOUNTER SELECTOR	</a:t>
            </a:r>
          </a:p>
        </p:txBody>
      </p:sp>
      <p:sp>
        <p:nvSpPr>
          <p:cNvPr id="4" name="Slide Number Placeholder 3"/>
          <p:cNvSpPr>
            <a:spLocks noGrp="1"/>
          </p:cNvSpPr>
          <p:nvPr>
            <p:ph type="sldNum" sz="quarter" idx="12"/>
          </p:nvPr>
        </p:nvSpPr>
        <p:spPr/>
        <p:txBody>
          <a:bodyPr/>
          <a:lstStyle/>
          <a:p>
            <a:fld id="{3BD48555-08CD-42B1-A1E7-3562337112B9}" type="slidenum">
              <a:rPr lang="en-US" smtClean="0"/>
              <a:pPr/>
              <a:t>46</a:t>
            </a:fld>
            <a:endParaRPr lang="en-US"/>
          </a:p>
        </p:txBody>
      </p:sp>
      <p:sp>
        <p:nvSpPr>
          <p:cNvPr id="6" name="TextBox 5"/>
          <p:cNvSpPr txBox="1"/>
          <p:nvPr/>
        </p:nvSpPr>
        <p:spPr>
          <a:xfrm>
            <a:off x="6172200" y="1676400"/>
            <a:ext cx="2514600" cy="2308324"/>
          </a:xfrm>
          <a:prstGeom prst="rect">
            <a:avLst/>
          </a:prstGeom>
          <a:solidFill>
            <a:schemeClr val="bg1">
              <a:lumMod val="85000"/>
            </a:schemeClr>
          </a:solidFill>
        </p:spPr>
        <p:txBody>
          <a:bodyPr wrap="square" rtlCol="0">
            <a:spAutoFit/>
          </a:bodyPr>
          <a:lstStyle/>
          <a:p>
            <a:r>
              <a:rPr lang="en-US" dirty="0"/>
              <a:t>The Encounter Selector opens when the note isn’t attached to an appointment, like a telephone call. Click New Encounter radio button and choose a Type. </a:t>
            </a:r>
          </a:p>
        </p:txBody>
      </p:sp>
      <p:sp>
        <p:nvSpPr>
          <p:cNvPr id="7" name="Rectangle 6"/>
          <p:cNvSpPr/>
          <p:nvPr/>
        </p:nvSpPr>
        <p:spPr>
          <a:xfrm>
            <a:off x="1981199" y="4876799"/>
            <a:ext cx="1669473" cy="1444371"/>
          </a:xfrm>
          <a:prstGeom prst="rect">
            <a:avLst/>
          </a:prstGeom>
          <a:noFill/>
          <a:ln w="3810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0" dirty="0">
              <a:solidFill>
                <a:schemeClr val="tx1"/>
              </a:solidFill>
            </a:endParaRPr>
          </a:p>
        </p:txBody>
      </p:sp>
    </p:spTree>
    <p:extLst>
      <p:ext uri="{BB962C8B-B14F-4D97-AF65-F5344CB8AC3E}">
        <p14:creationId xmlns:p14="http://schemas.microsoft.com/office/powerpoint/2010/main" val="5270538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macros</a:t>
            </a:r>
          </a:p>
        </p:txBody>
      </p:sp>
      <p:sp>
        <p:nvSpPr>
          <p:cNvPr id="4" name="Slide Number Placeholder 3"/>
          <p:cNvSpPr>
            <a:spLocks noGrp="1"/>
          </p:cNvSpPr>
          <p:nvPr>
            <p:ph type="sldNum" sz="quarter" idx="12"/>
          </p:nvPr>
        </p:nvSpPr>
        <p:spPr/>
        <p:txBody>
          <a:bodyPr/>
          <a:lstStyle/>
          <a:p>
            <a:fld id="{3BD48555-08CD-42B1-A1E7-3562337112B9}" type="slidenum">
              <a:rPr lang="en-US" smtClean="0"/>
              <a:pPr/>
              <a:t>47</a:t>
            </a:fld>
            <a:endParaRPr lang="en-US"/>
          </a:p>
        </p:txBody>
      </p:sp>
      <p:sp>
        <p:nvSpPr>
          <p:cNvPr id="5" name="TextBox 4"/>
          <p:cNvSpPr txBox="1"/>
          <p:nvPr/>
        </p:nvSpPr>
        <p:spPr>
          <a:xfrm>
            <a:off x="271272" y="1328928"/>
            <a:ext cx="8717280" cy="4801314"/>
          </a:xfrm>
          <a:prstGeom prst="rect">
            <a:avLst/>
          </a:prstGeom>
          <a:noFill/>
        </p:spPr>
        <p:txBody>
          <a:bodyPr wrap="square" rtlCol="0">
            <a:spAutoFit/>
          </a:bodyPr>
          <a:lstStyle/>
          <a:p>
            <a:r>
              <a:rPr lang="en-US" dirty="0"/>
              <a:t>A macro is a shortcut that you create that when entered into the system will automatically expand into a larger phrase or series of phrases. A macro can be used to automatically enter simple, repetitive phrases including commonly used sentences and instructions in your documentation.</a:t>
            </a:r>
          </a:p>
          <a:p>
            <a:endParaRPr lang="en-US" dirty="0"/>
          </a:p>
          <a:p>
            <a:r>
              <a:rPr lang="en-US" dirty="0"/>
              <a:t>Macros that are inserted without editing may contain elements that were not asked or examined during the specific patient encounter.  Physicians need to be certain that the medical record accurately reflects the patient encounter.</a:t>
            </a:r>
          </a:p>
          <a:p>
            <a:endParaRPr lang="en-US" dirty="0"/>
          </a:p>
          <a:p>
            <a:r>
              <a:rPr lang="en-US" dirty="0"/>
              <a:t>More documentation does not equal a higher E/M level. E/M levels are determined by the nature of the presenting complaint, History, Physical Exam and Medical Decision Making.  Evaluation and treatment must be medically necessary and appropriate.</a:t>
            </a:r>
          </a:p>
          <a:p>
            <a:r>
              <a:rPr lang="en-US" i="1" dirty="0"/>
              <a:t>(from https://www.acep.org/Clinical---Practice-Management/EMR-EHR-FAQ/)</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0205762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How to Create a Macro</a:t>
            </a:r>
            <a:endParaRPr lang="en-US" dirty="0"/>
          </a:p>
        </p:txBody>
      </p:sp>
      <p:sp>
        <p:nvSpPr>
          <p:cNvPr id="4" name="Slide Number Placeholder 3"/>
          <p:cNvSpPr>
            <a:spLocks noGrp="1"/>
          </p:cNvSpPr>
          <p:nvPr>
            <p:ph type="sldNum" sz="quarter" idx="12"/>
          </p:nvPr>
        </p:nvSpPr>
        <p:spPr/>
        <p:txBody>
          <a:bodyPr/>
          <a:lstStyle/>
          <a:p>
            <a:fld id="{3BD48555-08CD-42B1-A1E7-3562337112B9}" type="slidenum">
              <a:rPr lang="en-US" smtClean="0"/>
              <a:pPr/>
              <a:t>48</a:t>
            </a:fld>
            <a:endParaRPr lang="en-US"/>
          </a:p>
        </p:txBody>
      </p:sp>
      <p:sp>
        <p:nvSpPr>
          <p:cNvPr id="5" name="TextBox 4"/>
          <p:cNvSpPr txBox="1"/>
          <p:nvPr/>
        </p:nvSpPr>
        <p:spPr>
          <a:xfrm>
            <a:off x="304800" y="1524001"/>
            <a:ext cx="2590800" cy="646331"/>
          </a:xfrm>
          <a:prstGeom prst="rect">
            <a:avLst/>
          </a:prstGeom>
          <a:noFill/>
        </p:spPr>
        <p:txBody>
          <a:bodyPr wrap="square" rtlCol="0">
            <a:spAutoFit/>
          </a:bodyPr>
          <a:lstStyle/>
          <a:p>
            <a:r>
              <a:rPr lang="en-US" dirty="0"/>
              <a:t>A. Click the macro button. </a:t>
            </a:r>
          </a:p>
        </p:txBody>
      </p:sp>
      <p:pic>
        <p:nvPicPr>
          <p:cNvPr id="6" name="Picture 5"/>
          <p:cNvPicPr>
            <a:picLocks noChangeAspect="1"/>
          </p:cNvPicPr>
          <p:nvPr/>
        </p:nvPicPr>
        <p:blipFill>
          <a:blip r:embed="rId2"/>
          <a:stretch>
            <a:fillRect/>
          </a:stretch>
        </p:blipFill>
        <p:spPr>
          <a:xfrm>
            <a:off x="2871216" y="1385662"/>
            <a:ext cx="1090612" cy="1038678"/>
          </a:xfrm>
          <a:prstGeom prst="rect">
            <a:avLst/>
          </a:prstGeom>
        </p:spPr>
      </p:pic>
      <p:pic>
        <p:nvPicPr>
          <p:cNvPr id="8" name="Picture 7">
            <a:extLst>
              <a:ext uri="{FF2B5EF4-FFF2-40B4-BE49-F238E27FC236}">
                <a16:creationId xmlns:a16="http://schemas.microsoft.com/office/drawing/2014/main" id="{8D8FC029-A2ED-4789-80B9-6486F0D456D4}"/>
              </a:ext>
            </a:extLst>
          </p:cNvPr>
          <p:cNvPicPr>
            <a:picLocks noChangeAspect="1"/>
          </p:cNvPicPr>
          <p:nvPr/>
        </p:nvPicPr>
        <p:blipFill>
          <a:blip r:embed="rId3"/>
          <a:stretch>
            <a:fillRect/>
          </a:stretch>
        </p:blipFill>
        <p:spPr>
          <a:xfrm>
            <a:off x="233704" y="3106436"/>
            <a:ext cx="4915270" cy="1575017"/>
          </a:xfrm>
          <a:prstGeom prst="rect">
            <a:avLst/>
          </a:prstGeom>
        </p:spPr>
      </p:pic>
      <p:sp>
        <p:nvSpPr>
          <p:cNvPr id="9" name="Text Placeholder 3">
            <a:extLst>
              <a:ext uri="{FF2B5EF4-FFF2-40B4-BE49-F238E27FC236}">
                <a16:creationId xmlns:a16="http://schemas.microsoft.com/office/drawing/2014/main" id="{9E7E19B7-F4C7-4EA1-9B45-B61011C2307E}"/>
              </a:ext>
            </a:extLst>
          </p:cNvPr>
          <p:cNvSpPr txBox="1">
            <a:spLocks/>
          </p:cNvSpPr>
          <p:nvPr/>
        </p:nvSpPr>
        <p:spPr>
          <a:xfrm>
            <a:off x="5182174" y="2424340"/>
            <a:ext cx="535026" cy="59636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400"/>
              </a:spcAft>
              <a:buClr>
                <a:schemeClr val="accent2"/>
              </a:buClr>
              <a:buFont typeface="Arial" panose="020B0604020202020204" pitchFamily="34" charset="0"/>
              <a:buChar char="•"/>
              <a:defRPr sz="160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100000"/>
              </a:lnSpc>
              <a:spcBef>
                <a:spcPts val="600"/>
              </a:spcBef>
              <a:spcAft>
                <a:spcPts val="400"/>
              </a:spcAft>
              <a:buClr>
                <a:schemeClr val="accent2"/>
              </a:buClr>
              <a:buFont typeface="Arial" panose="020B0604020202020204" pitchFamily="34" charset="0"/>
              <a:buChar char="•"/>
              <a:defRPr sz="1400" kern="1200">
                <a:solidFill>
                  <a:schemeClr val="bg1"/>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600"/>
              </a:spcBef>
              <a:spcAft>
                <a:spcPts val="400"/>
              </a:spcAft>
              <a:buClr>
                <a:schemeClr val="accent2"/>
              </a:buClr>
              <a:buFont typeface="Arial" panose="020B0604020202020204" pitchFamily="34" charset="0"/>
              <a:buChar char="•"/>
              <a:defRPr sz="1200" kern="1200">
                <a:solidFill>
                  <a:schemeClr val="bg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tx1"/>
                </a:solidFill>
              </a:rPr>
              <a:t>or</a:t>
            </a:r>
          </a:p>
        </p:txBody>
      </p:sp>
      <p:pic>
        <p:nvPicPr>
          <p:cNvPr id="10" name="Picture 9">
            <a:extLst>
              <a:ext uri="{FF2B5EF4-FFF2-40B4-BE49-F238E27FC236}">
                <a16:creationId xmlns:a16="http://schemas.microsoft.com/office/drawing/2014/main" id="{B6A97061-0595-4B12-978B-0EB5AC4E0F4C}"/>
              </a:ext>
            </a:extLst>
          </p:cNvPr>
          <p:cNvPicPr>
            <a:picLocks noChangeAspect="1"/>
          </p:cNvPicPr>
          <p:nvPr/>
        </p:nvPicPr>
        <p:blipFill>
          <a:blip r:embed="rId4"/>
          <a:stretch>
            <a:fillRect/>
          </a:stretch>
        </p:blipFill>
        <p:spPr>
          <a:xfrm>
            <a:off x="5573174" y="3536111"/>
            <a:ext cx="3035902" cy="1194578"/>
          </a:xfrm>
          <a:prstGeom prst="rect">
            <a:avLst/>
          </a:prstGeom>
        </p:spPr>
      </p:pic>
      <p:cxnSp>
        <p:nvCxnSpPr>
          <p:cNvPr id="11" name="Straight Arrow Connector 10">
            <a:extLst>
              <a:ext uri="{FF2B5EF4-FFF2-40B4-BE49-F238E27FC236}">
                <a16:creationId xmlns:a16="http://schemas.microsoft.com/office/drawing/2014/main" id="{248ADE45-B690-4AE2-BFEE-3EB5DC81B6C9}"/>
              </a:ext>
            </a:extLst>
          </p:cNvPr>
          <p:cNvCxnSpPr>
            <a:cxnSpLocks/>
          </p:cNvCxnSpPr>
          <p:nvPr/>
        </p:nvCxnSpPr>
        <p:spPr>
          <a:xfrm>
            <a:off x="5562077" y="2706772"/>
            <a:ext cx="1600723" cy="14266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1CD456D-8641-48EE-884F-375B4F832195}"/>
              </a:ext>
            </a:extLst>
          </p:cNvPr>
          <p:cNvCxnSpPr>
            <a:cxnSpLocks/>
          </p:cNvCxnSpPr>
          <p:nvPr/>
        </p:nvCxnSpPr>
        <p:spPr>
          <a:xfrm flipH="1">
            <a:off x="4953000" y="2663404"/>
            <a:ext cx="195976" cy="68939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31295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Macro creation</a:t>
            </a:r>
          </a:p>
        </p:txBody>
      </p:sp>
      <p:sp>
        <p:nvSpPr>
          <p:cNvPr id="4" name="Slide Number Placeholder 3"/>
          <p:cNvSpPr>
            <a:spLocks noGrp="1"/>
          </p:cNvSpPr>
          <p:nvPr>
            <p:ph type="sldNum" sz="quarter" idx="12"/>
          </p:nvPr>
        </p:nvSpPr>
        <p:spPr/>
        <p:txBody>
          <a:bodyPr/>
          <a:lstStyle/>
          <a:p>
            <a:fld id="{3BD48555-08CD-42B1-A1E7-3562337112B9}" type="slidenum">
              <a:rPr lang="en-US" smtClean="0"/>
              <a:pPr/>
              <a:t>49</a:t>
            </a:fld>
            <a:endParaRPr lang="en-US"/>
          </a:p>
        </p:txBody>
      </p:sp>
      <p:sp>
        <p:nvSpPr>
          <p:cNvPr id="5" name="TextBox 4"/>
          <p:cNvSpPr txBox="1"/>
          <p:nvPr/>
        </p:nvSpPr>
        <p:spPr>
          <a:xfrm>
            <a:off x="304800" y="1447800"/>
            <a:ext cx="7848600" cy="646331"/>
          </a:xfrm>
          <a:prstGeom prst="rect">
            <a:avLst/>
          </a:prstGeom>
          <a:noFill/>
        </p:spPr>
        <p:txBody>
          <a:bodyPr wrap="square" rtlCol="0">
            <a:spAutoFit/>
          </a:bodyPr>
          <a:lstStyle/>
          <a:p>
            <a:r>
              <a:rPr lang="en-US" dirty="0"/>
              <a:t>B. Macros Edit box will appear for you to begin creating. </a:t>
            </a:r>
          </a:p>
          <a:p>
            <a:r>
              <a:rPr lang="en-US" dirty="0"/>
              <a:t>C. Click Create.</a:t>
            </a:r>
          </a:p>
        </p:txBody>
      </p:sp>
      <p:pic>
        <p:nvPicPr>
          <p:cNvPr id="6" name="Picture 5"/>
          <p:cNvPicPr>
            <a:picLocks noChangeAspect="1"/>
          </p:cNvPicPr>
          <p:nvPr/>
        </p:nvPicPr>
        <p:blipFill>
          <a:blip r:embed="rId2"/>
          <a:stretch>
            <a:fillRect/>
          </a:stretch>
        </p:blipFill>
        <p:spPr>
          <a:xfrm>
            <a:off x="6324600" y="1154342"/>
            <a:ext cx="1528763" cy="626240"/>
          </a:xfrm>
          <a:prstGeom prst="rect">
            <a:avLst/>
          </a:prstGeom>
        </p:spPr>
      </p:pic>
      <p:pic>
        <p:nvPicPr>
          <p:cNvPr id="8" name="Picture 7">
            <a:extLst>
              <a:ext uri="{FF2B5EF4-FFF2-40B4-BE49-F238E27FC236}">
                <a16:creationId xmlns:a16="http://schemas.microsoft.com/office/drawing/2014/main" id="{2AD2CDDB-4AE0-497E-8476-FEEA037B023A}"/>
              </a:ext>
            </a:extLst>
          </p:cNvPr>
          <p:cNvPicPr>
            <a:picLocks noChangeAspect="1"/>
          </p:cNvPicPr>
          <p:nvPr/>
        </p:nvPicPr>
        <p:blipFill>
          <a:blip r:embed="rId3"/>
          <a:stretch>
            <a:fillRect/>
          </a:stretch>
        </p:blipFill>
        <p:spPr>
          <a:xfrm>
            <a:off x="585787" y="2477724"/>
            <a:ext cx="7972425" cy="3667125"/>
          </a:xfrm>
          <a:prstGeom prst="rect">
            <a:avLst/>
          </a:prstGeom>
        </p:spPr>
      </p:pic>
      <p:cxnSp>
        <p:nvCxnSpPr>
          <p:cNvPr id="9" name="Straight Arrow Connector 8">
            <a:extLst>
              <a:ext uri="{FF2B5EF4-FFF2-40B4-BE49-F238E27FC236}">
                <a16:creationId xmlns:a16="http://schemas.microsoft.com/office/drawing/2014/main" id="{85529F63-1292-4546-9B0E-39B9DBD64C14}"/>
              </a:ext>
            </a:extLst>
          </p:cNvPr>
          <p:cNvCxnSpPr>
            <a:cxnSpLocks/>
          </p:cNvCxnSpPr>
          <p:nvPr/>
        </p:nvCxnSpPr>
        <p:spPr>
          <a:xfrm flipH="1">
            <a:off x="1138988" y="2477724"/>
            <a:ext cx="1957137" cy="32572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8492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2C65D5F-9C51-4D8A-852F-C7A992CF8259}"/>
              </a:ext>
            </a:extLst>
          </p:cNvPr>
          <p:cNvPicPr>
            <a:picLocks noChangeAspect="1"/>
          </p:cNvPicPr>
          <p:nvPr/>
        </p:nvPicPr>
        <p:blipFill>
          <a:blip r:embed="rId2"/>
          <a:stretch>
            <a:fillRect/>
          </a:stretch>
        </p:blipFill>
        <p:spPr>
          <a:xfrm>
            <a:off x="582381" y="1882568"/>
            <a:ext cx="6619875" cy="4219575"/>
          </a:xfrm>
          <a:prstGeom prst="rect">
            <a:avLst/>
          </a:prstGeom>
        </p:spPr>
      </p:pic>
      <p:sp>
        <p:nvSpPr>
          <p:cNvPr id="13" name="TextBox 12"/>
          <p:cNvSpPr txBox="1"/>
          <p:nvPr/>
        </p:nvSpPr>
        <p:spPr>
          <a:xfrm>
            <a:off x="76200" y="1038256"/>
            <a:ext cx="9089136" cy="830997"/>
          </a:xfrm>
          <a:prstGeom prst="rect">
            <a:avLst/>
          </a:prstGeom>
          <a:noFill/>
        </p:spPr>
        <p:txBody>
          <a:bodyPr wrap="square" rtlCol="0">
            <a:spAutoFit/>
          </a:bodyPr>
          <a:lstStyle/>
          <a:p>
            <a:r>
              <a:rPr lang="en-US" sz="1600" dirty="0"/>
              <a:t>The Note Selector screen allows you to choose the type of note you are going to create. Click the drop down next to </a:t>
            </a:r>
            <a:r>
              <a:rPr lang="en-US" sz="1600" b="1" dirty="0"/>
              <a:t>Visit Type </a:t>
            </a:r>
            <a:r>
              <a:rPr lang="en-US" sz="1600" dirty="0"/>
              <a:t>and choose the note type.  We suggest you talk to your preceptor about what note type to choose</a:t>
            </a:r>
            <a:r>
              <a:rPr lang="en-US" sz="1300" dirty="0"/>
              <a:t>.  </a:t>
            </a:r>
          </a:p>
        </p:txBody>
      </p:sp>
      <p:sp>
        <p:nvSpPr>
          <p:cNvPr id="4" name="Slide Number Placeholder 3"/>
          <p:cNvSpPr>
            <a:spLocks noGrp="1"/>
          </p:cNvSpPr>
          <p:nvPr>
            <p:ph type="sldNum" sz="quarter" idx="12"/>
          </p:nvPr>
        </p:nvSpPr>
        <p:spPr/>
        <p:txBody>
          <a:bodyPr/>
          <a:lstStyle/>
          <a:p>
            <a:fld id="{3BD48555-08CD-42B1-A1E7-3562337112B9}" type="slidenum">
              <a:rPr lang="en-US" smtClean="0"/>
              <a:pPr/>
              <a:t>5</a:t>
            </a:fld>
            <a:endParaRPr lang="en-US"/>
          </a:p>
        </p:txBody>
      </p:sp>
      <p:sp>
        <p:nvSpPr>
          <p:cNvPr id="9" name="Oval 8"/>
          <p:cNvSpPr/>
          <p:nvPr/>
        </p:nvSpPr>
        <p:spPr>
          <a:xfrm>
            <a:off x="6248400" y="5410200"/>
            <a:ext cx="228600" cy="1676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0" name="Oval 9"/>
          <p:cNvSpPr/>
          <p:nvPr/>
        </p:nvSpPr>
        <p:spPr>
          <a:xfrm>
            <a:off x="696604" y="2834640"/>
            <a:ext cx="685800" cy="2425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1" name="Oval 10"/>
          <p:cNvSpPr/>
          <p:nvPr/>
        </p:nvSpPr>
        <p:spPr>
          <a:xfrm>
            <a:off x="555008" y="3276600"/>
            <a:ext cx="968992"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2" name="Title 1"/>
          <p:cNvSpPr>
            <a:spLocks noGrp="1"/>
          </p:cNvSpPr>
          <p:nvPr>
            <p:ph type="title"/>
          </p:nvPr>
        </p:nvSpPr>
        <p:spPr>
          <a:xfrm>
            <a:off x="228600" y="186741"/>
            <a:ext cx="8686800" cy="838200"/>
          </a:xfrm>
        </p:spPr>
        <p:txBody>
          <a:bodyPr/>
          <a:lstStyle/>
          <a:p>
            <a:r>
              <a:rPr lang="en-US" dirty="0"/>
              <a:t>Note Selector</a:t>
            </a:r>
          </a:p>
        </p:txBody>
      </p:sp>
      <p:sp>
        <p:nvSpPr>
          <p:cNvPr id="14" name="Oval 13"/>
          <p:cNvSpPr/>
          <p:nvPr/>
        </p:nvSpPr>
        <p:spPr>
          <a:xfrm>
            <a:off x="3048000" y="2514600"/>
            <a:ext cx="685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5" name="Oval 14"/>
          <p:cNvSpPr/>
          <p:nvPr/>
        </p:nvSpPr>
        <p:spPr>
          <a:xfrm>
            <a:off x="5029200" y="2057400"/>
            <a:ext cx="1905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 name="TextBox 1"/>
          <p:cNvSpPr txBox="1"/>
          <p:nvPr/>
        </p:nvSpPr>
        <p:spPr>
          <a:xfrm>
            <a:off x="7162800" y="2286000"/>
            <a:ext cx="1600200" cy="1477328"/>
          </a:xfrm>
          <a:prstGeom prst="rect">
            <a:avLst/>
          </a:prstGeom>
          <a:solidFill>
            <a:schemeClr val="bg1">
              <a:lumMod val="85000"/>
            </a:schemeClr>
          </a:solidFill>
        </p:spPr>
        <p:txBody>
          <a:bodyPr wrap="square" rtlCol="0">
            <a:spAutoFit/>
          </a:bodyPr>
          <a:lstStyle/>
          <a:p>
            <a:r>
              <a:rPr lang="en-US" dirty="0"/>
              <a:t>Ensure that correct appointment date in upper right.</a:t>
            </a:r>
          </a:p>
        </p:txBody>
      </p:sp>
      <p:cxnSp>
        <p:nvCxnSpPr>
          <p:cNvPr id="6" name="Straight Arrow Connector 5"/>
          <p:cNvCxnSpPr>
            <a:cxnSpLocks/>
            <a:stCxn id="2" idx="1"/>
          </p:cNvCxnSpPr>
          <p:nvPr/>
        </p:nvCxnSpPr>
        <p:spPr>
          <a:xfrm flipH="1" flipV="1">
            <a:off x="6706956" y="2400940"/>
            <a:ext cx="455844" cy="6237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macros</a:t>
            </a:r>
          </a:p>
        </p:txBody>
      </p:sp>
      <p:sp>
        <p:nvSpPr>
          <p:cNvPr id="4" name="Slide Number Placeholder 3"/>
          <p:cNvSpPr>
            <a:spLocks noGrp="1"/>
          </p:cNvSpPr>
          <p:nvPr>
            <p:ph type="sldNum" sz="quarter" idx="12"/>
          </p:nvPr>
        </p:nvSpPr>
        <p:spPr/>
        <p:txBody>
          <a:bodyPr/>
          <a:lstStyle/>
          <a:p>
            <a:fld id="{3BD48555-08CD-42B1-A1E7-3562337112B9}" type="slidenum">
              <a:rPr lang="en-US" smtClean="0"/>
              <a:pPr/>
              <a:t>50</a:t>
            </a:fld>
            <a:endParaRPr lang="en-US"/>
          </a:p>
        </p:txBody>
      </p:sp>
      <p:pic>
        <p:nvPicPr>
          <p:cNvPr id="7" name="Picture 6">
            <a:extLst>
              <a:ext uri="{FF2B5EF4-FFF2-40B4-BE49-F238E27FC236}">
                <a16:creationId xmlns:a16="http://schemas.microsoft.com/office/drawing/2014/main" id="{9C050AC7-ADD9-4D5D-8945-7B7CBA531D08}"/>
              </a:ext>
            </a:extLst>
          </p:cNvPr>
          <p:cNvPicPr>
            <a:picLocks noChangeAspect="1"/>
          </p:cNvPicPr>
          <p:nvPr/>
        </p:nvPicPr>
        <p:blipFill>
          <a:blip r:embed="rId2"/>
          <a:stretch>
            <a:fillRect/>
          </a:stretch>
        </p:blipFill>
        <p:spPr>
          <a:xfrm>
            <a:off x="609600" y="1143000"/>
            <a:ext cx="7524750" cy="4810125"/>
          </a:xfrm>
          <a:prstGeom prst="rect">
            <a:avLst/>
          </a:prstGeom>
        </p:spPr>
      </p:pic>
    </p:spTree>
    <p:extLst>
      <p:ext uri="{BB962C8B-B14F-4D97-AF65-F5344CB8AC3E}">
        <p14:creationId xmlns:p14="http://schemas.microsoft.com/office/powerpoint/2010/main" val="7191413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Macro components	</a:t>
            </a:r>
          </a:p>
        </p:txBody>
      </p:sp>
      <p:sp>
        <p:nvSpPr>
          <p:cNvPr id="4" name="Slide Number Placeholder 3"/>
          <p:cNvSpPr>
            <a:spLocks noGrp="1"/>
          </p:cNvSpPr>
          <p:nvPr>
            <p:ph type="sldNum" sz="quarter" idx="12"/>
          </p:nvPr>
        </p:nvSpPr>
        <p:spPr/>
        <p:txBody>
          <a:bodyPr/>
          <a:lstStyle/>
          <a:p>
            <a:fld id="{3BD48555-08CD-42B1-A1E7-3562337112B9}" type="slidenum">
              <a:rPr lang="en-US" smtClean="0"/>
              <a:pPr/>
              <a:t>51</a:t>
            </a:fld>
            <a:endParaRPr lang="en-US"/>
          </a:p>
        </p:txBody>
      </p:sp>
      <p:pic>
        <p:nvPicPr>
          <p:cNvPr id="5" name="Picture 4"/>
          <p:cNvPicPr>
            <a:picLocks noChangeAspect="1"/>
          </p:cNvPicPr>
          <p:nvPr/>
        </p:nvPicPr>
        <p:blipFill>
          <a:blip r:embed="rId2"/>
          <a:stretch>
            <a:fillRect/>
          </a:stretch>
        </p:blipFill>
        <p:spPr>
          <a:xfrm>
            <a:off x="1676400" y="1447800"/>
            <a:ext cx="5715000" cy="3924300"/>
          </a:xfrm>
          <a:prstGeom prst="rect">
            <a:avLst/>
          </a:prstGeom>
        </p:spPr>
      </p:pic>
    </p:spTree>
    <p:extLst>
      <p:ext uri="{BB962C8B-B14F-4D97-AF65-F5344CB8AC3E}">
        <p14:creationId xmlns:p14="http://schemas.microsoft.com/office/powerpoint/2010/main" val="28976535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Save your macro</a:t>
            </a:r>
          </a:p>
        </p:txBody>
      </p:sp>
      <p:sp>
        <p:nvSpPr>
          <p:cNvPr id="4" name="Slide Number Placeholder 3"/>
          <p:cNvSpPr>
            <a:spLocks noGrp="1"/>
          </p:cNvSpPr>
          <p:nvPr>
            <p:ph type="sldNum" sz="quarter" idx="12"/>
          </p:nvPr>
        </p:nvSpPr>
        <p:spPr/>
        <p:txBody>
          <a:bodyPr/>
          <a:lstStyle/>
          <a:p>
            <a:fld id="{3BD48555-08CD-42B1-A1E7-3562337112B9}" type="slidenum">
              <a:rPr lang="en-US" smtClean="0"/>
              <a:pPr/>
              <a:t>52</a:t>
            </a:fld>
            <a:endParaRPr lang="en-US"/>
          </a:p>
        </p:txBody>
      </p:sp>
      <p:sp>
        <p:nvSpPr>
          <p:cNvPr id="5" name="TextBox 4"/>
          <p:cNvSpPr txBox="1"/>
          <p:nvPr/>
        </p:nvSpPr>
        <p:spPr>
          <a:xfrm>
            <a:off x="201504" y="1161870"/>
            <a:ext cx="8734425" cy="1200329"/>
          </a:xfrm>
          <a:prstGeom prst="rect">
            <a:avLst/>
          </a:prstGeom>
          <a:noFill/>
        </p:spPr>
        <p:txBody>
          <a:bodyPr wrap="square" rtlCol="0">
            <a:spAutoFit/>
          </a:bodyPr>
          <a:lstStyle/>
          <a:p>
            <a:r>
              <a:rPr lang="en-US" dirty="0"/>
              <a:t>E. Save your macro.</a:t>
            </a:r>
          </a:p>
          <a:p>
            <a:pPr marL="285750" indent="-285750">
              <a:buFont typeface="Arial" panose="020B0604020202020204" pitchFamily="34" charset="0"/>
              <a:buChar char="•"/>
            </a:pPr>
            <a:r>
              <a:rPr lang="en-US" dirty="0"/>
              <a:t>The new macro will be added to your Manage Macros list. </a:t>
            </a:r>
          </a:p>
          <a:p>
            <a:pPr marL="285750" indent="-285750">
              <a:buFont typeface="Arial" panose="020B0604020202020204" pitchFamily="34" charset="0"/>
              <a:buChar char="•"/>
            </a:pPr>
            <a:r>
              <a:rPr lang="en-US" dirty="0"/>
              <a:t>From this window, you can Create, Edit, and Inactivate. </a:t>
            </a:r>
          </a:p>
          <a:p>
            <a:pPr marL="285750" indent="-285750">
              <a:buFont typeface="Arial" panose="020B0604020202020204" pitchFamily="34" charset="0"/>
              <a:buChar char="•"/>
            </a:pPr>
            <a:r>
              <a:rPr lang="en-US" dirty="0"/>
              <a:t>They are not removed easily from the system. </a:t>
            </a:r>
          </a:p>
        </p:txBody>
      </p:sp>
      <p:pic>
        <p:nvPicPr>
          <p:cNvPr id="7" name="Picture 6">
            <a:extLst>
              <a:ext uri="{FF2B5EF4-FFF2-40B4-BE49-F238E27FC236}">
                <a16:creationId xmlns:a16="http://schemas.microsoft.com/office/drawing/2014/main" id="{5DFE2EA2-3E97-48A8-81EB-DB2968AC92C0}"/>
              </a:ext>
            </a:extLst>
          </p:cNvPr>
          <p:cNvPicPr>
            <a:picLocks noChangeAspect="1"/>
          </p:cNvPicPr>
          <p:nvPr/>
        </p:nvPicPr>
        <p:blipFill>
          <a:blip r:embed="rId2"/>
          <a:stretch>
            <a:fillRect/>
          </a:stretch>
        </p:blipFill>
        <p:spPr>
          <a:xfrm>
            <a:off x="582503" y="2514600"/>
            <a:ext cx="7972425" cy="3667125"/>
          </a:xfrm>
          <a:prstGeom prst="rect">
            <a:avLst/>
          </a:prstGeom>
        </p:spPr>
      </p:pic>
      <p:pic>
        <p:nvPicPr>
          <p:cNvPr id="8" name="Picture 2">
            <a:extLst>
              <a:ext uri="{FF2B5EF4-FFF2-40B4-BE49-F238E27FC236}">
                <a16:creationId xmlns:a16="http://schemas.microsoft.com/office/drawing/2014/main" id="{4607C288-E5DB-4E36-BF53-30AEA6B635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7928" y="637994"/>
            <a:ext cx="2667000" cy="74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5164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add macro in </a:t>
            </a:r>
            <a:r>
              <a:rPr lang="en-US" dirty="0" err="1"/>
              <a:t>allscripts</a:t>
            </a:r>
            <a:endParaRPr lang="en-US" dirty="0"/>
          </a:p>
        </p:txBody>
      </p:sp>
      <p:sp>
        <p:nvSpPr>
          <p:cNvPr id="4" name="Slide Number Placeholder 3"/>
          <p:cNvSpPr>
            <a:spLocks noGrp="1"/>
          </p:cNvSpPr>
          <p:nvPr>
            <p:ph type="sldNum" sz="quarter" idx="12"/>
          </p:nvPr>
        </p:nvSpPr>
        <p:spPr/>
        <p:txBody>
          <a:bodyPr/>
          <a:lstStyle/>
          <a:p>
            <a:fld id="{3BD48555-08CD-42B1-A1E7-3562337112B9}" type="slidenum">
              <a:rPr lang="en-US" smtClean="0"/>
              <a:pPr/>
              <a:t>53</a:t>
            </a:fld>
            <a:endParaRPr lang="en-US"/>
          </a:p>
        </p:txBody>
      </p:sp>
      <p:sp>
        <p:nvSpPr>
          <p:cNvPr id="5" name="TextBox 4"/>
          <p:cNvSpPr txBox="1"/>
          <p:nvPr/>
        </p:nvSpPr>
        <p:spPr>
          <a:xfrm>
            <a:off x="304800" y="1295400"/>
            <a:ext cx="8458200" cy="923330"/>
          </a:xfrm>
          <a:prstGeom prst="rect">
            <a:avLst/>
          </a:prstGeom>
          <a:noFill/>
        </p:spPr>
        <p:txBody>
          <a:bodyPr wrap="square" rtlCol="0">
            <a:spAutoFit/>
          </a:bodyPr>
          <a:lstStyle/>
          <a:p>
            <a:r>
              <a:rPr lang="en-US" dirty="0"/>
              <a:t>To add, just type whatever your shortcut name is wherever you want your macro to populate. Be sure to begin with the period. Enter the macro shortcut. Then click the enter key on your keyboard.</a:t>
            </a:r>
          </a:p>
        </p:txBody>
      </p:sp>
      <p:pic>
        <p:nvPicPr>
          <p:cNvPr id="6" name="Picture 5"/>
          <p:cNvPicPr>
            <a:picLocks noChangeAspect="1"/>
          </p:cNvPicPr>
          <p:nvPr/>
        </p:nvPicPr>
        <p:blipFill>
          <a:blip r:embed="rId2"/>
          <a:stretch>
            <a:fillRect/>
          </a:stretch>
        </p:blipFill>
        <p:spPr>
          <a:xfrm>
            <a:off x="3886200" y="1939638"/>
            <a:ext cx="2390775" cy="1945037"/>
          </a:xfrm>
          <a:prstGeom prst="rect">
            <a:avLst/>
          </a:prstGeom>
        </p:spPr>
      </p:pic>
      <p:pic>
        <p:nvPicPr>
          <p:cNvPr id="7" name="Picture 6"/>
          <p:cNvPicPr>
            <a:picLocks noChangeAspect="1"/>
          </p:cNvPicPr>
          <p:nvPr/>
        </p:nvPicPr>
        <p:blipFill>
          <a:blip r:embed="rId3"/>
          <a:stretch>
            <a:fillRect/>
          </a:stretch>
        </p:blipFill>
        <p:spPr>
          <a:xfrm>
            <a:off x="304800" y="3988152"/>
            <a:ext cx="8118849" cy="1866901"/>
          </a:xfrm>
          <a:prstGeom prst="rect">
            <a:avLst/>
          </a:prstGeom>
        </p:spPr>
      </p:pic>
    </p:spTree>
    <p:extLst>
      <p:ext uri="{BB962C8B-B14F-4D97-AF65-F5344CB8AC3E}">
        <p14:creationId xmlns:p14="http://schemas.microsoft.com/office/powerpoint/2010/main" val="25256622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BD48555-08CD-42B1-A1E7-3562337112B9}" type="slidenum">
              <a:rPr lang="en-US" smtClean="0"/>
              <a:pPr/>
              <a:t>54</a:t>
            </a:fld>
            <a:endParaRPr lang="en-US"/>
          </a:p>
        </p:txBody>
      </p:sp>
      <p:sp>
        <p:nvSpPr>
          <p:cNvPr id="6" name="TextBox 5"/>
          <p:cNvSpPr txBox="1"/>
          <p:nvPr/>
        </p:nvSpPr>
        <p:spPr>
          <a:xfrm>
            <a:off x="1104900" y="920620"/>
            <a:ext cx="7277100" cy="3785652"/>
          </a:xfrm>
          <a:prstGeom prst="rect">
            <a:avLst/>
          </a:prstGeom>
          <a:noFill/>
        </p:spPr>
        <p:txBody>
          <a:bodyPr wrap="square" rtlCol="0">
            <a:spAutoFit/>
          </a:bodyPr>
          <a:lstStyle/>
          <a:p>
            <a:pPr algn="ctr"/>
            <a:r>
              <a:rPr lang="en-US" sz="4000" dirty="0"/>
              <a:t>You have now completed all of the required modules for Allscripts EHR 20.1 training. Please be sure to complete the quiz by following the link beneath the modules.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7E0FB75-7DA3-46F3-80DD-542CAB657216}"/>
              </a:ext>
            </a:extLst>
          </p:cNvPr>
          <p:cNvPicPr>
            <a:picLocks noChangeAspect="1"/>
          </p:cNvPicPr>
          <p:nvPr/>
        </p:nvPicPr>
        <p:blipFill>
          <a:blip r:embed="rId2"/>
          <a:stretch>
            <a:fillRect/>
          </a:stretch>
        </p:blipFill>
        <p:spPr>
          <a:xfrm>
            <a:off x="321522" y="1229937"/>
            <a:ext cx="8517678" cy="5297048"/>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6</a:t>
            </a:fld>
            <a:endParaRPr lang="en-US"/>
          </a:p>
        </p:txBody>
      </p:sp>
      <p:sp>
        <p:nvSpPr>
          <p:cNvPr id="5" name="Left Arrow 4"/>
          <p:cNvSpPr/>
          <p:nvPr/>
        </p:nvSpPr>
        <p:spPr>
          <a:xfrm>
            <a:off x="1264184" y="3837295"/>
            <a:ext cx="2758438" cy="609600"/>
          </a:xfrm>
          <a:prstGeom prst="leftArrow">
            <a:avLst/>
          </a:prstGeom>
          <a:solidFill>
            <a:srgbClr val="2108DA"/>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Table of Contents</a:t>
            </a:r>
          </a:p>
        </p:txBody>
      </p:sp>
      <p:sp>
        <p:nvSpPr>
          <p:cNvPr id="7" name="Right Arrow 6"/>
          <p:cNvSpPr/>
          <p:nvPr/>
        </p:nvSpPr>
        <p:spPr>
          <a:xfrm>
            <a:off x="3303973" y="3178790"/>
            <a:ext cx="1828800" cy="487611"/>
          </a:xfrm>
          <a:prstGeom prst="rightArrow">
            <a:avLst/>
          </a:prstGeom>
          <a:solidFill>
            <a:srgbClr val="2108DA"/>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Chart</a:t>
            </a:r>
          </a:p>
        </p:txBody>
      </p:sp>
      <p:sp>
        <p:nvSpPr>
          <p:cNvPr id="9" name="Left Arrow 8"/>
          <p:cNvSpPr/>
          <p:nvPr/>
        </p:nvSpPr>
        <p:spPr>
          <a:xfrm>
            <a:off x="2850916" y="1488987"/>
            <a:ext cx="2438400" cy="685800"/>
          </a:xfrm>
          <a:prstGeom prst="leftArrow">
            <a:avLst/>
          </a:prstGeom>
          <a:solidFill>
            <a:srgbClr val="2108DA"/>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Clinical Toolbar</a:t>
            </a:r>
          </a:p>
        </p:txBody>
      </p:sp>
      <p:sp>
        <p:nvSpPr>
          <p:cNvPr id="10" name="Left Arrow 9"/>
          <p:cNvSpPr/>
          <p:nvPr/>
        </p:nvSpPr>
        <p:spPr>
          <a:xfrm>
            <a:off x="2141961" y="1083534"/>
            <a:ext cx="2438400" cy="484632"/>
          </a:xfrm>
          <a:prstGeom prst="leftArrow">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Patient Name, age and DOB </a:t>
            </a:r>
          </a:p>
        </p:txBody>
      </p:sp>
      <p:sp>
        <p:nvSpPr>
          <p:cNvPr id="11" name="Right Arrow 10"/>
          <p:cNvSpPr/>
          <p:nvPr/>
        </p:nvSpPr>
        <p:spPr>
          <a:xfrm rot="10800000" flipV="1">
            <a:off x="6675830" y="1305022"/>
            <a:ext cx="1447801" cy="515526"/>
          </a:xfrm>
          <a:prstGeom prst="rightArrow">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Appointment date/visit type</a:t>
            </a:r>
          </a:p>
        </p:txBody>
      </p:sp>
      <p:sp>
        <p:nvSpPr>
          <p:cNvPr id="15" name="Title 1"/>
          <p:cNvSpPr>
            <a:spLocks noGrp="1"/>
          </p:cNvSpPr>
          <p:nvPr>
            <p:ph type="title"/>
          </p:nvPr>
        </p:nvSpPr>
        <p:spPr>
          <a:xfrm>
            <a:off x="152400" y="228600"/>
            <a:ext cx="8686800" cy="838200"/>
          </a:xfrm>
        </p:spPr>
        <p:txBody>
          <a:bodyPr/>
          <a:lstStyle/>
          <a:p>
            <a:r>
              <a:rPr lang="en-US" dirty="0"/>
              <a:t>NOTE IN “EDIT” MODE</a:t>
            </a:r>
          </a:p>
        </p:txBody>
      </p:sp>
      <p:sp>
        <p:nvSpPr>
          <p:cNvPr id="2" name="Rectangle 1"/>
          <p:cNvSpPr/>
          <p:nvPr/>
        </p:nvSpPr>
        <p:spPr>
          <a:xfrm>
            <a:off x="455069" y="1587974"/>
            <a:ext cx="2362200" cy="277505"/>
          </a:xfrm>
          <a:prstGeom prst="rect">
            <a:avLst/>
          </a:prstGeom>
          <a:noFill/>
          <a:ln w="3810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0" dirty="0">
              <a:solidFill>
                <a:schemeClr val="tx1"/>
              </a:solidFill>
            </a:endParaRPr>
          </a:p>
        </p:txBody>
      </p:sp>
      <p:sp>
        <p:nvSpPr>
          <p:cNvPr id="13" name="Rectangle 12"/>
          <p:cNvSpPr/>
          <p:nvPr/>
        </p:nvSpPr>
        <p:spPr>
          <a:xfrm>
            <a:off x="228601" y="1990857"/>
            <a:ext cx="990599" cy="4467855"/>
          </a:xfrm>
          <a:prstGeom prst="rect">
            <a:avLst/>
          </a:prstGeom>
          <a:noFill/>
          <a:ln w="3810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0" dirty="0">
              <a:solidFill>
                <a:schemeClr val="tx1"/>
              </a:solidFill>
            </a:endParaRPr>
          </a:p>
        </p:txBody>
      </p:sp>
      <p:sp>
        <p:nvSpPr>
          <p:cNvPr id="14" name="Rectangle 13"/>
          <p:cNvSpPr/>
          <p:nvPr/>
        </p:nvSpPr>
        <p:spPr>
          <a:xfrm>
            <a:off x="5169408" y="1858081"/>
            <a:ext cx="3060192" cy="4733406"/>
          </a:xfrm>
          <a:prstGeom prst="rect">
            <a:avLst/>
          </a:prstGeom>
          <a:noFill/>
          <a:ln w="3810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0"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EFA45A2-AED1-4DB4-B4CE-195B328485B5}"/>
              </a:ext>
            </a:extLst>
          </p:cNvPr>
          <p:cNvPicPr>
            <a:picLocks noChangeAspect="1"/>
          </p:cNvPicPr>
          <p:nvPr/>
        </p:nvPicPr>
        <p:blipFill>
          <a:blip r:embed="rId2"/>
          <a:stretch>
            <a:fillRect/>
          </a:stretch>
        </p:blipFill>
        <p:spPr>
          <a:xfrm>
            <a:off x="461141" y="1099800"/>
            <a:ext cx="8126481" cy="5529600"/>
          </a:xfrm>
          <a:prstGeom prst="rect">
            <a:avLst/>
          </a:prstGeom>
        </p:spPr>
      </p:pic>
      <p:sp>
        <p:nvSpPr>
          <p:cNvPr id="10" name="Slide Number Placeholder 9"/>
          <p:cNvSpPr>
            <a:spLocks noGrp="1"/>
          </p:cNvSpPr>
          <p:nvPr>
            <p:ph type="sldNum" sz="quarter" idx="12"/>
          </p:nvPr>
        </p:nvSpPr>
        <p:spPr/>
        <p:txBody>
          <a:bodyPr/>
          <a:lstStyle/>
          <a:p>
            <a:fld id="{3BD48555-08CD-42B1-A1E7-3562337112B9}" type="slidenum">
              <a:rPr lang="en-US" smtClean="0"/>
              <a:pPr/>
              <a:t>7</a:t>
            </a:fld>
            <a:endParaRPr lang="en-US"/>
          </a:p>
        </p:txBody>
      </p:sp>
      <p:sp>
        <p:nvSpPr>
          <p:cNvPr id="8" name="Left Arrow 7"/>
          <p:cNvSpPr/>
          <p:nvPr/>
        </p:nvSpPr>
        <p:spPr>
          <a:xfrm>
            <a:off x="1859872" y="2773125"/>
            <a:ext cx="1981200" cy="408432"/>
          </a:xfrm>
          <a:prstGeom prst="leftArrow">
            <a:avLst/>
          </a:prstGeom>
          <a:solidFill>
            <a:schemeClr val="tx2">
              <a:lumMod val="25000"/>
              <a:lumOff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Section Heading</a:t>
            </a:r>
          </a:p>
        </p:txBody>
      </p:sp>
      <p:sp>
        <p:nvSpPr>
          <p:cNvPr id="12" name="Left Arrow 11"/>
          <p:cNvSpPr/>
          <p:nvPr/>
        </p:nvSpPr>
        <p:spPr>
          <a:xfrm>
            <a:off x="1701554" y="3182094"/>
            <a:ext cx="1143000" cy="381000"/>
          </a:xfrm>
          <a:prstGeom prst="leftArrow">
            <a:avLst/>
          </a:prstGeom>
          <a:solidFill>
            <a:schemeClr val="tx2">
              <a:lumMod val="25000"/>
              <a:lumOff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Form</a:t>
            </a:r>
          </a:p>
        </p:txBody>
      </p:sp>
      <p:sp>
        <p:nvSpPr>
          <p:cNvPr id="13" name="Rectangle 12"/>
          <p:cNvSpPr>
            <a:spLocks/>
          </p:cNvSpPr>
          <p:nvPr/>
        </p:nvSpPr>
        <p:spPr>
          <a:xfrm>
            <a:off x="455484" y="2895600"/>
            <a:ext cx="1297116" cy="152400"/>
          </a:xfrm>
          <a:prstGeom prst="rect">
            <a:avLst/>
          </a:prstGeom>
          <a:solidFill>
            <a:srgbClr val="FFFF00">
              <a:alpha val="2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4" name="Rectangle 13"/>
          <p:cNvSpPr/>
          <p:nvPr/>
        </p:nvSpPr>
        <p:spPr>
          <a:xfrm>
            <a:off x="468801" y="3181557"/>
            <a:ext cx="1143000" cy="152400"/>
          </a:xfrm>
          <a:prstGeom prst="rect">
            <a:avLst/>
          </a:prstGeom>
          <a:solidFill>
            <a:srgbClr val="92D050">
              <a:alpha val="3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6" name="Left Arrow 15"/>
          <p:cNvSpPr/>
          <p:nvPr/>
        </p:nvSpPr>
        <p:spPr>
          <a:xfrm>
            <a:off x="1402672" y="1747793"/>
            <a:ext cx="2438400" cy="672525"/>
          </a:xfrm>
          <a:prstGeom prst="leftArrow">
            <a:avLst/>
          </a:prstGeom>
          <a:solidFill>
            <a:srgbClr val="FFFF00"/>
          </a:solidFill>
          <a:ln w="50800">
            <a:solidFill>
              <a:schemeClr val="tx1"/>
            </a:solidFill>
          </a:ln>
        </p:spPr>
        <p:txBody>
          <a:bodyPr wrap="square" rtlCol="0" anchor="ctr">
            <a:spAutoFit/>
          </a:bodyPr>
          <a:lstStyle/>
          <a:p>
            <a:pPr algn="just">
              <a:buClr>
                <a:srgbClr val="2108DA"/>
              </a:buClr>
            </a:pPr>
            <a:r>
              <a:rPr lang="en-US" sz="1600" b="1" dirty="0"/>
              <a:t>Table of Contents</a:t>
            </a:r>
          </a:p>
        </p:txBody>
      </p:sp>
      <p:sp>
        <p:nvSpPr>
          <p:cNvPr id="17" name="Title 1"/>
          <p:cNvSpPr>
            <a:spLocks noGrp="1"/>
          </p:cNvSpPr>
          <p:nvPr>
            <p:ph type="title"/>
          </p:nvPr>
        </p:nvSpPr>
        <p:spPr>
          <a:xfrm>
            <a:off x="228600" y="186741"/>
            <a:ext cx="8686800" cy="838200"/>
          </a:xfrm>
        </p:spPr>
        <p:txBody>
          <a:bodyPr/>
          <a:lstStyle/>
          <a:p>
            <a:r>
              <a:rPr lang="en-US" dirty="0"/>
              <a:t>TABLE OF CONTENTS</a:t>
            </a:r>
          </a:p>
        </p:txBody>
      </p:sp>
      <p:sp>
        <p:nvSpPr>
          <p:cNvPr id="18" name="TextBox 17"/>
          <p:cNvSpPr txBox="1"/>
          <p:nvPr/>
        </p:nvSpPr>
        <p:spPr>
          <a:xfrm>
            <a:off x="5257800" y="2819400"/>
            <a:ext cx="3200400" cy="2862322"/>
          </a:xfrm>
          <a:prstGeom prst="rect">
            <a:avLst/>
          </a:prstGeom>
          <a:solidFill>
            <a:schemeClr val="accent1"/>
          </a:solidFill>
        </p:spPr>
        <p:txBody>
          <a:bodyPr wrap="square" rtlCol="0">
            <a:spAutoFit/>
          </a:bodyPr>
          <a:lstStyle/>
          <a:p>
            <a:r>
              <a:rPr lang="en-US" dirty="0"/>
              <a:t>The </a:t>
            </a:r>
            <a:r>
              <a:rPr lang="en-US" b="1" dirty="0"/>
              <a:t>Table of Contents </a:t>
            </a:r>
            <a:r>
              <a:rPr lang="en-US" dirty="0"/>
              <a:t>contains all the sections of the note, and any associated forms. The forms will always be indented beneath the section heading.  </a:t>
            </a:r>
            <a:r>
              <a:rPr lang="en-US" b="1" dirty="0"/>
              <a:t>It is suggested that you use the Table of Contents to scroll through your note.  </a:t>
            </a:r>
            <a:r>
              <a:rPr lang="en-US" dirty="0"/>
              <a:t>To navigate, simply scroll down until you reach the desired section.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BEC4C3-5822-4C98-ADE3-202A3B762877}"/>
              </a:ext>
            </a:extLst>
          </p:cNvPr>
          <p:cNvPicPr>
            <a:picLocks noChangeAspect="1"/>
          </p:cNvPicPr>
          <p:nvPr/>
        </p:nvPicPr>
        <p:blipFill>
          <a:blip r:embed="rId2"/>
          <a:stretch>
            <a:fillRect/>
          </a:stretch>
        </p:blipFill>
        <p:spPr>
          <a:xfrm>
            <a:off x="1032261" y="1038997"/>
            <a:ext cx="6838686" cy="5621193"/>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8</a:t>
            </a:fld>
            <a:endParaRPr lang="en-US"/>
          </a:p>
        </p:txBody>
      </p:sp>
      <p:sp>
        <p:nvSpPr>
          <p:cNvPr id="6" name="Rectangle 5"/>
          <p:cNvSpPr/>
          <p:nvPr/>
        </p:nvSpPr>
        <p:spPr>
          <a:xfrm>
            <a:off x="4953000" y="3657600"/>
            <a:ext cx="2667000" cy="838200"/>
          </a:xfrm>
          <a:prstGeom prst="rect">
            <a:avLst/>
          </a:prstGeom>
          <a:solidFill>
            <a:srgbClr val="FFC000"/>
          </a:solidFill>
          <a:ln w="444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solidFill>
                  <a:schemeClr val="tx1"/>
                </a:solidFill>
              </a:rPr>
              <a:t>…that section will open up so that you can document your information.  </a:t>
            </a:r>
          </a:p>
        </p:txBody>
      </p:sp>
      <p:sp>
        <p:nvSpPr>
          <p:cNvPr id="9" name="Rectangle 8"/>
          <p:cNvSpPr/>
          <p:nvPr/>
        </p:nvSpPr>
        <p:spPr>
          <a:xfrm>
            <a:off x="1021372" y="2854911"/>
            <a:ext cx="990600" cy="228600"/>
          </a:xfrm>
          <a:prstGeom prst="rect">
            <a:avLst/>
          </a:prstGeom>
          <a:solidFill>
            <a:srgbClr val="FFFF00">
              <a:alpha val="2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2" name="Rectangle 11"/>
          <p:cNvSpPr/>
          <p:nvPr/>
        </p:nvSpPr>
        <p:spPr>
          <a:xfrm>
            <a:off x="789002" y="987242"/>
            <a:ext cx="4953000" cy="762000"/>
          </a:xfrm>
          <a:prstGeom prst="rect">
            <a:avLst/>
          </a:prstGeom>
          <a:solidFill>
            <a:srgbClr val="DC9E44"/>
          </a:solidFill>
          <a:ln w="444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solidFill>
                  <a:schemeClr val="tx1"/>
                </a:solidFill>
              </a:rPr>
              <a:t>As you click on each section header in the </a:t>
            </a:r>
            <a:r>
              <a:rPr lang="en-US" sz="1400" b="1" dirty="0">
                <a:solidFill>
                  <a:schemeClr val="tx1"/>
                </a:solidFill>
              </a:rPr>
              <a:t>Table of Contents</a:t>
            </a:r>
            <a:r>
              <a:rPr lang="en-US" sz="1400" dirty="0">
                <a:solidFill>
                  <a:schemeClr val="tx1"/>
                </a:solidFill>
              </a:rPr>
              <a:t>…</a:t>
            </a:r>
          </a:p>
        </p:txBody>
      </p:sp>
      <p:sp>
        <p:nvSpPr>
          <p:cNvPr id="14" name="Left Arrow 13"/>
          <p:cNvSpPr/>
          <p:nvPr/>
        </p:nvSpPr>
        <p:spPr>
          <a:xfrm>
            <a:off x="4114800" y="3886200"/>
            <a:ext cx="673608" cy="256032"/>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5" name="Title 1"/>
          <p:cNvSpPr>
            <a:spLocks noGrp="1"/>
          </p:cNvSpPr>
          <p:nvPr>
            <p:ph type="title"/>
          </p:nvPr>
        </p:nvSpPr>
        <p:spPr>
          <a:xfrm>
            <a:off x="228600" y="186741"/>
            <a:ext cx="8686800" cy="838200"/>
          </a:xfrm>
        </p:spPr>
        <p:txBody>
          <a:bodyPr/>
          <a:lstStyle/>
          <a:p>
            <a:r>
              <a:rPr lang="en-US" dirty="0"/>
              <a:t>TABLE OF CONTENTS</a:t>
            </a:r>
          </a:p>
        </p:txBody>
      </p:sp>
      <p:sp>
        <p:nvSpPr>
          <p:cNvPr id="16" name="Left Arrow 15"/>
          <p:cNvSpPr/>
          <p:nvPr/>
        </p:nvSpPr>
        <p:spPr>
          <a:xfrm rot="16200000">
            <a:off x="716571" y="2095500"/>
            <a:ext cx="1371600" cy="228600"/>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75B666-3BC3-42F0-B503-1611CA889762}"/>
              </a:ext>
            </a:extLst>
          </p:cNvPr>
          <p:cNvPicPr>
            <a:picLocks noChangeAspect="1"/>
          </p:cNvPicPr>
          <p:nvPr/>
        </p:nvPicPr>
        <p:blipFill>
          <a:blip r:embed="rId2"/>
          <a:stretch>
            <a:fillRect/>
          </a:stretch>
        </p:blipFill>
        <p:spPr>
          <a:xfrm>
            <a:off x="219722" y="1233334"/>
            <a:ext cx="8821386" cy="5091266"/>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9</a:t>
            </a:fld>
            <a:endParaRPr lang="en-US"/>
          </a:p>
        </p:txBody>
      </p:sp>
      <p:sp>
        <p:nvSpPr>
          <p:cNvPr id="10" name="Right Arrow 9"/>
          <p:cNvSpPr/>
          <p:nvPr/>
        </p:nvSpPr>
        <p:spPr>
          <a:xfrm>
            <a:off x="4876800" y="2819400"/>
            <a:ext cx="685800" cy="3048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8" name="Rectangle 7"/>
          <p:cNvSpPr/>
          <p:nvPr/>
        </p:nvSpPr>
        <p:spPr>
          <a:xfrm>
            <a:off x="1443008" y="2019300"/>
            <a:ext cx="3148227" cy="2209800"/>
          </a:xfrm>
          <a:prstGeom prst="rect">
            <a:avLst/>
          </a:prstGeom>
          <a:solidFill>
            <a:srgbClr val="DC9E44"/>
          </a:solidFill>
          <a:ln w="444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50" dirty="0">
                <a:solidFill>
                  <a:schemeClr val="tx1"/>
                </a:solidFill>
              </a:rPr>
              <a:t>The pane on the right-hand side of the page contains all the components of the </a:t>
            </a:r>
            <a:r>
              <a:rPr lang="en-US" sz="1250" b="1" dirty="0">
                <a:solidFill>
                  <a:schemeClr val="tx1"/>
                </a:solidFill>
              </a:rPr>
              <a:t>Chart.  </a:t>
            </a:r>
            <a:r>
              <a:rPr lang="en-US" sz="1250" dirty="0">
                <a:solidFill>
                  <a:schemeClr val="tx1"/>
                </a:solidFill>
              </a:rPr>
              <a:t>So, from within the note, you can view the patient’s Problem list, the Meds/Orders, Labs, Imaging, Allergies, and all of the notes (on the Chart Viewer tab), as well as the Flowsheets, Vitals and Immunizations.  Just click the appropriate tab to view the patient’s information. </a:t>
            </a:r>
          </a:p>
        </p:txBody>
      </p:sp>
      <p:sp>
        <p:nvSpPr>
          <p:cNvPr id="12" name="Title 1"/>
          <p:cNvSpPr>
            <a:spLocks noGrp="1"/>
          </p:cNvSpPr>
          <p:nvPr>
            <p:ph type="title"/>
          </p:nvPr>
        </p:nvSpPr>
        <p:spPr>
          <a:xfrm>
            <a:off x="228600" y="186741"/>
            <a:ext cx="8686800" cy="838200"/>
          </a:xfrm>
        </p:spPr>
        <p:txBody>
          <a:bodyPr/>
          <a:lstStyle/>
          <a:p>
            <a:r>
              <a:rPr lang="en-US" dirty="0"/>
              <a:t>Right side –chart view</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spDef>
      <a:spPr>
        <a:noFill/>
        <a:ln w="38100">
          <a:solidFill>
            <a:srgbClr val="FF0000"/>
          </a:solidFill>
        </a:ln>
        <a:scene3d>
          <a:camera prst="orthographicFront"/>
          <a:lightRig rig="threePt" dir="t"/>
        </a:scene3d>
        <a:sp3d>
          <a:bevelT/>
        </a:sp3d>
      </a:spPr>
      <a:bodyPr rtlCol="0" anchor="ctr"/>
      <a:lstStyle>
        <a:defPPr algn="ctr">
          <a:defRPr sz="125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4482</TotalTime>
  <Words>3196</Words>
  <Application>Microsoft Office PowerPoint</Application>
  <PresentationFormat>On-screen Show (4:3)</PresentationFormat>
  <Paragraphs>232</Paragraphs>
  <Slides>54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Calibri</vt:lpstr>
      <vt:lpstr>Courier New</vt:lpstr>
      <vt:lpstr>Franklin Gothic Book</vt:lpstr>
      <vt:lpstr>Franklin Gothic Medium</vt:lpstr>
      <vt:lpstr>Rockwell</vt:lpstr>
      <vt:lpstr>Wingdings 2</vt:lpstr>
      <vt:lpstr>Trek</vt:lpstr>
      <vt:lpstr>Quillen ETSU Physicians</vt:lpstr>
      <vt:lpstr>Module instructions</vt:lpstr>
      <vt:lpstr>Opening a note started by nurse</vt:lpstr>
      <vt:lpstr>PowerPoint Presentation</vt:lpstr>
      <vt:lpstr>Note Selector</vt:lpstr>
      <vt:lpstr>NOTE IN “EDIT” MODE</vt:lpstr>
      <vt:lpstr>TABLE OF CONTENTS</vt:lpstr>
      <vt:lpstr>TABLE OF CONTENTS</vt:lpstr>
      <vt:lpstr>Right side –chart view</vt:lpstr>
      <vt:lpstr>Note Output tab</vt:lpstr>
      <vt:lpstr>Search In note output</vt:lpstr>
      <vt:lpstr>Note output</vt:lpstr>
      <vt:lpstr>Note output</vt:lpstr>
      <vt:lpstr>Editing text using gray area</vt:lpstr>
      <vt:lpstr>Data entered in forms</vt:lpstr>
      <vt:lpstr>Note input (entering data)</vt:lpstr>
      <vt:lpstr>Add note form</vt:lpstr>
      <vt:lpstr>Add text entry</vt:lpstr>
      <vt:lpstr>Add image</vt:lpstr>
      <vt:lpstr>Note details</vt:lpstr>
      <vt:lpstr>Increase note input font size</vt:lpstr>
      <vt:lpstr>Note sections – patient care team</vt:lpstr>
      <vt:lpstr>Quality measures</vt:lpstr>
      <vt:lpstr>Note sections – chief complaint</vt:lpstr>
      <vt:lpstr>Hpi note forms</vt:lpstr>
      <vt:lpstr>forms</vt:lpstr>
      <vt:lpstr>forms</vt:lpstr>
      <vt:lpstr>forms</vt:lpstr>
      <vt:lpstr>forms</vt:lpstr>
      <vt:lpstr>History sections</vt:lpstr>
      <vt:lpstr>Hiding items</vt:lpstr>
      <vt:lpstr>Note sections – current meds</vt:lpstr>
      <vt:lpstr>Note sections – procedures</vt:lpstr>
      <vt:lpstr>Note sections – procedures</vt:lpstr>
      <vt:lpstr>Note sections – Results/Data</vt:lpstr>
      <vt:lpstr>Note sections – Assessment</vt:lpstr>
      <vt:lpstr>Note sections – plan</vt:lpstr>
      <vt:lpstr>Note sections – ordering</vt:lpstr>
      <vt:lpstr>Save your note</vt:lpstr>
      <vt:lpstr>viewing your note- in the note output</vt:lpstr>
      <vt:lpstr>signing your note</vt:lpstr>
      <vt:lpstr>Co-sign note task</vt:lpstr>
      <vt:lpstr>Return to schedule</vt:lpstr>
      <vt:lpstr>Starting a note </vt:lpstr>
      <vt:lpstr>New Note tab</vt:lpstr>
      <vt:lpstr>ENCOUNTER SELECTOR </vt:lpstr>
      <vt:lpstr>macros</vt:lpstr>
      <vt:lpstr>How to Create a Macro</vt:lpstr>
      <vt:lpstr>Macro creation</vt:lpstr>
      <vt:lpstr>macros</vt:lpstr>
      <vt:lpstr>Macro components </vt:lpstr>
      <vt:lpstr>Save your macro</vt:lpstr>
      <vt:lpstr>To add macro in allscripts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Quillen ETSU Physicians</dc:title>
  <dc:creator>jonestl</dc:creator>
  <cp:lastModifiedBy>Livingston, Amanda N.</cp:lastModifiedBy>
  <cp:revision>429</cp:revision>
  <dcterms:created xsi:type="dcterms:W3CDTF">2013-02-21T13:46:21Z</dcterms:created>
  <dcterms:modified xsi:type="dcterms:W3CDTF">2021-06-10T19:15:45Z</dcterms:modified>
</cp:coreProperties>
</file>