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8" r:id="rId6"/>
    <p:sldId id="286" r:id="rId7"/>
    <p:sldId id="287" r:id="rId8"/>
    <p:sldId id="288" r:id="rId9"/>
    <p:sldId id="291" r:id="rId10"/>
    <p:sldId id="290" r:id="rId11"/>
    <p:sldId id="292" r:id="rId12"/>
    <p:sldId id="293" r:id="rId13"/>
    <p:sldId id="289" r:id="rId14"/>
    <p:sldId id="294" r:id="rId15"/>
    <p:sldId id="301" r:id="rId16"/>
    <p:sldId id="295" r:id="rId17"/>
    <p:sldId id="296" r:id="rId18"/>
    <p:sldId id="297" r:id="rId19"/>
    <p:sldId id="298" r:id="rId20"/>
    <p:sldId id="299" r:id="rId21"/>
    <p:sldId id="30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350"/>
    <a:srgbClr val="0C4360"/>
    <a:srgbClr val="1B6872"/>
    <a:srgbClr val="63B7C6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D99DC3-D878-313D-FDC5-51C04E59E814}" v="25" dt="2021-04-28T12:39:13.238"/>
    <p1510:client id="{4C7F78E2-F269-4961-B5C0-20077971D378}" v="41" dt="2021-04-27T21:05:15.271"/>
    <p1510:client id="{AA74DD7C-7E7D-B332-9152-A7C370348E06}" v="15" dt="2021-04-30T14:56:12.487"/>
    <p1510:client id="{BA84B11B-E69D-8E4D-DC77-8861F422FC32}" v="21" dt="2021-04-27T21:18:27.182"/>
    <p1510:client id="{CC75C29F-F075-0000-A566-A614B18F5AF2}" v="7" dt="2021-04-27T21:17:04.487"/>
    <p1510:client id="{CF3EB0F7-3DFC-B6D3-1017-9A3F121AFFB9}" v="19" dt="2021-04-28T12:57:33.9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457B-CDAE-4DEB-AEC8-C82DE2312E37}" type="datetimeFigureOut">
              <a:rPr lang="en-US" smtClean="0"/>
              <a:t>04/30/2021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430A-4AA4-45C8-AC23-CD6B61C41A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B78EA-28CE-41D8-9043-90E391E5F567}" type="datetimeFigureOut">
              <a:rPr lang="en-US" noProof="0" smtClean="0"/>
              <a:t>04/30/2021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D747-9380-41EE-9946-EC9EC0CA5D1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7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7" r:id="rId7"/>
    <p:sldLayoutId id="2147483674" r:id="rId8"/>
    <p:sldLayoutId id="2147483665" r:id="rId9"/>
    <p:sldLayoutId id="2147483673" r:id="rId10"/>
    <p:sldLayoutId id="2147483662" r:id="rId11"/>
    <p:sldLayoutId id="2147483663" r:id="rId12"/>
    <p:sldLayoutId id="2147483664" r:id="rId13"/>
    <p:sldLayoutId id="2147483675" r:id="rId14"/>
    <p:sldLayoutId id="2147483676" r:id="rId15"/>
    <p:sldLayoutId id="2147483672" r:id="rId16"/>
    <p:sldLayoutId id="2147483667" r:id="rId17"/>
    <p:sldLayoutId id="214748366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D537F64-4C96-4AA8-BB21-E8053A318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4789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Arial"/>
              </a:rPr>
              <a:t>Basic Changes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408098F-ABE2-406B-9FC1-996738B33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118" y="1195298"/>
            <a:ext cx="5287113" cy="128605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2CB554B-F2BF-4AF4-B285-9DA936BFF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2571750"/>
            <a:ext cx="9467850" cy="1067562"/>
          </a:xfrm>
        </p:spPr>
        <p:txBody>
          <a:bodyPr/>
          <a:lstStyle/>
          <a:p>
            <a:r>
              <a:rPr lang="en-US" sz="4000" dirty="0"/>
              <a:t>TouchWorks EHR Upgrade Version 20	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88CDB28-ED16-4E0A-A331-055ECBD48DA6}"/>
              </a:ext>
            </a:extLst>
          </p:cNvPr>
          <p:cNvSpPr txBox="1">
            <a:spLocks/>
          </p:cNvSpPr>
          <p:nvPr/>
        </p:nvSpPr>
        <p:spPr>
          <a:xfrm>
            <a:off x="8045904" y="6391930"/>
            <a:ext cx="4041321" cy="359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GB" sz="1800" kern="1200" spc="3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Arial"/>
              </a:rPr>
              <a:t>    Go-Live Date 05/24/2021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C489-2B2D-42CD-BEAF-82B2C054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Encounter Toolbar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C3793-7DD3-4449-8541-A1227DA7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6E5F396-CA7D-4023-B51F-04A7CDF9D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399" y="1078456"/>
            <a:ext cx="10601325" cy="535531"/>
          </a:xfrm>
        </p:spPr>
        <p:txBody>
          <a:bodyPr/>
          <a:lstStyle/>
          <a:p>
            <a:r>
              <a:rPr lang="en-US" dirty="0"/>
              <a:t>Can view the encounter or date of service selected from the Encounter Toolbar in top right.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996BE2-8751-4D34-9FB2-A06700F53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93" y="1613987"/>
            <a:ext cx="11175214" cy="190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99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55307-1639-45D7-BC7C-0169D07BC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Palette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8899E4-0383-448B-8352-DB461C21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5E3B2B-ABE6-4389-A817-1C9032EE3A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1" y="1078456"/>
            <a:ext cx="10571746" cy="974933"/>
          </a:xfrm>
        </p:spPr>
        <p:txBody>
          <a:bodyPr/>
          <a:lstStyle/>
          <a:p>
            <a:r>
              <a:rPr lang="en-US" dirty="0"/>
              <a:t>You can update your Color Palette. From the Site Map, chose My Preferences. </a:t>
            </a:r>
          </a:p>
          <a:p>
            <a:r>
              <a:rPr lang="en-US" dirty="0"/>
              <a:t>On the General tab, choose Color Palette.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6A68EE-CCF8-49DD-A363-779D1A9DA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453" y="1817413"/>
            <a:ext cx="9957605" cy="46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12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846A5-A7A4-4E5E-BB34-09052F787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Renamed workspaces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CA3B77-EDEF-4E97-92A9-4B4E83AA7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12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783940-7D1F-4216-8930-C8C807A14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68" y="1262062"/>
            <a:ext cx="11575064" cy="489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08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B99EA-8D5D-4AE1-8DBD-4167BC38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Macros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299E7A-4084-4E26-87EA-3E48AD5FF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13</a:t>
            </a:fld>
            <a:endParaRPr lang="en-US" noProof="0"/>
          </a:p>
        </p:txBody>
      </p:sp>
      <p:pic>
        <p:nvPicPr>
          <p:cNvPr id="5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3D80E07-7B19-4A02-A783-931DE489A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191" y="1517715"/>
            <a:ext cx="3612785" cy="4659248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1A491-A36A-4C1E-A553-97181AED8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/>
          <a:p>
            <a:r>
              <a:rPr lang="en-US" dirty="0"/>
              <a:t>Your macros will come with you into the new version.</a:t>
            </a:r>
          </a:p>
          <a:p>
            <a:r>
              <a:rPr lang="en-US" dirty="0"/>
              <a:t>The EHR will now suggest macros for you when you type the “period”. </a:t>
            </a:r>
          </a:p>
        </p:txBody>
      </p:sp>
    </p:spTree>
    <p:extLst>
      <p:ext uri="{BB962C8B-B14F-4D97-AF65-F5344CB8AC3E}">
        <p14:creationId xmlns:p14="http://schemas.microsoft.com/office/powerpoint/2010/main" val="3004601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3E6F3-C728-4C5D-B84F-1C3A466F2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Macro refresher- in case you need 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0B412F-FEBE-48E9-897B-3D7538D5D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F5D23-B4A0-4135-BC81-ED2367192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078457"/>
            <a:ext cx="10807700" cy="132785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Arial"/>
              </a:rPr>
              <a:t>A macro is a </a:t>
            </a:r>
            <a:r>
              <a:rPr lang="en-US" b="0" i="0" u="none" strike="noStrike" dirty="0">
                <a:effectLst/>
                <a:cs typeface="Arial"/>
              </a:rPr>
              <a:t>shortcut </a:t>
            </a:r>
            <a:r>
              <a:rPr lang="en-US" dirty="0">
                <a:cs typeface="Arial"/>
              </a:rPr>
              <a:t>you create</a:t>
            </a:r>
            <a:r>
              <a:rPr lang="en-US" b="0" i="0" u="none" strike="noStrike" dirty="0">
                <a:effectLst/>
                <a:cs typeface="Arial"/>
              </a:rPr>
              <a:t> that when entered into the system will automatically expand into a larger phrase or series of phrases. </a:t>
            </a:r>
          </a:p>
          <a:p>
            <a:r>
              <a:rPr lang="en-US" b="0" i="0" u="none" strike="noStrike" dirty="0">
                <a:effectLst/>
                <a:cs typeface="Arial"/>
              </a:rPr>
              <a:t>A macro can be used to automatically enter simple, repetitive phrases including commonly used sentences and </a:t>
            </a:r>
            <a:r>
              <a:rPr lang="en-US" dirty="0">
                <a:cs typeface="Arial"/>
              </a:rPr>
              <a:t>education</a:t>
            </a:r>
            <a:r>
              <a:rPr lang="en-US" b="0" i="0" u="none" strike="noStrike" dirty="0">
                <a:effectLst/>
                <a:cs typeface="Arial"/>
              </a:rPr>
              <a:t> in your documentation.</a:t>
            </a:r>
            <a:endParaRPr lang="en-US" dirty="0">
              <a:cs typeface="Arial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B1B5EEE-0CCD-4155-9A02-821BF369DE75}"/>
              </a:ext>
            </a:extLst>
          </p:cNvPr>
          <p:cNvSpPr txBox="1">
            <a:spLocks/>
          </p:cNvSpPr>
          <p:nvPr/>
        </p:nvSpPr>
        <p:spPr>
          <a:xfrm>
            <a:off x="304800" y="2406317"/>
            <a:ext cx="3048000" cy="535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A. Click the macro button.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D5AE47-B2A5-4F49-8213-C4ED65C48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274" y="2085073"/>
            <a:ext cx="1381125" cy="11780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CA2CBC-457E-4EF0-A206-24972C095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3465847"/>
            <a:ext cx="6153150" cy="1971675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290CD57-9A3B-4DE5-93D0-52AB96BBD0F2}"/>
              </a:ext>
            </a:extLst>
          </p:cNvPr>
          <p:cNvSpPr txBox="1">
            <a:spLocks/>
          </p:cNvSpPr>
          <p:nvPr/>
        </p:nvSpPr>
        <p:spPr>
          <a:xfrm>
            <a:off x="6636756" y="2775284"/>
            <a:ext cx="545093" cy="818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1FC583-BB88-4A43-AD2E-584D4D2FD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725" y="3636294"/>
            <a:ext cx="3800475" cy="149542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12AB832-A12F-4066-A18F-937ACC770C46}"/>
              </a:ext>
            </a:extLst>
          </p:cNvPr>
          <p:cNvCxnSpPr>
            <a:cxnSpLocks/>
          </p:cNvCxnSpPr>
          <p:nvPr/>
        </p:nvCxnSpPr>
        <p:spPr>
          <a:xfrm>
            <a:off x="7010400" y="2941848"/>
            <a:ext cx="2422358" cy="15098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E7EB565-F0B2-4FBB-952A-698D1E9B4C3E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6127918" y="3184359"/>
            <a:ext cx="508838" cy="6118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862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2547124-399A-49C1-A698-20EDEDC1A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8" y="2084802"/>
            <a:ext cx="7972425" cy="3667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23E6F3-C728-4C5D-B84F-1C3A466F2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978729"/>
          </a:xfrm>
        </p:spPr>
        <p:txBody>
          <a:bodyPr/>
          <a:lstStyle/>
          <a:p>
            <a:r>
              <a:rPr lang="en-US" dirty="0"/>
              <a:t>B. A macro edit box will appear for you to begin creating. </a:t>
            </a:r>
            <a:br>
              <a:rPr lang="en-US" dirty="0"/>
            </a:br>
            <a:r>
              <a:rPr lang="en-US" dirty="0"/>
              <a:t>C. Click Create.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0B412F-FEBE-48E9-897B-3D7538D5D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15</a:t>
            </a:fld>
            <a:endParaRPr lang="en-US" noProof="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12AB832-A12F-4066-A18F-937ACC770C46}"/>
              </a:ext>
            </a:extLst>
          </p:cNvPr>
          <p:cNvCxnSpPr>
            <a:cxnSpLocks/>
          </p:cNvCxnSpPr>
          <p:nvPr/>
        </p:nvCxnSpPr>
        <p:spPr>
          <a:xfrm flipH="1">
            <a:off x="1748589" y="2084802"/>
            <a:ext cx="1957137" cy="32572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F327B00-9C61-4983-A7BF-40428C02A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857" y="1032289"/>
            <a:ext cx="1637048" cy="90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45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4F0704-59CA-452A-8954-80DFE14E1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2" y="253722"/>
            <a:ext cx="9907253" cy="610897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447E8-F194-489C-9990-58364CE2A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16</a:t>
            </a:fld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71EBDD-FBDA-45A2-AB9D-4DFDCAF4B561}"/>
              </a:ext>
            </a:extLst>
          </p:cNvPr>
          <p:cNvSpPr/>
          <p:nvPr/>
        </p:nvSpPr>
        <p:spPr>
          <a:xfrm>
            <a:off x="1138990" y="914401"/>
            <a:ext cx="4957010" cy="32084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011B48-586D-4F7C-B08F-B3C545FB6926}"/>
              </a:ext>
            </a:extLst>
          </p:cNvPr>
          <p:cNvSpPr/>
          <p:nvPr/>
        </p:nvSpPr>
        <p:spPr>
          <a:xfrm>
            <a:off x="1010652" y="1331495"/>
            <a:ext cx="9657348" cy="32084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2D6E92-912F-431A-BC57-61E8E2A1D347}"/>
              </a:ext>
            </a:extLst>
          </p:cNvPr>
          <p:cNvSpPr/>
          <p:nvPr/>
        </p:nvSpPr>
        <p:spPr>
          <a:xfrm>
            <a:off x="1973180" y="1716505"/>
            <a:ext cx="8847220" cy="419501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Star: 6 Points 15">
            <a:extLst>
              <a:ext uri="{FF2B5EF4-FFF2-40B4-BE49-F238E27FC236}">
                <a16:creationId xmlns:a16="http://schemas.microsoft.com/office/drawing/2014/main" id="{8A737552-ED75-49E1-B6B0-94D18F5C1ABE}"/>
              </a:ext>
            </a:extLst>
          </p:cNvPr>
          <p:cNvSpPr/>
          <p:nvPr/>
        </p:nvSpPr>
        <p:spPr>
          <a:xfrm>
            <a:off x="4844716" y="802105"/>
            <a:ext cx="930442" cy="529390"/>
          </a:xfrm>
          <a:prstGeom prst="star6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Star: 6 Points 16">
            <a:extLst>
              <a:ext uri="{FF2B5EF4-FFF2-40B4-BE49-F238E27FC236}">
                <a16:creationId xmlns:a16="http://schemas.microsoft.com/office/drawing/2014/main" id="{4918A5D1-F579-42FC-A543-9ED85523F16C}"/>
              </a:ext>
            </a:extLst>
          </p:cNvPr>
          <p:cNvSpPr/>
          <p:nvPr/>
        </p:nvSpPr>
        <p:spPr>
          <a:xfrm>
            <a:off x="7339264" y="1179093"/>
            <a:ext cx="930442" cy="529390"/>
          </a:xfrm>
          <a:prstGeom prst="star6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Star: 6 Points 17">
            <a:extLst>
              <a:ext uri="{FF2B5EF4-FFF2-40B4-BE49-F238E27FC236}">
                <a16:creationId xmlns:a16="http://schemas.microsoft.com/office/drawing/2014/main" id="{4E67B862-F9CB-4D68-A39E-0A4DF23CF1D5}"/>
              </a:ext>
            </a:extLst>
          </p:cNvPr>
          <p:cNvSpPr/>
          <p:nvPr/>
        </p:nvSpPr>
        <p:spPr>
          <a:xfrm>
            <a:off x="4997116" y="2794278"/>
            <a:ext cx="930442" cy="951555"/>
          </a:xfrm>
          <a:prstGeom prst="star6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B9C52A-0543-425B-8A3C-7721B13D536C}"/>
              </a:ext>
            </a:extLst>
          </p:cNvPr>
          <p:cNvSpPr txBox="1"/>
          <p:nvPr/>
        </p:nvSpPr>
        <p:spPr>
          <a:xfrm>
            <a:off x="7339264" y="3115120"/>
            <a:ext cx="277728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i="1" dirty="0"/>
              <a:t>D. Create your macros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9838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21C7B5-4CBA-4C38-A1AE-93F59ABEE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17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AA44B8-3C4D-4997-AAFA-EAB484FC5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293" y="713268"/>
            <a:ext cx="8419349" cy="543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3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2547124-399A-49C1-A698-20EDEDC1A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51" y="2406316"/>
            <a:ext cx="7972425" cy="3667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23E6F3-C728-4C5D-B84F-1C3A466F2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/>
          <a:lstStyle/>
          <a:p>
            <a:r>
              <a:rPr lang="en-US" dirty="0"/>
              <a:t>E. Save your macro.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0B412F-FEBE-48E9-897B-3D7538D5D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18</a:t>
            </a:fld>
            <a:endParaRPr lang="en-US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934F1B-A809-4F63-8369-738EF9523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366941"/>
            <a:ext cx="26670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788BC83-6D92-42A5-9588-DE1CBEB62C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078457"/>
            <a:ext cx="10807700" cy="132785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The new macro will be added to your My Macros list. </a:t>
            </a:r>
            <a:endParaRPr lang="en-US" b="0" i="0" u="none" strike="noStrike" dirty="0">
              <a:effectLst/>
            </a:endParaRPr>
          </a:p>
          <a:p>
            <a:r>
              <a:rPr lang="en-US" b="0" i="0" u="none" strike="noStrike" dirty="0">
                <a:effectLst/>
                <a:cs typeface="Arial"/>
              </a:rPr>
              <a:t>From this window, you can Create, Edit,</a:t>
            </a:r>
            <a:r>
              <a:rPr lang="en-US" dirty="0">
                <a:cs typeface="Arial"/>
              </a:rPr>
              <a:t> Copy,</a:t>
            </a:r>
            <a:r>
              <a:rPr lang="en-US" b="0" i="0" u="none" strike="noStrike" dirty="0">
                <a:effectLst/>
                <a:cs typeface="Arial"/>
              </a:rPr>
              <a:t> and Inactivate.</a:t>
            </a:r>
          </a:p>
          <a:p>
            <a:r>
              <a:rPr lang="en-US" dirty="0"/>
              <a:t>They are not easily removed from the system.</a:t>
            </a:r>
          </a:p>
        </p:txBody>
      </p:sp>
    </p:spTree>
    <p:extLst>
      <p:ext uri="{BB962C8B-B14F-4D97-AF65-F5344CB8AC3E}">
        <p14:creationId xmlns:p14="http://schemas.microsoft.com/office/powerpoint/2010/main" val="833981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Bar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499" y="1078458"/>
            <a:ext cx="11337925" cy="1178968"/>
          </a:xfrm>
        </p:spPr>
        <p:txBody>
          <a:bodyPr/>
          <a:lstStyle/>
          <a:p>
            <a:r>
              <a:rPr lang="en-US" dirty="0"/>
              <a:t>The action bar is a menu-based navigational tool you use to access workspaces in Allscripts TouchWorks® EHR that are available to you. It is located on the left. </a:t>
            </a:r>
          </a:p>
          <a:p>
            <a:r>
              <a:rPr lang="en-US" dirty="0"/>
              <a:t>You can minimize           or maximize        .        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4D9F2D-D8D7-4A0C-9D9B-91E0B43DB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476500" y="1756912"/>
            <a:ext cx="381000" cy="238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C0D8F7-B746-46D5-A94F-7B266E6C1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850" y="1751699"/>
            <a:ext cx="381001" cy="238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6E137D-8AAA-4162-A36B-8D3EDE53C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2010606"/>
            <a:ext cx="9722427" cy="44087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5512232-ED09-4FF3-830E-1F06CA31AC71}"/>
              </a:ext>
            </a:extLst>
          </p:cNvPr>
          <p:cNvSpPr/>
          <p:nvPr/>
        </p:nvSpPr>
        <p:spPr>
          <a:xfrm>
            <a:off x="534881" y="1989824"/>
            <a:ext cx="945244" cy="357277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D1226E-E2A8-4167-89BA-F4C95D978FEF}"/>
              </a:ext>
            </a:extLst>
          </p:cNvPr>
          <p:cNvSpPr txBox="1"/>
          <p:nvPr/>
        </p:nvSpPr>
        <p:spPr>
          <a:xfrm>
            <a:off x="6591300" y="4610100"/>
            <a:ext cx="40386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              The push pin icon will “pin” a menu into place throughout Touchworks.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A94128-8F21-491C-A913-C221E1EE9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325" y="4610100"/>
            <a:ext cx="381001" cy="2612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B8148C-FD8B-4737-9FB0-0F7A905FA6DE}"/>
              </a:ext>
            </a:extLst>
          </p:cNvPr>
          <p:cNvSpPr txBox="1"/>
          <p:nvPr/>
        </p:nvSpPr>
        <p:spPr>
          <a:xfrm>
            <a:off x="1524000" y="5867400"/>
            <a:ext cx="45764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/>
              <a:t>You can access all pages in the Site Map.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D37726-7172-480D-B9AA-550FF8F546B6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724642" y="6021289"/>
            <a:ext cx="799358" cy="1509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4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E712A6C-B739-4BFD-ABBD-BD64B3D50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17" y="1634768"/>
            <a:ext cx="9904519" cy="494695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Map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499" y="1078458"/>
            <a:ext cx="11337925" cy="676625"/>
          </a:xfrm>
        </p:spPr>
        <p:txBody>
          <a:bodyPr/>
          <a:lstStyle/>
          <a:p>
            <a:r>
              <a:rPr lang="en-US" dirty="0"/>
              <a:t>The Site Map  shows you the pages you have available. We recommend only showing the workspaces you use daily. You can also navigate to your pages from here.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D1226E-E2A8-4167-89BA-F4C95D978FEF}"/>
              </a:ext>
            </a:extLst>
          </p:cNvPr>
          <p:cNvSpPr txBox="1"/>
          <p:nvPr/>
        </p:nvSpPr>
        <p:spPr>
          <a:xfrm>
            <a:off x="4882781" y="4620329"/>
            <a:ext cx="40386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/>
                </a:solidFill>
              </a:rPr>
              <a:t>External links like CSMD, EHR website, Opioid Documents will be located in the</a:t>
            </a:r>
            <a:r>
              <a:rPr lang="en-US" sz="1200" b="1" dirty="0">
                <a:solidFill>
                  <a:schemeClr val="tx1"/>
                </a:solidFill>
              </a:rPr>
              <a:t> HELP </a:t>
            </a:r>
            <a:r>
              <a:rPr lang="en-US" sz="1200" dirty="0">
                <a:solidFill>
                  <a:schemeClr val="tx1"/>
                </a:solidFill>
              </a:rPr>
              <a:t>section on the Site Map.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 err="1">
                <a:solidFill>
                  <a:schemeClr val="tx1"/>
                </a:solidFill>
              </a:rPr>
              <a:t>iLearn</a:t>
            </a:r>
            <a:r>
              <a:rPr lang="en-US" sz="1200" dirty="0">
                <a:solidFill>
                  <a:schemeClr val="tx1"/>
                </a:solidFill>
              </a:rPr>
              <a:t> includes short training videos from Allscripts.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/>
                </a:solidFill>
              </a:rPr>
              <a:t>The HELP links can also be located on the       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D37726-7172-480D-B9AA-550FF8F546B6}"/>
              </a:ext>
            </a:extLst>
          </p:cNvPr>
          <p:cNvCxnSpPr>
            <a:cxnSpLocks/>
          </p:cNvCxnSpPr>
          <p:nvPr/>
        </p:nvCxnSpPr>
        <p:spPr>
          <a:xfrm flipH="1" flipV="1">
            <a:off x="9353550" y="1866900"/>
            <a:ext cx="581025" cy="747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7F5B6E7-A8AA-4C74-9359-55D1D5494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733" y="5443141"/>
            <a:ext cx="384458" cy="3364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255B095-56DF-461E-AB7B-789523C540B7}"/>
              </a:ext>
            </a:extLst>
          </p:cNvPr>
          <p:cNvSpPr txBox="1"/>
          <p:nvPr/>
        </p:nvSpPr>
        <p:spPr>
          <a:xfrm>
            <a:off x="9496425" y="2725757"/>
            <a:ext cx="827906" cy="632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E58614-CCD0-4637-8767-07FB74C70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346" y="2853850"/>
            <a:ext cx="384458" cy="33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7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BF376DD-EE2E-4CEC-82BC-50F4101F4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14" y="1078456"/>
            <a:ext cx="10839450" cy="550096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Hiding and Showing Pages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D1226E-E2A8-4167-89BA-F4C95D978FEF}"/>
              </a:ext>
            </a:extLst>
          </p:cNvPr>
          <p:cNvSpPr txBox="1"/>
          <p:nvPr/>
        </p:nvSpPr>
        <p:spPr>
          <a:xfrm>
            <a:off x="4882781" y="4620329"/>
            <a:ext cx="40386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/>
                </a:solidFill>
              </a:rPr>
              <a:t>To show a page in the Action Bar, Click the options icon              and select </a:t>
            </a:r>
            <a:r>
              <a:rPr lang="en-US" sz="1200" b="1" dirty="0">
                <a:solidFill>
                  <a:schemeClr val="tx1"/>
                </a:solidFill>
              </a:rPr>
              <a:t>Show in Menu.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US" sz="1200" b="1" dirty="0"/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/>
              <a:t>You can hide pages too.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D37726-7172-480D-B9AA-550FF8F546B6}"/>
              </a:ext>
            </a:extLst>
          </p:cNvPr>
          <p:cNvCxnSpPr>
            <a:cxnSpLocks/>
          </p:cNvCxnSpPr>
          <p:nvPr/>
        </p:nvCxnSpPr>
        <p:spPr>
          <a:xfrm flipH="1" flipV="1">
            <a:off x="3019425" y="2275010"/>
            <a:ext cx="581025" cy="747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255B095-56DF-461E-AB7B-789523C540B7}"/>
              </a:ext>
            </a:extLst>
          </p:cNvPr>
          <p:cNvSpPr txBox="1"/>
          <p:nvPr/>
        </p:nvSpPr>
        <p:spPr>
          <a:xfrm>
            <a:off x="3655870" y="3024675"/>
            <a:ext cx="415462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/>
              <a:t>The hidden from menu            icon is displayed next to </a:t>
            </a:r>
            <a:r>
              <a:rPr lang="en-US" sz="1200"/>
              <a:t>hidden pages. These pages aren’t shown in the Action </a:t>
            </a:r>
            <a:r>
              <a:rPr lang="en-US" sz="1200" dirty="0"/>
              <a:t>Bar.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447CA5C-6EF5-4AE2-B7AC-60B532FF4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351" y="3022050"/>
            <a:ext cx="365846" cy="2478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BDDD463-600F-4157-9017-32B8F9F56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274" y="4851161"/>
            <a:ext cx="146005" cy="30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0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C489-2B2D-42CD-BEAF-82B2C054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Preview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C3793-7DD3-4449-8541-A1227DA7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6E5F396-CA7D-4023-B51F-04A7CDF9D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275" y="1104901"/>
            <a:ext cx="5143499" cy="973610"/>
          </a:xfrm>
        </p:spPr>
        <p:txBody>
          <a:bodyPr/>
          <a:lstStyle/>
          <a:p>
            <a:r>
              <a:rPr lang="en-US" dirty="0"/>
              <a:t>Chart Preview is a new feature. </a:t>
            </a:r>
          </a:p>
          <a:p>
            <a:r>
              <a:rPr lang="en-US" dirty="0"/>
              <a:t>It can be pinned into place.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3129C7B-E255-49B2-B332-D43D72B7B4A3}"/>
              </a:ext>
            </a:extLst>
          </p:cNvPr>
          <p:cNvSpPr txBox="1">
            <a:spLocks/>
          </p:cNvSpPr>
          <p:nvPr/>
        </p:nvSpPr>
        <p:spPr>
          <a:xfrm>
            <a:off x="6210301" y="1078456"/>
            <a:ext cx="5448299" cy="1093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It shows appointments, active problems, current meds, some results.</a:t>
            </a:r>
          </a:p>
          <a:p>
            <a:r>
              <a:rPr lang="en-US" dirty="0"/>
              <a:t>Most useful on tasks, inbox, pt lists, and worklist.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6B172A8-E17D-4212-B5F7-051AC8C83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1" y="182040"/>
            <a:ext cx="2095500" cy="12573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9AA1813-DE63-410A-A3B9-E7DB163E9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877420"/>
            <a:ext cx="3286125" cy="1123950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D3A2103-A5D9-40BA-AA93-FC944AF5BF82}"/>
              </a:ext>
            </a:extLst>
          </p:cNvPr>
          <p:cNvCxnSpPr>
            <a:cxnSpLocks/>
          </p:cNvCxnSpPr>
          <p:nvPr/>
        </p:nvCxnSpPr>
        <p:spPr>
          <a:xfrm flipH="1">
            <a:off x="3574473" y="1641764"/>
            <a:ext cx="1153391" cy="7169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2ADE7AFE-1612-4873-9E67-08A094CCF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439" y="1993756"/>
            <a:ext cx="2865928" cy="449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23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C489-2B2D-42CD-BEAF-82B2C054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C3793-7DD3-4449-8541-A1227DA7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6E5F396-CA7D-4023-B51F-04A7CDF9D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275" y="1104901"/>
            <a:ext cx="5143499" cy="1555172"/>
          </a:xfrm>
        </p:spPr>
        <p:txBody>
          <a:bodyPr/>
          <a:lstStyle/>
          <a:p>
            <a:r>
              <a:rPr lang="en-US" dirty="0"/>
              <a:t>New ways to use Quick Chart. </a:t>
            </a:r>
          </a:p>
          <a:p>
            <a:r>
              <a:rPr lang="en-US" dirty="0"/>
              <a:t>Quick Chart as Overlay can’t be moved off of EHR window.</a:t>
            </a:r>
          </a:p>
          <a:p>
            <a:r>
              <a:rPr lang="en-US" dirty="0"/>
              <a:t>Quick Chart as Overlay allows editing including assessing problems.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3129C7B-E255-49B2-B332-D43D72B7B4A3}"/>
              </a:ext>
            </a:extLst>
          </p:cNvPr>
          <p:cNvSpPr txBox="1">
            <a:spLocks/>
          </p:cNvSpPr>
          <p:nvPr/>
        </p:nvSpPr>
        <p:spPr>
          <a:xfrm>
            <a:off x="6210301" y="1078456"/>
            <a:ext cx="5448299" cy="15816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/>
              </a:rPr>
              <a:t> Quick Chart as Window can be moved around including to a second monitor. </a:t>
            </a:r>
            <a:endParaRPr lang="en-US" dirty="0"/>
          </a:p>
          <a:p>
            <a:r>
              <a:rPr lang="en-US" dirty="0">
                <a:cs typeface="Arial"/>
              </a:rPr>
              <a:t>Quick Chart as Window doesn't allow editing.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5088BD5-8CBE-4481-AD80-CF9099BEA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617" y="183519"/>
            <a:ext cx="1179368" cy="750507"/>
          </a:xfrm>
          <a:prstGeom prst="rect">
            <a:avLst/>
          </a:prstGeom>
        </p:spPr>
      </p:pic>
      <p:pic>
        <p:nvPicPr>
          <p:cNvPr id="4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B99DEB1-6AC5-4E2E-9906-3549E7DDF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172" y="2889321"/>
            <a:ext cx="2841171" cy="192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22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DB96204-C4A7-4950-846E-612C9A7AB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82" y="3194160"/>
            <a:ext cx="11350336" cy="19836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F8C489-2B2D-42CD-BEAF-82B2C054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Toolbar/Patient Banner updates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C3793-7DD3-4449-8541-A1227DA7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6E5F396-CA7D-4023-B51F-04A7CDF9D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275" y="1104901"/>
            <a:ext cx="5143499" cy="15551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The floating clinical toolbar has been eliminated. </a:t>
            </a:r>
          </a:p>
          <a:p>
            <a:r>
              <a:rPr lang="en-US" dirty="0"/>
              <a:t>Chart alerts are part of the patient banner.  </a:t>
            </a:r>
          </a:p>
          <a:p>
            <a:r>
              <a:rPr lang="en-US" dirty="0">
                <a:cs typeface="Arial"/>
              </a:rPr>
              <a:t>The 3 dots        indicate more alerts are available.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3129C7B-E255-49B2-B332-D43D72B7B4A3}"/>
              </a:ext>
            </a:extLst>
          </p:cNvPr>
          <p:cNvSpPr txBox="1">
            <a:spLocks/>
          </p:cNvSpPr>
          <p:nvPr/>
        </p:nvSpPr>
        <p:spPr>
          <a:xfrm>
            <a:off x="6210301" y="1078456"/>
            <a:ext cx="5448299" cy="1581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The clinical toolbar is available throughout the EHR. </a:t>
            </a:r>
          </a:p>
          <a:p>
            <a:r>
              <a:rPr lang="en-US" dirty="0"/>
              <a:t>Insurance has been added to the patient banner. </a:t>
            </a:r>
          </a:p>
          <a:p>
            <a:r>
              <a:rPr lang="en-US" dirty="0"/>
              <a:t>Allergy badge flyout shows allergies.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A36CCD-FF8C-4237-9A9B-92201C367C92}"/>
              </a:ext>
            </a:extLst>
          </p:cNvPr>
          <p:cNvCxnSpPr>
            <a:cxnSpLocks/>
          </p:cNvCxnSpPr>
          <p:nvPr/>
        </p:nvCxnSpPr>
        <p:spPr>
          <a:xfrm>
            <a:off x="5419850" y="2127629"/>
            <a:ext cx="5178877" cy="14273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73C18E30-0E75-44C8-8F41-32714242F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569" y="1905000"/>
            <a:ext cx="295275" cy="28575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72E017C-F035-4EE3-AB98-52221EB5B1CD}"/>
              </a:ext>
            </a:extLst>
          </p:cNvPr>
          <p:cNvCxnSpPr>
            <a:cxnSpLocks/>
          </p:cNvCxnSpPr>
          <p:nvPr/>
        </p:nvCxnSpPr>
        <p:spPr>
          <a:xfrm>
            <a:off x="9933709" y="2111953"/>
            <a:ext cx="1153391" cy="12554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228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128B4-0998-4544-B2D6-AFD398E52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names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D3EFF-B2C8-4185-9584-039950E34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8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4043A6-9975-4483-9B37-5E9B25E32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36" y="1246834"/>
            <a:ext cx="11471928" cy="261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99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CEE8-E88E-48B0-99C0-9F27BFF86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Banner features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0374D6-37B5-453C-9052-07AA7603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9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30F391-8111-43FD-B098-35B86D59D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" y="1171069"/>
            <a:ext cx="11868150" cy="21621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5E42E1F-ACE2-4834-B504-69B42C49BA3E}"/>
              </a:ext>
            </a:extLst>
          </p:cNvPr>
          <p:cNvSpPr txBox="1">
            <a:spLocks/>
          </p:cNvSpPr>
          <p:nvPr/>
        </p:nvSpPr>
        <p:spPr>
          <a:xfrm>
            <a:off x="596900" y="3502698"/>
            <a:ext cx="11214100" cy="3139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+mn-lt"/>
              </a:rPr>
              <a:t>If a lot of info, scroll available on right.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829314-721D-45B4-8581-C9AD9F3C9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4008577"/>
            <a:ext cx="10857163" cy="211455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CCDE505-2E22-4AB1-B87C-DCC419E6E6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6612" y="542925"/>
            <a:ext cx="5143499" cy="535531"/>
          </a:xfrm>
        </p:spPr>
        <p:txBody>
          <a:bodyPr/>
          <a:lstStyle/>
          <a:p>
            <a:r>
              <a:rPr lang="en-US" dirty="0"/>
              <a:t>Clicking inside patient banner expands it. </a:t>
            </a:r>
          </a:p>
        </p:txBody>
      </p:sp>
    </p:spTree>
    <p:extLst>
      <p:ext uri="{BB962C8B-B14F-4D97-AF65-F5344CB8AC3E}">
        <p14:creationId xmlns:p14="http://schemas.microsoft.com/office/powerpoint/2010/main" val="580882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687569_Modern blue presentation_AAS_v5" id="{C7B59113-CD15-4341-96CA-86E715D5BE98}" vid="{5A8FDAEB-3DF3-4B3C-A708-49813F8D6F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F4BD5B3C894144A5B29258A63FE56D" ma:contentTypeVersion="11" ma:contentTypeDescription="Create a new document." ma:contentTypeScope="" ma:versionID="d48523aa0c2b34529e5161e6859a484d">
  <xsd:schema xmlns:xsd="http://www.w3.org/2001/XMLSchema" xmlns:xs="http://www.w3.org/2001/XMLSchema" xmlns:p="http://schemas.microsoft.com/office/2006/metadata/properties" xmlns:ns3="7e880026-4a68-4eee-a073-498d90b0ba9d" xmlns:ns4="cdae351b-f652-4783-9a7f-8ea55b647f42" targetNamespace="http://schemas.microsoft.com/office/2006/metadata/properties" ma:root="true" ma:fieldsID="74b2f80abfdfe658c2491fee3300b8b6" ns3:_="" ns4:_="">
    <xsd:import namespace="7e880026-4a68-4eee-a073-498d90b0ba9d"/>
    <xsd:import namespace="cdae351b-f652-4783-9a7f-8ea55b647f4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80026-4a68-4eee-a073-498d90b0ba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ae351b-f652-4783-9a7f-8ea55b647f4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e880026-4a68-4eee-a073-498d90b0ba9d" xsi:nil="true"/>
  </documentManagement>
</p:properties>
</file>

<file path=customXml/itemProps1.xml><?xml version="1.0" encoding="utf-8"?>
<ds:datastoreItem xmlns:ds="http://schemas.openxmlformats.org/officeDocument/2006/customXml" ds:itemID="{4BB5B341-CE73-4009-8FA3-3E4CCEBC38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880026-4a68-4eee-a073-498d90b0ba9d"/>
    <ds:schemaRef ds:uri="cdae351b-f652-4783-9a7f-8ea55b647f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26E0C9-B2AA-42E6-97B6-E1B7D9EAF1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757914-1161-4661-9696-421FD6935CDD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cdae351b-f652-4783-9a7f-8ea55b647f42"/>
    <ds:schemaRef ds:uri="7e880026-4a68-4eee-a073-498d90b0ba9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blue presentation</Template>
  <TotalTime>142</TotalTime>
  <Words>606</Words>
  <Application>Microsoft Office PowerPoint</Application>
  <PresentationFormat>Widescreen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Courier New</vt:lpstr>
      <vt:lpstr>Trade Gothic LT Pro</vt:lpstr>
      <vt:lpstr>Trebuchet MS</vt:lpstr>
      <vt:lpstr>Office Theme</vt:lpstr>
      <vt:lpstr>TouchWorks EHR Upgrade Version 20 </vt:lpstr>
      <vt:lpstr>Action Bar</vt:lpstr>
      <vt:lpstr>Site Map</vt:lpstr>
      <vt:lpstr>Hiding and Showing Pages</vt:lpstr>
      <vt:lpstr>Chart Preview</vt:lpstr>
      <vt:lpstr>Quick Chart</vt:lpstr>
      <vt:lpstr>Clinical Toolbar/Patient Banner updates</vt:lpstr>
      <vt:lpstr>Long names</vt:lpstr>
      <vt:lpstr>Patient Banner features</vt:lpstr>
      <vt:lpstr>Encounter Toolbar</vt:lpstr>
      <vt:lpstr>Color Palette </vt:lpstr>
      <vt:lpstr>Renamed workspaces</vt:lpstr>
      <vt:lpstr>Macros</vt:lpstr>
      <vt:lpstr>Macro refresher- in case you need it</vt:lpstr>
      <vt:lpstr>B. A macro edit box will appear for you to begin creating.  C. Click Create.</vt:lpstr>
      <vt:lpstr>PowerPoint Presentation</vt:lpstr>
      <vt:lpstr>PowerPoint Presentation</vt:lpstr>
      <vt:lpstr>E. Save your macro.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TouchWorks EHR Upgrade Version 20</dc:title>
  <dc:creator>Livingston, Amanda N.</dc:creator>
  <cp:lastModifiedBy>Livingston, Amanda N.</cp:lastModifiedBy>
  <cp:revision>40</cp:revision>
  <dcterms:created xsi:type="dcterms:W3CDTF">2021-04-27T18:47:39Z</dcterms:created>
  <dcterms:modified xsi:type="dcterms:W3CDTF">2021-04-30T15:07:30Z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0x010100B4F4BD5B3C894144A5B29258A63FE56D</vt:lpwstr>
  </property>
</Properties>
</file>