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286" r:id="rId7"/>
    <p:sldId id="291" r:id="rId8"/>
    <p:sldId id="294" r:id="rId9"/>
    <p:sldId id="287" r:id="rId10"/>
    <p:sldId id="288" r:id="rId11"/>
    <p:sldId id="290" r:id="rId12"/>
    <p:sldId id="292" r:id="rId13"/>
    <p:sldId id="293" r:id="rId14"/>
    <p:sldId id="295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13C430-37FB-94C2-2F1A-58A9AFDDDE5B}" v="48" dt="2021-05-10T16:52:55.513"/>
    <p1510:client id="{F0797F6D-57BB-4931-8EAD-7C60E10F0E64}" v="797" dt="2021-05-10T17:36:22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05/10/2021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05/10/2021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4789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Arial"/>
              </a:rPr>
              <a:t>Chart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408098F-ABE2-406B-9FC1-996738B33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118" y="1195298"/>
            <a:ext cx="5287113" cy="128605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32CB554B-F2BF-4AF4-B285-9DA936BFF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600" y="2571750"/>
            <a:ext cx="9467850" cy="1067562"/>
          </a:xfrm>
        </p:spPr>
        <p:txBody>
          <a:bodyPr/>
          <a:lstStyle/>
          <a:p>
            <a:r>
              <a:rPr lang="en-US" sz="4000"/>
              <a:t>TouchWorks EHR Upgrade Version 20	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88CDB28-ED16-4E0A-A331-055ECBD48DA6}"/>
              </a:ext>
            </a:extLst>
          </p:cNvPr>
          <p:cNvSpPr txBox="1">
            <a:spLocks/>
          </p:cNvSpPr>
          <p:nvPr/>
        </p:nvSpPr>
        <p:spPr>
          <a:xfrm>
            <a:off x="8045904" y="6391930"/>
            <a:ext cx="4041321" cy="359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lang="en-GB" sz="1800" kern="1200" spc="3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Arial"/>
              </a:rPr>
              <a:t>    Go-Live Date 05/24/2021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9CEE8-E88E-48B0-99C0-9F27BFF8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 Actions Screenshot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0374D6-37B5-453C-9052-07AA7603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10</a:t>
            </a:fld>
            <a:endParaRPr lang="en-US" noProof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1CA25D-1BE6-4C8B-A35E-30F94F347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350" y="1005953"/>
            <a:ext cx="8534400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82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9CEE8-E88E-48B0-99C0-9F27BFF8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Charge is for billing from the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0374D6-37B5-453C-9052-07AA7603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11</a:t>
            </a:fld>
            <a:endParaRPr lang="en-US" noProof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2D5085D1-E714-4FBE-A308-FB30C57E094F}"/>
              </a:ext>
            </a:extLst>
          </p:cNvPr>
          <p:cNvSpPr txBox="1">
            <a:spLocks/>
          </p:cNvSpPr>
          <p:nvPr/>
        </p:nvSpPr>
        <p:spPr>
          <a:xfrm>
            <a:off x="444501" y="1152951"/>
            <a:ext cx="2139674" cy="4915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Charge is for billing from the EHR- Charge Entry.</a:t>
            </a:r>
          </a:p>
          <a:p>
            <a:r>
              <a:rPr lang="en-US"/>
              <a:t>Only a small number of providers are currently billing from the system. (Thank you Dr. Smith and Dr. Michael!)</a:t>
            </a:r>
          </a:p>
          <a:p>
            <a:r>
              <a:rPr lang="en-US"/>
              <a:t>We hope to roll out Charge in 2021. </a:t>
            </a:r>
          </a:p>
          <a:p>
            <a:r>
              <a:rPr lang="en-US"/>
              <a:t>Until then, please ignore. </a:t>
            </a:r>
          </a:p>
          <a:p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E1EFD1-8558-4E01-8DC1-F3AB637E4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306" y="1152951"/>
            <a:ext cx="8785637" cy="462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9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9CEE8-E88E-48B0-99C0-9F27BFF8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 is for charge entry too.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0374D6-37B5-453C-9052-07AA7603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12</a:t>
            </a:fld>
            <a:endParaRPr lang="en-US" noProof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2D5085D1-E714-4FBE-A308-FB30C57E094F}"/>
              </a:ext>
            </a:extLst>
          </p:cNvPr>
          <p:cNvSpPr txBox="1">
            <a:spLocks/>
          </p:cNvSpPr>
          <p:nvPr/>
        </p:nvSpPr>
        <p:spPr>
          <a:xfrm>
            <a:off x="444501" y="1152951"/>
            <a:ext cx="10011464" cy="702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Until we roll out charge entry, please don’t click Post in the upper right corner.</a:t>
            </a:r>
          </a:p>
          <a:p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75B7E6-6554-4348-808B-FF971789B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163" y="2045804"/>
            <a:ext cx="6266978" cy="265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84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Patient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078458"/>
            <a:ext cx="5339897" cy="7430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cs typeface="Arial"/>
              </a:rPr>
              <a:t>Search patient is still in the upper left corner but includes the magnifying glass and an inline search.</a:t>
            </a:r>
          </a:p>
          <a:p>
            <a:endParaRPr lang="en-US">
              <a:solidFill>
                <a:schemeClr val="accent1">
                  <a:lumMod val="20000"/>
                  <a:lumOff val="80000"/>
                </a:schemeClr>
              </a:solidFill>
              <a:cs typeface="Arial"/>
            </a:endParaRPr>
          </a:p>
          <a:p>
            <a:endParaRPr lang="en-US">
              <a:cs typeface="Arial"/>
            </a:endParaRPr>
          </a:p>
          <a:p>
            <a:endParaRPr lang="en-US">
              <a:cs typeface="Arial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C0EF1D36-A62E-4FBE-9469-D9D78712EE3A}"/>
              </a:ext>
            </a:extLst>
          </p:cNvPr>
          <p:cNvSpPr txBox="1">
            <a:spLocks/>
          </p:cNvSpPr>
          <p:nvPr/>
        </p:nvSpPr>
        <p:spPr>
          <a:xfrm>
            <a:off x="5778499" y="1078458"/>
            <a:ext cx="5339897" cy="20058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Arial"/>
              </a:rPr>
              <a:t>The search dropdown now remember the last 10 patients you opened even after you log out and log back in.</a:t>
            </a:r>
          </a:p>
          <a:p>
            <a:pPr marL="0" indent="0">
              <a:buNone/>
            </a:pPr>
            <a:endParaRPr lang="en-US">
              <a:solidFill>
                <a:srgbClr val="FFFFFF"/>
              </a:solidFill>
              <a:cs typeface="Arial"/>
            </a:endParaRPr>
          </a:p>
          <a:p>
            <a:endParaRPr lang="en-US">
              <a:solidFill>
                <a:srgbClr val="BAE4FF"/>
              </a:solidFill>
              <a:cs typeface="Arial"/>
            </a:endParaRPr>
          </a:p>
          <a:p>
            <a:endParaRPr lang="en-US"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pic>
        <p:nvPicPr>
          <p:cNvPr id="6" name="Picture 8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2FE25671-F0BC-41A7-B2E9-20FACE709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5" y="1883053"/>
            <a:ext cx="4267200" cy="216660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54BBE6-A256-42EA-920B-4A4997A3BBC7}"/>
              </a:ext>
            </a:extLst>
          </p:cNvPr>
          <p:cNvSpPr/>
          <p:nvPr/>
        </p:nvSpPr>
        <p:spPr>
          <a:xfrm>
            <a:off x="787400" y="1883053"/>
            <a:ext cx="3619500" cy="5553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5D78ED-4E39-4CAA-AF07-0BEBAE2DC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484" y="1982326"/>
            <a:ext cx="4267200" cy="425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Appointments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CDEB384-5304-4C92-B038-AB37AD1E4A99}"/>
              </a:ext>
            </a:extLst>
          </p:cNvPr>
          <p:cNvSpPr txBox="1">
            <a:spLocks/>
          </p:cNvSpPr>
          <p:nvPr/>
        </p:nvSpPr>
        <p:spPr>
          <a:xfrm>
            <a:off x="444500" y="1201016"/>
            <a:ext cx="3146839" cy="33444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Arial"/>
              </a:rPr>
              <a:t>Quick Appointments icon is the only way to see the past, present, and future appointments for the patient in the patient banner. </a:t>
            </a:r>
          </a:p>
          <a:p>
            <a:r>
              <a:rPr lang="en-US">
                <a:cs typeface="Arial"/>
              </a:rPr>
              <a:t>Appointments tab is gone.</a:t>
            </a:r>
          </a:p>
          <a:p>
            <a:pPr marL="0" indent="0">
              <a:buNone/>
            </a:pPr>
            <a:endParaRPr lang="en-US">
              <a:solidFill>
                <a:schemeClr val="accent1">
                  <a:lumMod val="20000"/>
                  <a:lumOff val="80000"/>
                </a:schemeClr>
              </a:solidFill>
              <a:cs typeface="Arial"/>
            </a:endParaRPr>
          </a:p>
          <a:p>
            <a:pPr marL="0" indent="0">
              <a:buNone/>
            </a:pPr>
            <a:endParaRPr lang="en-US">
              <a:cs typeface="Arial"/>
            </a:endParaRPr>
          </a:p>
          <a:p>
            <a:endParaRPr lang="en-US"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5617C2-EBD9-4E10-ADDE-542E16C09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048" y="3929576"/>
            <a:ext cx="1776342" cy="147695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579E555-8D57-494D-9519-0897D1AB05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113" y="542925"/>
            <a:ext cx="7167487" cy="5757733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D018D7F-1079-4E89-9610-351AB130DD70}"/>
              </a:ext>
            </a:extLst>
          </p:cNvPr>
          <p:cNvCxnSpPr/>
          <p:nvPr/>
        </p:nvCxnSpPr>
        <p:spPr>
          <a:xfrm flipV="1">
            <a:off x="3392557" y="1078456"/>
            <a:ext cx="7859643" cy="3730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77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8C489-2B2D-42CD-BEAF-82B2C054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Window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BC3793-7DD3-4449-8541-A1227DA7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4</a:t>
            </a:fld>
            <a:endParaRPr lang="en-US" noProof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9B12AF-143B-4E8D-A3C7-94B586B4D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18" y="2791027"/>
            <a:ext cx="10389704" cy="301881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50C7709-C63C-40A0-B3C7-F6A2B847F83F}"/>
              </a:ext>
            </a:extLst>
          </p:cNvPr>
          <p:cNvSpPr txBox="1"/>
          <p:nvPr/>
        </p:nvSpPr>
        <p:spPr>
          <a:xfrm>
            <a:off x="7485822" y="1368207"/>
            <a:ext cx="219157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2000"/>
              <a:t>Current location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6BE8CE-BD49-496B-866C-07B07A2B9555}"/>
              </a:ext>
            </a:extLst>
          </p:cNvPr>
          <p:cNvSpPr txBox="1"/>
          <p:nvPr/>
        </p:nvSpPr>
        <p:spPr>
          <a:xfrm>
            <a:off x="1028700" y="1368207"/>
            <a:ext cx="41529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2000"/>
              <a:t>Current encounter/date of service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F88BA22-0707-4CAE-BD17-E71462294ECB}"/>
              </a:ext>
            </a:extLst>
          </p:cNvPr>
          <p:cNvCxnSpPr>
            <a:cxnSpLocks/>
          </p:cNvCxnSpPr>
          <p:nvPr/>
        </p:nvCxnSpPr>
        <p:spPr>
          <a:xfrm flipH="1">
            <a:off x="3238501" y="1768317"/>
            <a:ext cx="342899" cy="18511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5875F64-581C-4BA9-B846-B3E11E61C375}"/>
              </a:ext>
            </a:extLst>
          </p:cNvPr>
          <p:cNvCxnSpPr>
            <a:cxnSpLocks/>
          </p:cNvCxnSpPr>
          <p:nvPr/>
        </p:nvCxnSpPr>
        <p:spPr>
          <a:xfrm flipH="1">
            <a:off x="6235700" y="1768317"/>
            <a:ext cx="1250122" cy="1022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52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6A8218D-AAFB-4BDC-A5B3-272134EDD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538" y="665880"/>
            <a:ext cx="5427662" cy="53256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F8C489-2B2D-42CD-BEAF-82B2C054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Problems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BC3793-7DD3-4449-8541-A1227DA7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5</a:t>
            </a:fld>
            <a:endParaRPr lang="en-US" noProof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6E5F396-CA7D-4023-B51F-04A7CDF9D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6275" y="1104900"/>
            <a:ext cx="4556125" cy="14986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cs typeface="Arial"/>
              </a:rPr>
              <a:t>Problems tab will now default to only Active Problems.</a:t>
            </a:r>
          </a:p>
          <a:p>
            <a:r>
              <a:rPr lang="en-US">
                <a:cs typeface="Arial"/>
              </a:rPr>
              <a:t>Use the dropdown arrow to show All Problems or to select a Problem list.</a:t>
            </a:r>
          </a:p>
          <a:p>
            <a:pPr marL="0" indent="0">
              <a:buNone/>
            </a:pPr>
            <a:endParaRPr lang="en-US">
              <a:cs typeface="Arial"/>
            </a:endParaRPr>
          </a:p>
          <a:p>
            <a:endParaRPr lang="en-US"/>
          </a:p>
          <a:p>
            <a:pPr marL="0" indent="0">
              <a:buNone/>
            </a:pPr>
            <a:endParaRPr lang="en-US">
              <a:cs typeface="Arial"/>
            </a:endParaRPr>
          </a:p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631A2E-42AF-4EC7-8D06-97841B6E959A}"/>
              </a:ext>
            </a:extLst>
          </p:cNvPr>
          <p:cNvSpPr/>
          <p:nvPr/>
        </p:nvSpPr>
        <p:spPr>
          <a:xfrm>
            <a:off x="5524501" y="1104900"/>
            <a:ext cx="1968500" cy="5841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8917CA-3EFB-4810-A75B-18BAC390B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919" y="2504553"/>
            <a:ext cx="2133600" cy="3146676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C670B31-8B24-4C55-B321-9C09F3BEBD17}"/>
              </a:ext>
            </a:extLst>
          </p:cNvPr>
          <p:cNvCxnSpPr>
            <a:cxnSpLocks/>
          </p:cNvCxnSpPr>
          <p:nvPr/>
        </p:nvCxnSpPr>
        <p:spPr>
          <a:xfrm flipH="1">
            <a:off x="2362200" y="2324100"/>
            <a:ext cx="1422400" cy="965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58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6C252F92-7243-47BC-9ABA-6661CF6BC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355" y="3682492"/>
            <a:ext cx="5530011" cy="202003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E50210E-6D0A-451A-8504-0462397A2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6738" y="1242850"/>
            <a:ext cx="5247246" cy="235096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Description and Impression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D1226E-E2A8-4167-89BA-F4C95D978FEF}"/>
              </a:ext>
            </a:extLst>
          </p:cNvPr>
          <p:cNvSpPr txBox="1"/>
          <p:nvPr/>
        </p:nvSpPr>
        <p:spPr>
          <a:xfrm>
            <a:off x="1005096" y="5242096"/>
            <a:ext cx="4038600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400" i="1"/>
              <a:t>If note output needs to be reconfigured, then have your Department Head contact the EHR team.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D37726-7172-480D-B9AA-550FF8F546B6}"/>
              </a:ext>
            </a:extLst>
          </p:cNvPr>
          <p:cNvCxnSpPr>
            <a:cxnSpLocks/>
          </p:cNvCxnSpPr>
          <p:nvPr/>
        </p:nvCxnSpPr>
        <p:spPr>
          <a:xfrm>
            <a:off x="4381500" y="1112484"/>
            <a:ext cx="1568080" cy="1098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CEE85E5-2251-4413-89AD-9CBE063498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078456"/>
            <a:ext cx="5809881" cy="59655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cs typeface="Arial"/>
              </a:rPr>
              <a:t>Now available at a click in the Problem list.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386247F-899A-492D-A9F6-54FB2EDCCE68}"/>
              </a:ext>
            </a:extLst>
          </p:cNvPr>
          <p:cNvSpPr txBox="1">
            <a:spLocks/>
          </p:cNvSpPr>
          <p:nvPr/>
        </p:nvSpPr>
        <p:spPr>
          <a:xfrm>
            <a:off x="406398" y="3161650"/>
            <a:ext cx="3445243" cy="11316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Arial"/>
              </a:rPr>
              <a:t>Depending on your note configuration, these description comments will appear in your note output.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C0D5E1-FB08-4A5A-AE73-073D1DD0858F}"/>
              </a:ext>
            </a:extLst>
          </p:cNvPr>
          <p:cNvCxnSpPr>
            <a:cxnSpLocks/>
          </p:cNvCxnSpPr>
          <p:nvPr/>
        </p:nvCxnSpPr>
        <p:spPr>
          <a:xfrm>
            <a:off x="3816919" y="4000500"/>
            <a:ext cx="1999681" cy="2785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90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B08E22D-38FD-4851-8CE8-FE27B003E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866482"/>
            <a:ext cx="4873627" cy="47340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F8C489-2B2D-42CD-BEAF-82B2C054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View Filtering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BC3793-7DD3-4449-8541-A1227DA7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6E5F396-CA7D-4023-B51F-04A7CDF9D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6275" y="1104901"/>
            <a:ext cx="5143499" cy="973610"/>
          </a:xfrm>
        </p:spPr>
        <p:txBody>
          <a:bodyPr/>
          <a:lstStyle/>
          <a:p>
            <a:r>
              <a:rPr lang="en-US"/>
              <a:t>Notes, Labs, Radiology, Procedures/Pathology, Chart tabs now have the ability to show 1 year, 3 years, 5 years, All. </a:t>
            </a:r>
          </a:p>
          <a:p>
            <a:r>
              <a:rPr lang="en-US"/>
              <a:t>1 year is system default and allows for fastest loading times.</a:t>
            </a:r>
          </a:p>
          <a:p>
            <a:r>
              <a:rPr lang="en-US"/>
              <a:t>You can toggle to alternate values and set your own default filter by clicking Make Default.</a:t>
            </a:r>
          </a:p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631A2E-42AF-4EC7-8D06-97841B6E959A}"/>
              </a:ext>
            </a:extLst>
          </p:cNvPr>
          <p:cNvSpPr/>
          <p:nvPr/>
        </p:nvSpPr>
        <p:spPr>
          <a:xfrm>
            <a:off x="6095999" y="866482"/>
            <a:ext cx="4873627" cy="10385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2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8C489-2B2D-42CD-BEAF-82B2C054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tab sort by Encounter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BC3793-7DD3-4449-8541-A1227DA7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8</a:t>
            </a:fld>
            <a:endParaRPr lang="en-US" noProof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3129C7B-E255-49B2-B332-D43D72B7B4A3}"/>
              </a:ext>
            </a:extLst>
          </p:cNvPr>
          <p:cNvSpPr txBox="1">
            <a:spLocks/>
          </p:cNvSpPr>
          <p:nvPr/>
        </p:nvSpPr>
        <p:spPr>
          <a:xfrm>
            <a:off x="444500" y="1152951"/>
            <a:ext cx="8902699" cy="525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Non-clinical staff now have the ability to sort by Encounter on the Chart tab.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EBE3D6-25DA-4647-B955-F4577AB86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70125"/>
            <a:ext cx="5827486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22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128B4-0998-4544-B2D6-AFD398E52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 Actions – NEW TAB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DD3EFF-B2C8-4185-9584-039950E3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9</a:t>
            </a:fld>
            <a:endParaRPr lang="en-US" noProof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547C2BED-8F67-48A8-A15C-B9657D4A74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6275" y="1104901"/>
            <a:ext cx="10853116" cy="4461012"/>
          </a:xfrm>
        </p:spPr>
        <p:txBody>
          <a:bodyPr/>
          <a:lstStyle/>
          <a:p>
            <a:r>
              <a:rPr lang="en-US"/>
              <a:t>Med flowsheet has been updated to Med Actions.</a:t>
            </a:r>
          </a:p>
          <a:p>
            <a:r>
              <a:rPr lang="en-US"/>
              <a:t>Green check mark indicates patient is taking medication.</a:t>
            </a:r>
          </a:p>
          <a:p>
            <a:r>
              <a:rPr lang="en-US"/>
              <a:t>Red dash indicates patient is non-compliant, not taking medication.</a:t>
            </a:r>
          </a:p>
          <a:p>
            <a:r>
              <a:rPr lang="en-US"/>
              <a:t>Red dash </a:t>
            </a:r>
            <a:r>
              <a:rPr lang="en-US" b="1" u="sng">
                <a:solidFill>
                  <a:srgbClr val="FF0000"/>
                </a:solidFill>
              </a:rPr>
              <a:t>does not </a:t>
            </a:r>
            <a:r>
              <a:rPr lang="en-US"/>
              <a:t>remove med from Current Meds to Past Meds.</a:t>
            </a:r>
          </a:p>
          <a:p>
            <a:r>
              <a:rPr lang="en-US"/>
              <a:t>Dropdown box allows a not-taking reason.</a:t>
            </a:r>
          </a:p>
          <a:p>
            <a:r>
              <a:rPr lang="en-US"/>
              <a:t>R D/C allows to record discontinue from this tab and </a:t>
            </a:r>
            <a:r>
              <a:rPr lang="en-US" b="1" u="sng">
                <a:solidFill>
                  <a:srgbClr val="00B050"/>
                </a:solidFill>
              </a:rPr>
              <a:t>does</a:t>
            </a:r>
            <a:r>
              <a:rPr lang="en-US"/>
              <a:t> move med from Current Meds to Past Meds.</a:t>
            </a:r>
          </a:p>
          <a:p>
            <a:r>
              <a:rPr lang="en-US"/>
              <a:t>3 dots      opens additional menu.</a:t>
            </a:r>
          </a:p>
          <a:p>
            <a:r>
              <a:rPr lang="en-US"/>
              <a:t>Can also right click for an additional menu. </a:t>
            </a:r>
          </a:p>
          <a:p>
            <a:r>
              <a:rPr lang="en-US"/>
              <a:t>Changes must be Committed. </a:t>
            </a:r>
          </a:p>
          <a:p>
            <a:r>
              <a:rPr lang="en-US"/>
              <a:t>This can be used as part of the medication reconciliation.</a:t>
            </a:r>
          </a:p>
          <a:p>
            <a:r>
              <a:rPr lang="en-US"/>
              <a:t>Please work with nursing supervisors and medical directors for each specialty to determine best practices for your team.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3A115C-2C80-427B-A4C0-4F1E54FCE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3363390"/>
            <a:ext cx="1524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9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e880026-4a68-4eee-a073-498d90b0ba9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F4BD5B3C894144A5B29258A63FE56D" ma:contentTypeVersion="11" ma:contentTypeDescription="Create a new document." ma:contentTypeScope="" ma:versionID="d48523aa0c2b34529e5161e6859a484d">
  <xsd:schema xmlns:xsd="http://www.w3.org/2001/XMLSchema" xmlns:xs="http://www.w3.org/2001/XMLSchema" xmlns:p="http://schemas.microsoft.com/office/2006/metadata/properties" xmlns:ns3="7e880026-4a68-4eee-a073-498d90b0ba9d" xmlns:ns4="cdae351b-f652-4783-9a7f-8ea55b647f42" targetNamespace="http://schemas.microsoft.com/office/2006/metadata/properties" ma:root="true" ma:fieldsID="74b2f80abfdfe658c2491fee3300b8b6" ns3:_="" ns4:_="">
    <xsd:import namespace="7e880026-4a68-4eee-a073-498d90b0ba9d"/>
    <xsd:import namespace="cdae351b-f652-4783-9a7f-8ea55b647f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880026-4a68-4eee-a073-498d90b0ba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ae351b-f652-4783-9a7f-8ea55b647f4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7e880026-4a68-4eee-a073-498d90b0ba9d"/>
    <ds:schemaRef ds:uri="cdae351b-f652-4783-9a7f-8ea55b647f4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B5B341-CE73-4009-8FA3-3E4CCEBC38D0}">
  <ds:schemaRefs>
    <ds:schemaRef ds:uri="7e880026-4a68-4eee-a073-498d90b0ba9d"/>
    <ds:schemaRef ds:uri="cdae351b-f652-4783-9a7f-8ea55b647f4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474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Trade Gothic LT Pro</vt:lpstr>
      <vt:lpstr>Trebuchet MS</vt:lpstr>
      <vt:lpstr>Office Theme</vt:lpstr>
      <vt:lpstr>TouchWorks EHR Upgrade Version 20 </vt:lpstr>
      <vt:lpstr>Search Patient</vt:lpstr>
      <vt:lpstr>Quick Appointments</vt:lpstr>
      <vt:lpstr>Chart Window</vt:lpstr>
      <vt:lpstr>Active Problems</vt:lpstr>
      <vt:lpstr>Problem Description and Impression</vt:lpstr>
      <vt:lpstr>Chart View Filtering</vt:lpstr>
      <vt:lpstr>Chart tab sort by Encounter</vt:lpstr>
      <vt:lpstr>Med Actions – NEW TAB</vt:lpstr>
      <vt:lpstr>Med Actions Screenshot</vt:lpstr>
      <vt:lpstr>Charge is for billing from the system</vt:lpstr>
      <vt:lpstr>Post is for charge entry too.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TouchWorks EHR Upgrade Version 20</dc:title>
  <dc:creator>Livingston, Amanda N.</dc:creator>
  <cp:lastModifiedBy>Livingston, Amanda N.</cp:lastModifiedBy>
  <cp:revision>2</cp:revision>
  <dcterms:created xsi:type="dcterms:W3CDTF">2021-04-27T18:47:39Z</dcterms:created>
  <dcterms:modified xsi:type="dcterms:W3CDTF">2021-05-10T17:41:17Z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0x010100B4F4BD5B3C894144A5B29258A63FE56D</vt:lpwstr>
  </property>
</Properties>
</file>