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4"/>
  </p:sldMasterIdLst>
  <p:sldIdLst>
    <p:sldId id="256" r:id="rId5"/>
    <p:sldId id="257" r:id="rId6"/>
    <p:sldId id="258" r:id="rId7"/>
    <p:sldId id="275" r:id="rId8"/>
    <p:sldId id="267" r:id="rId9"/>
    <p:sldId id="268" r:id="rId10"/>
    <p:sldId id="259" r:id="rId11"/>
    <p:sldId id="260" r:id="rId12"/>
    <p:sldId id="276" r:id="rId13"/>
    <p:sldId id="264" r:id="rId14"/>
    <p:sldId id="262" r:id="rId15"/>
    <p:sldId id="263" r:id="rId16"/>
    <p:sldId id="265" r:id="rId17"/>
    <p:sldId id="269" r:id="rId18"/>
    <p:sldId id="274" r:id="rId19"/>
    <p:sldId id="270" r:id="rId20"/>
    <p:sldId id="277" r:id="rId21"/>
    <p:sldId id="272" r:id="rId22"/>
    <p:sldId id="271" r:id="rId23"/>
    <p:sldId id="266" r:id="rId24"/>
    <p:sldId id="27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4E2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75" d="100"/>
          <a:sy n="75" d="100"/>
        </p:scale>
        <p:origin x="78"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85CFEA-021A-404E-981C-F7B4C9E7FD70}" type="datetimeFigureOut">
              <a:rPr lang="en-US" smtClean="0"/>
              <a:t>07/30/2020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9FFB613-FA36-4E2E-AFDD-46B5B1E76C25}" type="slidenum">
              <a:rPr lang="en-US" smtClean="0"/>
              <a:t>‹#›</a:t>
            </a:fld>
            <a:endParaRPr lang="en-US"/>
          </a:p>
        </p:txBody>
      </p:sp>
    </p:spTree>
    <p:extLst>
      <p:ext uri="{BB962C8B-B14F-4D97-AF65-F5344CB8AC3E}">
        <p14:creationId xmlns:p14="http://schemas.microsoft.com/office/powerpoint/2010/main" val="91354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85CFEA-021A-404E-981C-F7B4C9E7FD70}" type="datetimeFigureOut">
              <a:rPr lang="en-US" smtClean="0"/>
              <a:t>07/30/2020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227164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85CFEA-021A-404E-981C-F7B4C9E7FD70}" type="datetimeFigureOut">
              <a:rPr lang="en-US" smtClean="0"/>
              <a:t>07/30/2020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926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85CFEA-021A-404E-981C-F7B4C9E7FD70}" type="datetimeFigureOut">
              <a:rPr lang="en-US" smtClean="0"/>
              <a:t>07/30/2020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61132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3985CFEA-021A-404E-981C-F7B4C9E7FD70}" type="datetimeFigureOut">
              <a:rPr lang="en-US" smtClean="0"/>
              <a:t>07/30/2020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9FFB613-FA36-4E2E-AFDD-46B5B1E76C25}" type="slidenum">
              <a:rPr lang="en-US" smtClean="0"/>
              <a:t>‹#›</a:t>
            </a:fld>
            <a:endParaRPr lang="en-US"/>
          </a:p>
        </p:txBody>
      </p:sp>
    </p:spTree>
    <p:extLst>
      <p:ext uri="{BB962C8B-B14F-4D97-AF65-F5344CB8AC3E}">
        <p14:creationId xmlns:p14="http://schemas.microsoft.com/office/powerpoint/2010/main" val="344533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85CFEA-021A-404E-981C-F7B4C9E7FD70}" type="datetimeFigureOut">
              <a:rPr lang="en-US" smtClean="0"/>
              <a:t>07/30/2020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300194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85CFEA-021A-404E-981C-F7B4C9E7FD70}" type="datetimeFigureOut">
              <a:rPr lang="en-US" smtClean="0"/>
              <a:t>07/30/2020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15351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85CFEA-021A-404E-981C-F7B4C9E7FD70}" type="datetimeFigureOut">
              <a:rPr lang="en-US" smtClean="0"/>
              <a:t>07/30/2020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384059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5CFEA-021A-404E-981C-F7B4C9E7FD70}" type="datetimeFigureOut">
              <a:rPr lang="en-US" smtClean="0"/>
              <a:t>07/30/2020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40118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85CFEA-021A-404E-981C-F7B4C9E7FD70}" type="datetimeFigureOut">
              <a:rPr lang="en-US" smtClean="0"/>
              <a:t>07/30/2020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398534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85CFEA-021A-404E-981C-F7B4C9E7FD70}" type="datetimeFigureOut">
              <a:rPr lang="en-US" smtClean="0"/>
              <a:t>07/30/2020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9FFB613-FA36-4E2E-AFDD-46B5B1E76C25}" type="slidenum">
              <a:rPr lang="en-US" smtClean="0"/>
              <a:t>‹#›</a:t>
            </a:fld>
            <a:endParaRPr lang="en-US"/>
          </a:p>
        </p:txBody>
      </p:sp>
    </p:spTree>
    <p:extLst>
      <p:ext uri="{BB962C8B-B14F-4D97-AF65-F5344CB8AC3E}">
        <p14:creationId xmlns:p14="http://schemas.microsoft.com/office/powerpoint/2010/main" val="296561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985CFEA-021A-404E-981C-F7B4C9E7FD70}" type="datetimeFigureOut">
              <a:rPr lang="en-US" smtClean="0"/>
              <a:t>07/30/2020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9FFB613-FA36-4E2E-AFDD-46B5B1E76C25}" type="slidenum">
              <a:rPr lang="en-US" smtClean="0"/>
              <a:t>‹#›</a:t>
            </a:fld>
            <a:endParaRPr lang="en-US"/>
          </a:p>
        </p:txBody>
      </p:sp>
    </p:spTree>
    <p:extLst>
      <p:ext uri="{BB962C8B-B14F-4D97-AF65-F5344CB8AC3E}">
        <p14:creationId xmlns:p14="http://schemas.microsoft.com/office/powerpoint/2010/main" val="2181201409"/>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5400" kern="1200" cap="all"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249382"/>
            <a:ext cx="9966960" cy="1911927"/>
          </a:xfrm>
        </p:spPr>
        <p:txBody>
          <a:bodyPr/>
          <a:lstStyle/>
          <a:p>
            <a:r>
              <a:rPr lang="en-US" dirty="0" smtClean="0"/>
              <a:t>5 note types</a:t>
            </a:r>
            <a:endParaRPr lang="en-US" dirty="0"/>
          </a:p>
        </p:txBody>
      </p:sp>
      <p:sp>
        <p:nvSpPr>
          <p:cNvPr id="3" name="Subtitle 2"/>
          <p:cNvSpPr>
            <a:spLocks noGrp="1"/>
          </p:cNvSpPr>
          <p:nvPr>
            <p:ph type="subTitle" idx="1"/>
          </p:nvPr>
        </p:nvSpPr>
        <p:spPr>
          <a:xfrm>
            <a:off x="7950200" y="571500"/>
            <a:ext cx="3292763" cy="654628"/>
          </a:xfrm>
        </p:spPr>
        <p:txBody>
          <a:bodyPr>
            <a:normAutofit fontScale="85000" lnSpcReduction="20000"/>
          </a:bodyPr>
          <a:lstStyle/>
          <a:p>
            <a:pPr algn="r"/>
            <a:r>
              <a:rPr lang="en-US" dirty="0" smtClean="0"/>
              <a:t>Internal Medicine </a:t>
            </a:r>
          </a:p>
          <a:p>
            <a:pPr algn="r"/>
            <a:r>
              <a:rPr lang="en-US" dirty="0" smtClean="0"/>
              <a:t>Boot Camp July 7, 2020</a:t>
            </a:r>
            <a:endParaRPr lang="en-US" dirty="0"/>
          </a:p>
        </p:txBody>
      </p:sp>
      <p:pic>
        <p:nvPicPr>
          <p:cNvPr id="5" name="Picture 4"/>
          <p:cNvPicPr>
            <a:picLocks noChangeAspect="1"/>
          </p:cNvPicPr>
          <p:nvPr/>
        </p:nvPicPr>
        <p:blipFill>
          <a:blip r:embed="rId2"/>
          <a:stretch>
            <a:fillRect/>
          </a:stretch>
        </p:blipFill>
        <p:spPr>
          <a:xfrm>
            <a:off x="2423531" y="1548246"/>
            <a:ext cx="6548604" cy="4551471"/>
          </a:xfrm>
          <a:prstGeom prst="rect">
            <a:avLst/>
          </a:prstGeom>
        </p:spPr>
      </p:pic>
    </p:spTree>
    <p:extLst>
      <p:ext uri="{BB962C8B-B14F-4D97-AF65-F5344CB8AC3E}">
        <p14:creationId xmlns:p14="http://schemas.microsoft.com/office/powerpoint/2010/main" val="348889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599" cy="800099"/>
          </a:xfrm>
        </p:spPr>
        <p:txBody>
          <a:bodyPr>
            <a:normAutofit/>
          </a:bodyPr>
          <a:lstStyle/>
          <a:p>
            <a:pPr algn="ctr"/>
            <a:r>
              <a:rPr lang="en-US" sz="4400" dirty="0" smtClean="0"/>
              <a:t>Annual Physical Exam</a:t>
            </a:r>
            <a:endParaRPr lang="en-US" sz="4400" dirty="0"/>
          </a:p>
        </p:txBody>
      </p:sp>
      <p:pic>
        <p:nvPicPr>
          <p:cNvPr id="5" name="Picture Placeholder 4"/>
          <p:cNvPicPr>
            <a:picLocks noGrp="1" noChangeAspect="1"/>
          </p:cNvPicPr>
          <p:nvPr>
            <p:ph type="pic" idx="1"/>
          </p:nvPr>
        </p:nvPicPr>
        <p:blipFill>
          <a:blip r:embed="rId2"/>
          <a:srcRect l="10014" r="10014"/>
          <a:stretch>
            <a:fillRect/>
          </a:stretch>
        </p:blipFill>
        <p:spPr>
          <a:xfrm>
            <a:off x="6899939" y="2337795"/>
            <a:ext cx="4756600" cy="3928443"/>
          </a:xfrm>
          <a:prstGeom prst="rect">
            <a:avLst/>
          </a:prstGeom>
        </p:spPr>
      </p:pic>
      <p:sp>
        <p:nvSpPr>
          <p:cNvPr id="4" name="Text Placeholder 3"/>
          <p:cNvSpPr>
            <a:spLocks noGrp="1"/>
          </p:cNvSpPr>
          <p:nvPr>
            <p:ph type="body" sz="half" idx="2"/>
          </p:nvPr>
        </p:nvSpPr>
        <p:spPr>
          <a:xfrm>
            <a:off x="839788" y="1414464"/>
            <a:ext cx="6289675" cy="5272086"/>
          </a:xfrm>
        </p:spPr>
        <p:txBody>
          <a:bodyPr>
            <a:normAutofit/>
          </a:bodyPr>
          <a:lstStyle/>
          <a:p>
            <a:pPr marL="285750" indent="-285750">
              <a:buFont typeface="Arial" panose="020B0604020202020204" pitchFamily="34" charset="0"/>
              <a:buChar char="•"/>
            </a:pPr>
            <a:r>
              <a:rPr lang="en-US" sz="2600" dirty="0" smtClean="0">
                <a:solidFill>
                  <a:schemeClr val="tx1"/>
                </a:solidFill>
              </a:rPr>
              <a:t>Visit Type on the Note Selector box: </a:t>
            </a:r>
            <a:r>
              <a:rPr lang="en-US" sz="2600" i="1" dirty="0" smtClean="0">
                <a:solidFill>
                  <a:schemeClr val="tx1"/>
                </a:solidFill>
              </a:rPr>
              <a:t>Health Maintenance </a:t>
            </a:r>
            <a:r>
              <a:rPr lang="en-US" sz="2600" dirty="0" smtClean="0">
                <a:solidFill>
                  <a:schemeClr val="tx1"/>
                </a:solidFill>
              </a:rPr>
              <a:t>note determined by age and new or established</a:t>
            </a:r>
          </a:p>
          <a:p>
            <a:pPr marL="285750" indent="-285750">
              <a:buFont typeface="Arial" panose="020B0604020202020204" pitchFamily="34" charset="0"/>
              <a:buChar char="•"/>
            </a:pPr>
            <a:r>
              <a:rPr lang="en-US" sz="2600" dirty="0" smtClean="0">
                <a:solidFill>
                  <a:schemeClr val="tx1"/>
                </a:solidFill>
              </a:rPr>
              <a:t>Pt may bring Biometric Screening documents mandated by commercial insurance companies</a:t>
            </a:r>
          </a:p>
          <a:p>
            <a:pPr marL="285750" indent="-285750">
              <a:buFont typeface="Arial" panose="020B0604020202020204" pitchFamily="34" charset="0"/>
              <a:buChar char="•"/>
            </a:pPr>
            <a:r>
              <a:rPr lang="en-US" sz="2600" dirty="0" smtClean="0">
                <a:solidFill>
                  <a:schemeClr val="tx1"/>
                </a:solidFill>
              </a:rPr>
              <a:t>Not as many payer driven questions</a:t>
            </a:r>
          </a:p>
          <a:p>
            <a:pPr marL="285750" indent="-285750">
              <a:buFont typeface="Arial" panose="020B0604020202020204" pitchFamily="34" charset="0"/>
              <a:buChar char="•"/>
            </a:pPr>
            <a:r>
              <a:rPr lang="en-US" sz="2600" dirty="0" smtClean="0">
                <a:solidFill>
                  <a:schemeClr val="tx1"/>
                </a:solidFill>
              </a:rPr>
              <a:t>Follow appropriate Preventative Health Care guidelines based on age and risk: cholesterol, breast cancer, cervical cancer, prostate cancer, colorectal cancer</a:t>
            </a:r>
          </a:p>
          <a:p>
            <a:endParaRPr lang="en-US" dirty="0"/>
          </a:p>
        </p:txBody>
      </p:sp>
      <p:sp>
        <p:nvSpPr>
          <p:cNvPr id="7" name="TextBox 6"/>
          <p:cNvSpPr txBox="1"/>
          <p:nvPr/>
        </p:nvSpPr>
        <p:spPr>
          <a:xfrm>
            <a:off x="7605826" y="1257300"/>
            <a:ext cx="3924187" cy="923330"/>
          </a:xfrm>
          <a:prstGeom prst="rect">
            <a:avLst/>
          </a:prstGeom>
          <a:noFill/>
        </p:spPr>
        <p:txBody>
          <a:bodyPr wrap="square" rtlCol="0">
            <a:spAutoFit/>
          </a:bodyPr>
          <a:lstStyle/>
          <a:p>
            <a:r>
              <a:rPr lang="en-US" b="1" i="1" dirty="0" smtClean="0"/>
              <a:t>Can use the HMP reminders in EHR-see hand out from      wwww.quillenphysiciansehr.com</a:t>
            </a:r>
            <a:endParaRPr lang="en-US" b="1" i="1" dirty="0"/>
          </a:p>
        </p:txBody>
      </p:sp>
    </p:spTree>
    <p:extLst>
      <p:ext uri="{BB962C8B-B14F-4D97-AF65-F5344CB8AC3E}">
        <p14:creationId xmlns:p14="http://schemas.microsoft.com/office/powerpoint/2010/main" val="402528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Patient</a:t>
            </a:r>
            <a:endParaRPr lang="en-US" dirty="0"/>
          </a:p>
        </p:txBody>
      </p:sp>
      <p:sp>
        <p:nvSpPr>
          <p:cNvPr id="3" name="Content Placeholder 2"/>
          <p:cNvSpPr>
            <a:spLocks noGrp="1"/>
          </p:cNvSpPr>
          <p:nvPr>
            <p:ph idx="1"/>
          </p:nvPr>
        </p:nvSpPr>
        <p:spPr>
          <a:xfrm>
            <a:off x="838200" y="1643063"/>
            <a:ext cx="10515600" cy="4729161"/>
          </a:xfrm>
        </p:spPr>
        <p:txBody>
          <a:bodyPr>
            <a:normAutofit fontScale="47500" lnSpcReduction="20000"/>
          </a:bodyPr>
          <a:lstStyle/>
          <a:p>
            <a:r>
              <a:rPr lang="en-US" sz="5900" dirty="0"/>
              <a:t>Visit Type on the Note Selector box</a:t>
            </a:r>
            <a:r>
              <a:rPr lang="en-US" sz="5900" dirty="0" smtClean="0"/>
              <a:t>: HM </a:t>
            </a:r>
            <a:r>
              <a:rPr lang="en-US" sz="5900" i="1" dirty="0" smtClean="0"/>
              <a:t>19-49 Years New </a:t>
            </a:r>
            <a:r>
              <a:rPr lang="en-US" sz="5900" dirty="0" smtClean="0"/>
              <a:t>or under Office Visits: </a:t>
            </a:r>
            <a:r>
              <a:rPr lang="en-US" sz="5900" i="1" dirty="0" smtClean="0"/>
              <a:t>New Patient</a:t>
            </a:r>
          </a:p>
          <a:p>
            <a:r>
              <a:rPr lang="en-US" sz="5900" dirty="0" smtClean="0"/>
              <a:t>This is a type of Transition of Care </a:t>
            </a:r>
            <a:r>
              <a:rPr lang="en-US" sz="5100" dirty="0" smtClean="0"/>
              <a:t>(but not a TOC note!)</a:t>
            </a:r>
          </a:p>
          <a:p>
            <a:r>
              <a:rPr lang="en-US" sz="5900" dirty="0" smtClean="0"/>
              <a:t>The TC box will be marked on the Daily Schedule tab as well</a:t>
            </a:r>
          </a:p>
          <a:p>
            <a:r>
              <a:rPr lang="en-US" sz="5900" dirty="0" smtClean="0"/>
              <a:t>CPT defines a new patient as “one who has not received any professional services from the physician, or another physician of the same specialty who belongs to the same group practice within the past three years.”</a:t>
            </a:r>
          </a:p>
          <a:p>
            <a:r>
              <a:rPr lang="en-US" sz="5900" dirty="0" smtClean="0"/>
              <a:t>All 3 key components (history, exam, and medical decision making) must be satisfied when determining E/M level. So document accordingly. </a:t>
            </a:r>
            <a:r>
              <a:rPr lang="en-US" sz="4000" dirty="0" smtClean="0"/>
              <a:t/>
            </a:r>
            <a:br>
              <a:rPr lang="en-US" sz="4000" dirty="0" smtClean="0"/>
            </a:br>
            <a:endParaRPr lang="en-US" sz="4000" dirty="0" smtClean="0"/>
          </a:p>
          <a:p>
            <a:endParaRPr lang="en-US" dirty="0"/>
          </a:p>
        </p:txBody>
      </p:sp>
      <p:pic>
        <p:nvPicPr>
          <p:cNvPr id="4" name="Picture 3"/>
          <p:cNvPicPr>
            <a:picLocks noChangeAspect="1"/>
          </p:cNvPicPr>
          <p:nvPr/>
        </p:nvPicPr>
        <p:blipFill>
          <a:blip r:embed="rId2"/>
          <a:stretch>
            <a:fillRect/>
          </a:stretch>
        </p:blipFill>
        <p:spPr>
          <a:xfrm>
            <a:off x="9786937" y="1951101"/>
            <a:ext cx="628651" cy="975493"/>
          </a:xfrm>
          <a:prstGeom prst="rect">
            <a:avLst/>
          </a:prstGeom>
        </p:spPr>
      </p:pic>
    </p:spTree>
    <p:extLst>
      <p:ext uri="{BB962C8B-B14F-4D97-AF65-F5344CB8AC3E}">
        <p14:creationId xmlns:p14="http://schemas.microsoft.com/office/powerpoint/2010/main" val="1002809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Sick or Acute Visit</a:t>
            </a:r>
            <a:endParaRPr lang="en-US" dirty="0"/>
          </a:p>
        </p:txBody>
      </p:sp>
      <p:sp>
        <p:nvSpPr>
          <p:cNvPr id="3" name="Content Placeholder 2"/>
          <p:cNvSpPr>
            <a:spLocks noGrp="1"/>
          </p:cNvSpPr>
          <p:nvPr>
            <p:ph idx="1"/>
          </p:nvPr>
        </p:nvSpPr>
        <p:spPr/>
        <p:txBody>
          <a:bodyPr>
            <a:normAutofit/>
          </a:bodyPr>
          <a:lstStyle/>
          <a:p>
            <a:r>
              <a:rPr lang="en-US" sz="2800" dirty="0"/>
              <a:t>Visit Type on the Note Selector box: </a:t>
            </a:r>
            <a:r>
              <a:rPr lang="en-US" sz="2800" i="1" dirty="0" smtClean="0"/>
              <a:t>Acute</a:t>
            </a:r>
            <a:r>
              <a:rPr lang="en-US" sz="2800" dirty="0" smtClean="0"/>
              <a:t> or </a:t>
            </a:r>
            <a:r>
              <a:rPr lang="en-US" sz="2800" i="1" dirty="0" smtClean="0"/>
              <a:t>Established </a:t>
            </a:r>
          </a:p>
          <a:p>
            <a:r>
              <a:rPr lang="en-US" sz="2800" dirty="0" smtClean="0"/>
              <a:t>Considered Problem focused Visits</a:t>
            </a:r>
          </a:p>
          <a:p>
            <a:r>
              <a:rPr lang="en-US" sz="2800" dirty="0" smtClean="0"/>
              <a:t>HPI important to document well</a:t>
            </a:r>
          </a:p>
          <a:p>
            <a:r>
              <a:rPr lang="en-US" sz="2800" dirty="0" smtClean="0"/>
              <a:t>Document Clinically Relevant information in ROS and Exam</a:t>
            </a:r>
          </a:p>
        </p:txBody>
      </p:sp>
    </p:spTree>
    <p:extLst>
      <p:ext uri="{BB962C8B-B14F-4D97-AF65-F5344CB8AC3E}">
        <p14:creationId xmlns:p14="http://schemas.microsoft.com/office/powerpoint/2010/main" val="243643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Care Plans</a:t>
            </a:r>
            <a:endParaRPr lang="en-US" dirty="0"/>
          </a:p>
        </p:txBody>
      </p:sp>
      <p:sp>
        <p:nvSpPr>
          <p:cNvPr id="3" name="Content Placeholder 2"/>
          <p:cNvSpPr>
            <a:spLocks noGrp="1"/>
          </p:cNvSpPr>
          <p:nvPr>
            <p:ph idx="1"/>
          </p:nvPr>
        </p:nvSpPr>
        <p:spPr>
          <a:xfrm>
            <a:off x="1069848" y="1714500"/>
            <a:ext cx="10058400" cy="4457700"/>
          </a:xfrm>
        </p:spPr>
        <p:txBody>
          <a:bodyPr>
            <a:noAutofit/>
          </a:bodyPr>
          <a:lstStyle/>
          <a:p>
            <a:r>
              <a:rPr lang="en-US" sz="2800" dirty="0" smtClean="0"/>
              <a:t>Care Plans as part of Annual Wellness/HM</a:t>
            </a:r>
          </a:p>
          <a:p>
            <a:r>
              <a:rPr lang="en-US" sz="2800" dirty="0" smtClean="0"/>
              <a:t>Can be addressed more often at discretion of the physician</a:t>
            </a:r>
          </a:p>
          <a:p>
            <a:r>
              <a:rPr lang="en-US" sz="2800" dirty="0" smtClean="0"/>
              <a:t>Part of Patient-Centered Medical Home (PCMH)-not payer or age driven</a:t>
            </a:r>
          </a:p>
          <a:p>
            <a:r>
              <a:rPr lang="en-US" sz="2800" dirty="0" smtClean="0"/>
              <a:t>From BCBS: </a:t>
            </a:r>
            <a:r>
              <a:rPr lang="en-US" sz="2400" dirty="0" smtClean="0"/>
              <a:t>“</a:t>
            </a:r>
            <a:r>
              <a:rPr lang="en-US" sz="2400" dirty="0"/>
              <a:t>A care plan is a detailed approach to patient care that is customized to incorporate an individual patient’s needs, goals, and preferences. In order for care plans to be successful, the patient must be an engaged partner in the care planning process. Care </a:t>
            </a:r>
            <a:r>
              <a:rPr lang="en-US" sz="2400" dirty="0" smtClean="0"/>
              <a:t>Plans </a:t>
            </a:r>
            <a:r>
              <a:rPr lang="en-US" sz="2400" dirty="0"/>
              <a:t>are called for when patients can benefit from personalized physician instruction and feedback regarding management of their condition(s</a:t>
            </a:r>
            <a:r>
              <a:rPr lang="en-US" sz="2400" dirty="0" smtClean="0"/>
              <a:t>).”</a:t>
            </a:r>
            <a:endParaRPr lang="en-US" sz="2400" dirty="0"/>
          </a:p>
        </p:txBody>
      </p:sp>
    </p:spTree>
    <p:extLst>
      <p:ext uri="{BB962C8B-B14F-4D97-AF65-F5344CB8AC3E}">
        <p14:creationId xmlns:p14="http://schemas.microsoft.com/office/powerpoint/2010/main" val="333648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Tips and tricks</a:t>
            </a:r>
            <a:endParaRPr lang="en-US" dirty="0"/>
          </a:p>
        </p:txBody>
      </p:sp>
      <p:sp>
        <p:nvSpPr>
          <p:cNvPr id="3" name="Content Placeholder 2"/>
          <p:cNvSpPr>
            <a:spLocks noGrp="1"/>
          </p:cNvSpPr>
          <p:nvPr>
            <p:ph idx="1"/>
          </p:nvPr>
        </p:nvSpPr>
        <p:spPr>
          <a:xfrm>
            <a:off x="1069848" y="2121408"/>
            <a:ext cx="3302455" cy="4226840"/>
          </a:xfrm>
        </p:spPr>
        <p:txBody>
          <a:bodyPr>
            <a:normAutofit/>
          </a:bodyPr>
          <a:lstStyle/>
          <a:p>
            <a:r>
              <a:rPr lang="en-US" sz="2800" dirty="0" smtClean="0"/>
              <a:t>If </a:t>
            </a:r>
            <a:r>
              <a:rPr lang="en-US" sz="2800" dirty="0" err="1" smtClean="0"/>
              <a:t>bp</a:t>
            </a:r>
            <a:r>
              <a:rPr lang="en-US" sz="2800" dirty="0" smtClean="0"/>
              <a:t> is 140/90 at triage, it will need to be retaken in exam room</a:t>
            </a:r>
          </a:p>
          <a:p>
            <a:r>
              <a:rPr lang="en-US" sz="2800" dirty="0" smtClean="0"/>
              <a:t>Document from within the note, by choosing arrow beside heart in Clinical Toolbar</a:t>
            </a:r>
            <a:endParaRPr lang="en-US" sz="2800" dirty="0"/>
          </a:p>
        </p:txBody>
      </p:sp>
      <p:pic>
        <p:nvPicPr>
          <p:cNvPr id="4" name="Picture 3"/>
          <p:cNvPicPr>
            <a:picLocks noChangeAspect="1"/>
          </p:cNvPicPr>
          <p:nvPr/>
        </p:nvPicPr>
        <p:blipFill>
          <a:blip r:embed="rId2"/>
          <a:stretch>
            <a:fillRect/>
          </a:stretch>
        </p:blipFill>
        <p:spPr>
          <a:xfrm>
            <a:off x="5775107" y="1556660"/>
            <a:ext cx="4115128" cy="3991365"/>
          </a:xfrm>
          <a:prstGeom prst="rect">
            <a:avLst/>
          </a:prstGeom>
        </p:spPr>
      </p:pic>
    </p:spTree>
    <p:extLst>
      <p:ext uri="{BB962C8B-B14F-4D97-AF65-F5344CB8AC3E}">
        <p14:creationId xmlns:p14="http://schemas.microsoft.com/office/powerpoint/2010/main" val="305045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Adding forms</a:t>
            </a:r>
            <a:endParaRPr lang="en-US" dirty="0"/>
          </a:p>
        </p:txBody>
      </p:sp>
      <p:sp>
        <p:nvSpPr>
          <p:cNvPr id="3" name="Rectangle 2"/>
          <p:cNvSpPr/>
          <p:nvPr/>
        </p:nvSpPr>
        <p:spPr>
          <a:xfrm>
            <a:off x="639337" y="1632310"/>
            <a:ext cx="3430858" cy="2585323"/>
          </a:xfrm>
          <a:prstGeom prst="rect">
            <a:avLst/>
          </a:prstGeom>
        </p:spPr>
        <p:txBody>
          <a:bodyPr wrap="square">
            <a:spAutoFit/>
          </a:bodyPr>
          <a:lstStyle/>
          <a:p>
            <a:r>
              <a:rPr lang="en-US" dirty="0" smtClean="0"/>
              <a:t>Some assessed dx codes will have HPI forms. </a:t>
            </a:r>
          </a:p>
          <a:p>
            <a:pPr marL="342900" indent="-342900">
              <a:buAutoNum type="alphaLcPeriod"/>
            </a:pPr>
            <a:r>
              <a:rPr lang="en-US" dirty="0" smtClean="0"/>
              <a:t>Assess the dx code and open the note.</a:t>
            </a:r>
          </a:p>
          <a:p>
            <a:pPr marL="342900" indent="-342900">
              <a:buAutoNum type="alphaLcPeriod"/>
            </a:pPr>
            <a:r>
              <a:rPr lang="en-US" dirty="0" smtClean="0"/>
              <a:t>Or assess the dx code from within the note, and then click Recompile at the bottom of the note.</a:t>
            </a:r>
          </a:p>
          <a:p>
            <a:r>
              <a:rPr lang="en-US" dirty="0" smtClean="0"/>
              <a:t>____________</a:t>
            </a:r>
            <a:endParaRPr lang="en-US" dirty="0"/>
          </a:p>
        </p:txBody>
      </p:sp>
      <p:pic>
        <p:nvPicPr>
          <p:cNvPr id="4" name="Picture 3"/>
          <p:cNvPicPr>
            <a:picLocks noChangeAspect="1"/>
          </p:cNvPicPr>
          <p:nvPr/>
        </p:nvPicPr>
        <p:blipFill>
          <a:blip r:embed="rId2"/>
          <a:stretch>
            <a:fillRect/>
          </a:stretch>
        </p:blipFill>
        <p:spPr>
          <a:xfrm>
            <a:off x="4027347" y="1726761"/>
            <a:ext cx="7143750" cy="3638550"/>
          </a:xfrm>
          <a:prstGeom prst="rect">
            <a:avLst/>
          </a:prstGeom>
        </p:spPr>
      </p:pic>
      <p:sp>
        <p:nvSpPr>
          <p:cNvPr id="6" name="TextBox 5"/>
          <p:cNvSpPr txBox="1"/>
          <p:nvPr/>
        </p:nvSpPr>
        <p:spPr>
          <a:xfrm>
            <a:off x="858644" y="4861932"/>
            <a:ext cx="3168703" cy="923330"/>
          </a:xfrm>
          <a:prstGeom prst="rect">
            <a:avLst/>
          </a:prstGeom>
          <a:noFill/>
        </p:spPr>
        <p:txBody>
          <a:bodyPr wrap="square" rtlCol="0">
            <a:spAutoFit/>
          </a:bodyPr>
          <a:lstStyle/>
          <a:p>
            <a:pPr marL="342900" indent="-342900">
              <a:buAutoNum type="arabicPeriod"/>
            </a:pPr>
            <a:r>
              <a:rPr lang="en-US" dirty="0" smtClean="0"/>
              <a:t>Assess/Commit problem</a:t>
            </a:r>
          </a:p>
          <a:p>
            <a:pPr marL="342900" indent="-342900">
              <a:buAutoNum type="arabicPeriod"/>
            </a:pPr>
            <a:r>
              <a:rPr lang="en-US" dirty="0" smtClean="0"/>
              <a:t>Click Recompile</a:t>
            </a:r>
          </a:p>
          <a:p>
            <a:pPr marL="342900" indent="-342900">
              <a:buAutoNum type="arabicPeriod"/>
            </a:pPr>
            <a:r>
              <a:rPr lang="en-US" dirty="0" smtClean="0"/>
              <a:t>Form appears in note</a:t>
            </a:r>
            <a:endParaRPr lang="en-US" dirty="0"/>
          </a:p>
        </p:txBody>
      </p:sp>
    </p:spTree>
    <p:extLst>
      <p:ext uri="{BB962C8B-B14F-4D97-AF65-F5344CB8AC3E}">
        <p14:creationId xmlns:p14="http://schemas.microsoft.com/office/powerpoint/2010/main" val="1740404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91616"/>
          </a:xfrm>
        </p:spPr>
        <p:txBody>
          <a:bodyPr/>
          <a:lstStyle/>
          <a:p>
            <a:pPr algn="ctr"/>
            <a:r>
              <a:rPr lang="en-US" dirty="0" smtClean="0"/>
              <a:t>PHQ-9 Depression screen</a:t>
            </a:r>
            <a:endParaRPr lang="en-US" dirty="0"/>
          </a:p>
        </p:txBody>
      </p:sp>
      <p:sp>
        <p:nvSpPr>
          <p:cNvPr id="3" name="Content Placeholder 2"/>
          <p:cNvSpPr>
            <a:spLocks noGrp="1"/>
          </p:cNvSpPr>
          <p:nvPr>
            <p:ph idx="1"/>
          </p:nvPr>
        </p:nvSpPr>
        <p:spPr>
          <a:xfrm>
            <a:off x="1069848" y="1471448"/>
            <a:ext cx="2787449" cy="5108027"/>
          </a:xfrm>
        </p:spPr>
        <p:txBody>
          <a:bodyPr>
            <a:normAutofit/>
          </a:bodyPr>
          <a:lstStyle/>
          <a:p>
            <a:r>
              <a:rPr lang="en-US" dirty="0" smtClean="0"/>
              <a:t>The PHQ-9 depression screening questions can be added to any note</a:t>
            </a:r>
          </a:p>
          <a:p>
            <a:r>
              <a:rPr lang="en-US" dirty="0" smtClean="0"/>
              <a:t>This is required for all patients annually</a:t>
            </a:r>
          </a:p>
          <a:p>
            <a:r>
              <a:rPr lang="en-US" dirty="0" smtClean="0"/>
              <a:t>But it can be added if clinically needed at any time</a:t>
            </a:r>
          </a:p>
          <a:p>
            <a:r>
              <a:rPr lang="en-US" dirty="0"/>
              <a:t>These results will appear in encounter note and </a:t>
            </a:r>
            <a:r>
              <a:rPr lang="en-US" dirty="0" smtClean="0"/>
              <a:t>flowsheet</a:t>
            </a:r>
            <a:endParaRPr lang="en-US" dirty="0"/>
          </a:p>
          <a:p>
            <a:endParaRPr lang="en-US" dirty="0"/>
          </a:p>
        </p:txBody>
      </p:sp>
      <p:pic>
        <p:nvPicPr>
          <p:cNvPr id="4" name="Picture 3"/>
          <p:cNvPicPr>
            <a:picLocks noChangeAspect="1"/>
          </p:cNvPicPr>
          <p:nvPr/>
        </p:nvPicPr>
        <p:blipFill>
          <a:blip r:embed="rId2"/>
          <a:stretch>
            <a:fillRect/>
          </a:stretch>
        </p:blipFill>
        <p:spPr>
          <a:xfrm>
            <a:off x="3789729" y="1516760"/>
            <a:ext cx="2937950" cy="2774731"/>
          </a:xfrm>
          <a:prstGeom prst="rect">
            <a:avLst/>
          </a:prstGeom>
        </p:spPr>
      </p:pic>
      <p:pic>
        <p:nvPicPr>
          <p:cNvPr id="6" name="Picture 5"/>
          <p:cNvPicPr>
            <a:picLocks noChangeAspect="1"/>
          </p:cNvPicPr>
          <p:nvPr/>
        </p:nvPicPr>
        <p:blipFill>
          <a:blip r:embed="rId3"/>
          <a:stretch>
            <a:fillRect/>
          </a:stretch>
        </p:blipFill>
        <p:spPr>
          <a:xfrm>
            <a:off x="3898763" y="4352688"/>
            <a:ext cx="4400569" cy="1941862"/>
          </a:xfrm>
          <a:prstGeom prst="rect">
            <a:avLst/>
          </a:prstGeom>
        </p:spPr>
      </p:pic>
      <p:pic>
        <p:nvPicPr>
          <p:cNvPr id="7" name="Picture 6"/>
          <p:cNvPicPr>
            <a:picLocks noChangeAspect="1"/>
          </p:cNvPicPr>
          <p:nvPr/>
        </p:nvPicPr>
        <p:blipFill>
          <a:blip r:embed="rId4"/>
          <a:stretch>
            <a:fillRect/>
          </a:stretch>
        </p:blipFill>
        <p:spPr>
          <a:xfrm>
            <a:off x="7174021" y="1560076"/>
            <a:ext cx="3724275" cy="3933825"/>
          </a:xfrm>
          <a:prstGeom prst="rect">
            <a:avLst/>
          </a:prstGeom>
        </p:spPr>
      </p:pic>
    </p:spTree>
    <p:extLst>
      <p:ext uri="{BB962C8B-B14F-4D97-AF65-F5344CB8AC3E}">
        <p14:creationId xmlns:p14="http://schemas.microsoft.com/office/powerpoint/2010/main" val="4062961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326526" y="1350678"/>
            <a:ext cx="9229725" cy="4724400"/>
          </a:xfrm>
          <a:prstGeom prst="rect">
            <a:avLst/>
          </a:prstGeom>
        </p:spPr>
      </p:pic>
      <p:sp>
        <p:nvSpPr>
          <p:cNvPr id="2" name="Title 1"/>
          <p:cNvSpPr>
            <a:spLocks noGrp="1"/>
          </p:cNvSpPr>
          <p:nvPr>
            <p:ph type="title"/>
          </p:nvPr>
        </p:nvSpPr>
        <p:spPr>
          <a:xfrm>
            <a:off x="1069848" y="484632"/>
            <a:ext cx="10058400" cy="1291616"/>
          </a:xfrm>
        </p:spPr>
        <p:txBody>
          <a:bodyPr/>
          <a:lstStyle/>
          <a:p>
            <a:pPr algn="ctr"/>
            <a:r>
              <a:rPr lang="en-US" dirty="0" smtClean="0"/>
              <a:t>ADD ETSU Labs</a:t>
            </a:r>
            <a:endParaRPr lang="en-US" dirty="0"/>
          </a:p>
        </p:txBody>
      </p:sp>
      <p:sp>
        <p:nvSpPr>
          <p:cNvPr id="3" name="Content Placeholder 2"/>
          <p:cNvSpPr>
            <a:spLocks noGrp="1"/>
          </p:cNvSpPr>
          <p:nvPr>
            <p:ph idx="1"/>
          </p:nvPr>
        </p:nvSpPr>
        <p:spPr>
          <a:xfrm>
            <a:off x="742044" y="2316838"/>
            <a:ext cx="2787449" cy="3566378"/>
          </a:xfrm>
          <a:solidFill>
            <a:schemeClr val="accent4">
              <a:lumMod val="20000"/>
              <a:lumOff val="80000"/>
            </a:schemeClr>
          </a:solidFill>
        </p:spPr>
        <p:txBody>
          <a:bodyPr>
            <a:normAutofit/>
          </a:bodyPr>
          <a:lstStyle/>
          <a:p>
            <a:r>
              <a:rPr lang="en-US" dirty="0" smtClean="0"/>
              <a:t>Labs performed at ETSU in the last 30 days will automatically pull into the note.</a:t>
            </a:r>
          </a:p>
          <a:p>
            <a:r>
              <a:rPr lang="en-US" dirty="0" smtClean="0"/>
              <a:t>To manually enter ETSU labs older than 30 days, use the Advanced Result Citation.</a:t>
            </a:r>
          </a:p>
          <a:p>
            <a:pPr marL="0" indent="0">
              <a:buNone/>
            </a:pPr>
            <a:endParaRPr lang="en-US" dirty="0"/>
          </a:p>
        </p:txBody>
      </p:sp>
    </p:spTree>
    <p:extLst>
      <p:ext uri="{BB962C8B-B14F-4D97-AF65-F5344CB8AC3E}">
        <p14:creationId xmlns:p14="http://schemas.microsoft.com/office/powerpoint/2010/main" val="2213294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Labs for future date</a:t>
            </a:r>
            <a:endParaRPr lang="en-US" dirty="0"/>
          </a:p>
        </p:txBody>
      </p:sp>
      <p:sp>
        <p:nvSpPr>
          <p:cNvPr id="3" name="Content Placeholder 2"/>
          <p:cNvSpPr>
            <a:spLocks noGrp="1"/>
          </p:cNvSpPr>
          <p:nvPr>
            <p:ph idx="1"/>
          </p:nvPr>
        </p:nvSpPr>
        <p:spPr>
          <a:xfrm>
            <a:off x="1069848" y="1597572"/>
            <a:ext cx="2460752" cy="4729656"/>
          </a:xfrm>
        </p:spPr>
        <p:txBody>
          <a:bodyPr>
            <a:normAutofit/>
          </a:bodyPr>
          <a:lstStyle/>
          <a:p>
            <a:r>
              <a:rPr lang="en-US" dirty="0" smtClean="0"/>
              <a:t>You can order future labs</a:t>
            </a:r>
          </a:p>
          <a:p>
            <a:r>
              <a:rPr lang="en-US" b="1" dirty="0" smtClean="0"/>
              <a:t>Don’t use </a:t>
            </a:r>
            <a:r>
              <a:rPr lang="en-US" dirty="0" smtClean="0"/>
              <a:t>Before, After, Approximately or With next appointment</a:t>
            </a:r>
          </a:p>
          <a:p>
            <a:r>
              <a:rPr lang="en-US" dirty="0" smtClean="0"/>
              <a:t>Labs go to our lab system 2 weeks before To Be Done date and are valid for 3 months after To Be Done date</a:t>
            </a:r>
            <a:endParaRPr lang="en-US" dirty="0"/>
          </a:p>
        </p:txBody>
      </p:sp>
      <p:pic>
        <p:nvPicPr>
          <p:cNvPr id="5" name="Picture 4"/>
          <p:cNvPicPr>
            <a:picLocks noChangeAspect="1"/>
          </p:cNvPicPr>
          <p:nvPr/>
        </p:nvPicPr>
        <p:blipFill>
          <a:blip r:embed="rId2"/>
          <a:stretch>
            <a:fillRect/>
          </a:stretch>
        </p:blipFill>
        <p:spPr>
          <a:xfrm>
            <a:off x="3717798" y="1597572"/>
            <a:ext cx="7410450" cy="3152775"/>
          </a:xfrm>
          <a:prstGeom prst="rect">
            <a:avLst/>
          </a:prstGeom>
        </p:spPr>
      </p:pic>
    </p:spTree>
    <p:extLst>
      <p:ext uri="{BB962C8B-B14F-4D97-AF65-F5344CB8AC3E}">
        <p14:creationId xmlns:p14="http://schemas.microsoft.com/office/powerpoint/2010/main" val="249149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Already scheduled follow-up</a:t>
            </a:r>
            <a:endParaRPr lang="en-US" dirty="0"/>
          </a:p>
        </p:txBody>
      </p:sp>
      <p:sp>
        <p:nvSpPr>
          <p:cNvPr id="3" name="Content Placeholder 2"/>
          <p:cNvSpPr>
            <a:spLocks noGrp="1"/>
          </p:cNvSpPr>
          <p:nvPr>
            <p:ph idx="1"/>
          </p:nvPr>
        </p:nvSpPr>
        <p:spPr>
          <a:xfrm>
            <a:off x="1069848" y="1676907"/>
            <a:ext cx="2194052" cy="2410143"/>
          </a:xfrm>
        </p:spPr>
        <p:txBody>
          <a:bodyPr/>
          <a:lstStyle/>
          <a:p>
            <a:r>
              <a:rPr lang="en-US" dirty="0" smtClean="0"/>
              <a:t>You can view any future appointments by clicking the calendar at the top of the note </a:t>
            </a:r>
            <a:endParaRPr lang="en-US" dirty="0"/>
          </a:p>
        </p:txBody>
      </p:sp>
      <p:pic>
        <p:nvPicPr>
          <p:cNvPr id="4" name="Picture 3"/>
          <p:cNvPicPr>
            <a:picLocks noChangeAspect="1"/>
          </p:cNvPicPr>
          <p:nvPr/>
        </p:nvPicPr>
        <p:blipFill>
          <a:blip r:embed="rId2"/>
          <a:stretch>
            <a:fillRect/>
          </a:stretch>
        </p:blipFill>
        <p:spPr>
          <a:xfrm>
            <a:off x="3298698" y="1524826"/>
            <a:ext cx="5600700" cy="2562225"/>
          </a:xfrm>
          <a:prstGeom prst="rect">
            <a:avLst/>
          </a:prstGeom>
        </p:spPr>
      </p:pic>
      <p:sp>
        <p:nvSpPr>
          <p:cNvPr id="6" name="Content Placeholder 2"/>
          <p:cNvSpPr txBox="1">
            <a:spLocks/>
          </p:cNvSpPr>
          <p:nvPr/>
        </p:nvSpPr>
        <p:spPr>
          <a:xfrm>
            <a:off x="904748" y="4331207"/>
            <a:ext cx="3057652" cy="609093"/>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dirty="0" smtClean="0"/>
              <a:t>Enter information in Summary of Visit</a:t>
            </a:r>
            <a:endParaRPr lang="en-US" dirty="0"/>
          </a:p>
        </p:txBody>
      </p:sp>
      <p:pic>
        <p:nvPicPr>
          <p:cNvPr id="7" name="Picture 6"/>
          <p:cNvPicPr>
            <a:picLocks noChangeAspect="1"/>
          </p:cNvPicPr>
          <p:nvPr/>
        </p:nvPicPr>
        <p:blipFill>
          <a:blip r:embed="rId3"/>
          <a:stretch>
            <a:fillRect/>
          </a:stretch>
        </p:blipFill>
        <p:spPr>
          <a:xfrm>
            <a:off x="3860673" y="4359275"/>
            <a:ext cx="5038725" cy="581025"/>
          </a:xfrm>
          <a:prstGeom prst="rect">
            <a:avLst/>
          </a:prstGeom>
        </p:spPr>
      </p:pic>
      <p:sp>
        <p:nvSpPr>
          <p:cNvPr id="8" name="Content Placeholder 2"/>
          <p:cNvSpPr txBox="1">
            <a:spLocks/>
          </p:cNvSpPr>
          <p:nvPr/>
        </p:nvSpPr>
        <p:spPr>
          <a:xfrm>
            <a:off x="920496" y="5279325"/>
            <a:ext cx="8477504" cy="75317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dirty="0" smtClean="0"/>
              <a:t>Enter information in Plan </a:t>
            </a:r>
            <a:endParaRPr lang="en-US" dirty="0"/>
          </a:p>
        </p:txBody>
      </p:sp>
    </p:spTree>
    <p:extLst>
      <p:ext uri="{BB962C8B-B14F-4D97-AF65-F5344CB8AC3E}">
        <p14:creationId xmlns:p14="http://schemas.microsoft.com/office/powerpoint/2010/main" val="213558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Transition of Care</a:t>
            </a:r>
            <a:endParaRPr lang="en-US" dirty="0"/>
          </a:p>
        </p:txBody>
      </p:sp>
      <p:sp>
        <p:nvSpPr>
          <p:cNvPr id="3" name="Content Placeholder 2"/>
          <p:cNvSpPr>
            <a:spLocks noGrp="1"/>
          </p:cNvSpPr>
          <p:nvPr>
            <p:ph idx="1"/>
          </p:nvPr>
        </p:nvSpPr>
        <p:spPr/>
        <p:txBody>
          <a:bodyPr>
            <a:normAutofit/>
          </a:bodyPr>
          <a:lstStyle/>
          <a:p>
            <a:r>
              <a:rPr lang="en-US" sz="2800" dirty="0" smtClean="0"/>
              <a:t>In general, Transition of Care when transferring from a different place of service or provider</a:t>
            </a:r>
          </a:p>
          <a:p>
            <a:r>
              <a:rPr lang="en-US" sz="2800" dirty="0" smtClean="0"/>
              <a:t>Different types of TOC</a:t>
            </a:r>
          </a:p>
          <a:p>
            <a:r>
              <a:rPr lang="en-US" sz="2800" dirty="0" smtClean="0"/>
              <a:t>New Patient</a:t>
            </a:r>
          </a:p>
          <a:p>
            <a:r>
              <a:rPr lang="en-US" sz="2800" dirty="0" smtClean="0"/>
              <a:t>Hospital Follow up</a:t>
            </a:r>
          </a:p>
          <a:p>
            <a:r>
              <a:rPr lang="en-US" sz="2800" dirty="0" smtClean="0"/>
              <a:t>Discharge from Hospital or Rehabilitation Facility or Nursing Home</a:t>
            </a:r>
            <a:endParaRPr lang="en-US" sz="2800" dirty="0"/>
          </a:p>
        </p:txBody>
      </p:sp>
    </p:spTree>
    <p:extLst>
      <p:ext uri="{BB962C8B-B14F-4D97-AF65-F5344CB8AC3E}">
        <p14:creationId xmlns:p14="http://schemas.microsoft.com/office/powerpoint/2010/main" val="2829233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Test patients</a:t>
            </a:r>
            <a:endParaRPr lang="en-US" dirty="0"/>
          </a:p>
        </p:txBody>
      </p:sp>
      <p:sp>
        <p:nvSpPr>
          <p:cNvPr id="3" name="Content Placeholder 2"/>
          <p:cNvSpPr>
            <a:spLocks noGrp="1"/>
          </p:cNvSpPr>
          <p:nvPr>
            <p:ph idx="1"/>
          </p:nvPr>
        </p:nvSpPr>
        <p:spPr/>
        <p:txBody>
          <a:bodyPr>
            <a:normAutofit/>
          </a:bodyPr>
          <a:lstStyle/>
          <a:p>
            <a:r>
              <a:rPr lang="en-US" sz="2800" dirty="0" smtClean="0"/>
              <a:t>Look at Allscripts Provider schedule</a:t>
            </a:r>
          </a:p>
          <a:p>
            <a:r>
              <a:rPr lang="en-US" sz="2800" dirty="0" smtClean="0"/>
              <a:t>Your patient has your last name in the Comments</a:t>
            </a:r>
          </a:p>
          <a:p>
            <a:r>
              <a:rPr lang="en-US" sz="2800" dirty="0" smtClean="0"/>
              <a:t>Ask questions-you have 3 notes to complete</a:t>
            </a:r>
            <a:r>
              <a:rPr lang="en-US" sz="2800" dirty="0"/>
              <a:t> </a:t>
            </a:r>
            <a:r>
              <a:rPr lang="en-US" sz="2800" dirty="0" smtClean="0"/>
              <a:t>(Medicare Annual Wellness, already started TOC, Established)</a:t>
            </a:r>
          </a:p>
        </p:txBody>
      </p:sp>
    </p:spTree>
    <p:extLst>
      <p:ext uri="{BB962C8B-B14F-4D97-AF65-F5344CB8AC3E}">
        <p14:creationId xmlns:p14="http://schemas.microsoft.com/office/powerpoint/2010/main" val="286553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Test patients</a:t>
            </a:r>
            <a:endParaRPr lang="en-US" dirty="0"/>
          </a:p>
        </p:txBody>
      </p:sp>
      <p:sp>
        <p:nvSpPr>
          <p:cNvPr id="3" name="Content Placeholder 2"/>
          <p:cNvSpPr>
            <a:spLocks noGrp="1"/>
          </p:cNvSpPr>
          <p:nvPr>
            <p:ph idx="1"/>
          </p:nvPr>
        </p:nvSpPr>
        <p:spPr/>
        <p:txBody>
          <a:bodyPr>
            <a:normAutofit/>
          </a:bodyPr>
          <a:lstStyle/>
          <a:p>
            <a:r>
              <a:rPr lang="en-US" sz="2800" dirty="0" smtClean="0"/>
              <a:t>If you order, send to Allscripts Provider as attending in the ACI box</a:t>
            </a:r>
          </a:p>
          <a:p>
            <a:r>
              <a:rPr lang="en-US" sz="2800" dirty="0" smtClean="0"/>
              <a:t>If you send for co-Sign, send to Allscripts Provider</a:t>
            </a:r>
          </a:p>
          <a:p>
            <a:r>
              <a:rPr lang="en-US" sz="2800" dirty="0"/>
              <a:t>R</a:t>
            </a:r>
            <a:r>
              <a:rPr lang="en-US" sz="2800" dirty="0" smtClean="0"/>
              <a:t>eview the note forms in the TOC and work through the exam workflow</a:t>
            </a:r>
          </a:p>
        </p:txBody>
      </p:sp>
    </p:spTree>
    <p:extLst>
      <p:ext uri="{BB962C8B-B14F-4D97-AF65-F5344CB8AC3E}">
        <p14:creationId xmlns:p14="http://schemas.microsoft.com/office/powerpoint/2010/main" val="246475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TOC Case Manager</a:t>
            </a:r>
            <a:endParaRPr lang="en-US" dirty="0"/>
          </a:p>
        </p:txBody>
      </p:sp>
      <p:sp>
        <p:nvSpPr>
          <p:cNvPr id="3" name="Content Placeholder 2"/>
          <p:cNvSpPr>
            <a:spLocks noGrp="1"/>
          </p:cNvSpPr>
          <p:nvPr>
            <p:ph idx="1"/>
          </p:nvPr>
        </p:nvSpPr>
        <p:spPr>
          <a:xfrm>
            <a:off x="1069848" y="1671638"/>
            <a:ext cx="10058400" cy="4672012"/>
          </a:xfrm>
        </p:spPr>
        <p:txBody>
          <a:bodyPr>
            <a:noAutofit/>
          </a:bodyPr>
          <a:lstStyle/>
          <a:p>
            <a:r>
              <a:rPr lang="en-US" sz="2800" dirty="0" smtClean="0"/>
              <a:t>Hospital Follow up appointment scheduled from hospital at discharge</a:t>
            </a:r>
          </a:p>
          <a:p>
            <a:r>
              <a:rPr lang="en-US" sz="2800" u="sng" dirty="0" smtClean="0"/>
              <a:t>Case Managers call patient and starts TOC note at that time</a:t>
            </a:r>
          </a:p>
          <a:p>
            <a:r>
              <a:rPr lang="en-US" sz="2800" dirty="0" smtClean="0"/>
              <a:t>Visit Type on the Note Selector box: </a:t>
            </a:r>
            <a:r>
              <a:rPr lang="en-US" sz="2800" b="1" dirty="0" smtClean="0"/>
              <a:t>Transition of Care</a:t>
            </a:r>
          </a:p>
          <a:p>
            <a:r>
              <a:rPr lang="en-US" sz="2800" dirty="0" smtClean="0"/>
              <a:t>Transition of Care note-special note not finalized until post- 30 days from discharge</a:t>
            </a:r>
          </a:p>
          <a:p>
            <a:r>
              <a:rPr lang="en-US" sz="2800" dirty="0" smtClean="0"/>
              <a:t>Comments section on Daily Schedule will indicate to use TOC note already created</a:t>
            </a:r>
          </a:p>
          <a:p>
            <a:r>
              <a:rPr lang="en-US" sz="2800" dirty="0" smtClean="0"/>
              <a:t>Alert </a:t>
            </a:r>
            <a:r>
              <a:rPr lang="en-US" sz="2800" dirty="0"/>
              <a:t>in red </a:t>
            </a:r>
            <a:r>
              <a:rPr lang="en-US" sz="2800" dirty="0" smtClean="0"/>
              <a:t>may </a:t>
            </a:r>
            <a:r>
              <a:rPr lang="en-US" sz="2800" dirty="0"/>
              <a:t>tell you to use a TOC for a </a:t>
            </a:r>
            <a:r>
              <a:rPr lang="en-US" sz="2800" dirty="0" smtClean="0"/>
              <a:t>visit too</a:t>
            </a:r>
            <a:endParaRPr lang="en-US" sz="2800" dirty="0"/>
          </a:p>
          <a:p>
            <a:endParaRPr lang="en-US" sz="2800" dirty="0"/>
          </a:p>
        </p:txBody>
      </p:sp>
    </p:spTree>
    <p:extLst>
      <p:ext uri="{BB962C8B-B14F-4D97-AF65-F5344CB8AC3E}">
        <p14:creationId xmlns:p14="http://schemas.microsoft.com/office/powerpoint/2010/main" val="20722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TOC NOTES</a:t>
            </a:r>
            <a:endParaRPr lang="en-US" dirty="0"/>
          </a:p>
        </p:txBody>
      </p:sp>
      <p:sp>
        <p:nvSpPr>
          <p:cNvPr id="3" name="Content Placeholder 2"/>
          <p:cNvSpPr>
            <a:spLocks noGrp="1"/>
          </p:cNvSpPr>
          <p:nvPr>
            <p:ph idx="1"/>
          </p:nvPr>
        </p:nvSpPr>
        <p:spPr>
          <a:xfrm>
            <a:off x="1069848" y="2121408"/>
            <a:ext cx="3977640" cy="3864864"/>
          </a:xfrm>
        </p:spPr>
        <p:txBody>
          <a:bodyPr>
            <a:normAutofit/>
          </a:bodyPr>
          <a:lstStyle/>
          <a:p>
            <a:r>
              <a:rPr lang="en-US" sz="2800" dirty="0" smtClean="0"/>
              <a:t>Look at the Alert</a:t>
            </a:r>
          </a:p>
          <a:p>
            <a:r>
              <a:rPr lang="en-US" sz="2800" dirty="0" smtClean="0"/>
              <a:t>Open the already started Transition of Care note</a:t>
            </a:r>
          </a:p>
        </p:txBody>
      </p:sp>
      <p:pic>
        <p:nvPicPr>
          <p:cNvPr id="4" name="Picture 3"/>
          <p:cNvPicPr>
            <a:picLocks noChangeAspect="1"/>
          </p:cNvPicPr>
          <p:nvPr/>
        </p:nvPicPr>
        <p:blipFill>
          <a:blip r:embed="rId2"/>
          <a:stretch>
            <a:fillRect/>
          </a:stretch>
        </p:blipFill>
        <p:spPr>
          <a:xfrm>
            <a:off x="4732400" y="1996440"/>
            <a:ext cx="5825871" cy="3343275"/>
          </a:xfrm>
          <a:prstGeom prst="rect">
            <a:avLst/>
          </a:prstGeom>
        </p:spPr>
      </p:pic>
      <p:cxnSp>
        <p:nvCxnSpPr>
          <p:cNvPr id="6" name="Straight Arrow Connector 5"/>
          <p:cNvCxnSpPr/>
          <p:nvPr/>
        </p:nvCxnSpPr>
        <p:spPr>
          <a:xfrm>
            <a:off x="3576577" y="4201610"/>
            <a:ext cx="1331089" cy="1041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Toc tips</a:t>
            </a:r>
            <a:endParaRPr lang="en-US" dirty="0"/>
          </a:p>
        </p:txBody>
      </p:sp>
      <p:sp>
        <p:nvSpPr>
          <p:cNvPr id="3" name="Content Placeholder 2"/>
          <p:cNvSpPr>
            <a:spLocks noGrp="1"/>
          </p:cNvSpPr>
          <p:nvPr>
            <p:ph idx="1"/>
          </p:nvPr>
        </p:nvSpPr>
        <p:spPr>
          <a:xfrm>
            <a:off x="1118267" y="1538286"/>
            <a:ext cx="5559552" cy="2424114"/>
          </a:xfrm>
        </p:spPr>
        <p:txBody>
          <a:bodyPr>
            <a:normAutofit lnSpcReduction="10000"/>
          </a:bodyPr>
          <a:lstStyle/>
          <a:p>
            <a:r>
              <a:rPr lang="en-US" sz="2800" dirty="0" smtClean="0"/>
              <a:t>Complete all sections required included Medication Reconciliation and Transitional Care Plan.</a:t>
            </a:r>
          </a:p>
          <a:p>
            <a:r>
              <a:rPr lang="en-US" sz="2800" dirty="0" smtClean="0"/>
              <a:t> Med Rec still must be clicked in chart.</a:t>
            </a:r>
          </a:p>
          <a:p>
            <a:pPr marL="0" indent="0">
              <a:buNone/>
            </a:pPr>
            <a:endParaRPr lang="en-US" dirty="0"/>
          </a:p>
        </p:txBody>
      </p:sp>
      <p:pic>
        <p:nvPicPr>
          <p:cNvPr id="4" name="Picture 3"/>
          <p:cNvPicPr>
            <a:picLocks noChangeAspect="1"/>
          </p:cNvPicPr>
          <p:nvPr/>
        </p:nvPicPr>
        <p:blipFill>
          <a:blip r:embed="rId2"/>
          <a:stretch>
            <a:fillRect/>
          </a:stretch>
        </p:blipFill>
        <p:spPr>
          <a:xfrm>
            <a:off x="3291577" y="2537650"/>
            <a:ext cx="1614028" cy="490538"/>
          </a:xfrm>
          <a:prstGeom prst="rect">
            <a:avLst/>
          </a:prstGeom>
        </p:spPr>
      </p:pic>
      <p:pic>
        <p:nvPicPr>
          <p:cNvPr id="5" name="Picture 4"/>
          <p:cNvPicPr>
            <a:picLocks noChangeAspect="1"/>
          </p:cNvPicPr>
          <p:nvPr/>
        </p:nvPicPr>
        <p:blipFill>
          <a:blip r:embed="rId3"/>
          <a:stretch>
            <a:fillRect/>
          </a:stretch>
        </p:blipFill>
        <p:spPr>
          <a:xfrm>
            <a:off x="6726237" y="1538287"/>
            <a:ext cx="4581525" cy="2724150"/>
          </a:xfrm>
          <a:prstGeom prst="rect">
            <a:avLst/>
          </a:prstGeom>
        </p:spPr>
      </p:pic>
      <p:pic>
        <p:nvPicPr>
          <p:cNvPr id="10" name="Picture 9"/>
          <p:cNvPicPr>
            <a:picLocks noChangeAspect="1"/>
          </p:cNvPicPr>
          <p:nvPr/>
        </p:nvPicPr>
        <p:blipFill>
          <a:blip r:embed="rId4"/>
          <a:stretch>
            <a:fillRect/>
          </a:stretch>
        </p:blipFill>
        <p:spPr>
          <a:xfrm>
            <a:off x="1727200" y="3763962"/>
            <a:ext cx="2971800" cy="2733675"/>
          </a:xfrm>
          <a:prstGeom prst="rect">
            <a:avLst/>
          </a:prstGeom>
        </p:spPr>
      </p:pic>
    </p:spTree>
    <p:extLst>
      <p:ext uri="{BB962C8B-B14F-4D97-AF65-F5344CB8AC3E}">
        <p14:creationId xmlns:p14="http://schemas.microsoft.com/office/powerpoint/2010/main" val="110395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TOC Note task</a:t>
            </a:r>
            <a:endParaRPr lang="en-US" dirty="0"/>
          </a:p>
        </p:txBody>
      </p:sp>
      <p:sp>
        <p:nvSpPr>
          <p:cNvPr id="3" name="Content Placeholder 2"/>
          <p:cNvSpPr>
            <a:spLocks noGrp="1"/>
          </p:cNvSpPr>
          <p:nvPr>
            <p:ph idx="1"/>
          </p:nvPr>
        </p:nvSpPr>
        <p:spPr>
          <a:xfrm>
            <a:off x="1069848" y="2121408"/>
            <a:ext cx="3756152" cy="4190492"/>
          </a:xfrm>
        </p:spPr>
        <p:txBody>
          <a:bodyPr>
            <a:normAutofit/>
          </a:bodyPr>
          <a:lstStyle/>
          <a:p>
            <a:r>
              <a:rPr lang="en-US" sz="2800" dirty="0" smtClean="0"/>
              <a:t>These notes need to be manually sent to Attending as a Task.</a:t>
            </a:r>
          </a:p>
          <a:p>
            <a:r>
              <a:rPr lang="en-US" sz="2800" dirty="0" smtClean="0"/>
              <a:t>Right click  on the Output Template and Choose Task.</a:t>
            </a:r>
            <a:endParaRPr lang="en-US" sz="2800" dirty="0"/>
          </a:p>
        </p:txBody>
      </p:sp>
      <p:pic>
        <p:nvPicPr>
          <p:cNvPr id="4" name="Picture 3"/>
          <p:cNvPicPr>
            <a:picLocks noChangeAspect="1"/>
          </p:cNvPicPr>
          <p:nvPr/>
        </p:nvPicPr>
        <p:blipFill>
          <a:blip r:embed="rId2"/>
          <a:stretch>
            <a:fillRect/>
          </a:stretch>
        </p:blipFill>
        <p:spPr>
          <a:xfrm>
            <a:off x="5219372" y="1816354"/>
            <a:ext cx="4607052" cy="4607052"/>
          </a:xfrm>
          <a:prstGeom prst="rect">
            <a:avLst/>
          </a:prstGeom>
        </p:spPr>
      </p:pic>
      <p:cxnSp>
        <p:nvCxnSpPr>
          <p:cNvPr id="6" name="Straight Arrow Connector 5"/>
          <p:cNvCxnSpPr/>
          <p:nvPr/>
        </p:nvCxnSpPr>
        <p:spPr>
          <a:xfrm flipH="1" flipV="1">
            <a:off x="7373073" y="5393803"/>
            <a:ext cx="23150" cy="79865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6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TOC CPT Codes</a:t>
            </a:r>
            <a:endParaRPr lang="en-US" dirty="0"/>
          </a:p>
        </p:txBody>
      </p:sp>
      <p:sp>
        <p:nvSpPr>
          <p:cNvPr id="3" name="Content Placeholder 2"/>
          <p:cNvSpPr>
            <a:spLocks noGrp="1"/>
          </p:cNvSpPr>
          <p:nvPr>
            <p:ph idx="1"/>
          </p:nvPr>
        </p:nvSpPr>
        <p:spPr>
          <a:xfrm>
            <a:off x="1069848" y="1628775"/>
            <a:ext cx="10058400" cy="4543425"/>
          </a:xfrm>
        </p:spPr>
        <p:txBody>
          <a:bodyPr>
            <a:noAutofit/>
          </a:bodyPr>
          <a:lstStyle/>
          <a:p>
            <a:r>
              <a:rPr lang="en-US" sz="2800" dirty="0" smtClean="0"/>
              <a:t>TOC CPT codes are documentation driven</a:t>
            </a:r>
          </a:p>
          <a:p>
            <a:r>
              <a:rPr lang="en-US" sz="2800" dirty="0" smtClean="0"/>
              <a:t>TOC Note format created to meet guidelines</a:t>
            </a:r>
          </a:p>
          <a:p>
            <a:r>
              <a:rPr lang="en-US" sz="2800" dirty="0" smtClean="0"/>
              <a:t>Payers decide if and when TOC CPT reimbursed</a:t>
            </a:r>
          </a:p>
          <a:p>
            <a:r>
              <a:rPr lang="en-US" sz="2800" dirty="0" smtClean="0"/>
              <a:t>Pt to be seen within 7 days</a:t>
            </a:r>
          </a:p>
          <a:p>
            <a:r>
              <a:rPr lang="en-US" sz="2800" dirty="0" smtClean="0"/>
              <a:t>99495 face-to-face within 14 calendar days of discharge, moderate complexity</a:t>
            </a:r>
          </a:p>
          <a:p>
            <a:r>
              <a:rPr lang="en-US" sz="2800" dirty="0" smtClean="0"/>
              <a:t>99496 face-to-face within 7 calendar days of discharge,  high complexity</a:t>
            </a:r>
          </a:p>
          <a:p>
            <a:r>
              <a:rPr lang="en-US" sz="2800" dirty="0" smtClean="0"/>
              <a:t>If it isn’t a 99496 (7 days, high complexity), it is a 99495</a:t>
            </a:r>
            <a:endParaRPr lang="en-US" sz="2800" dirty="0"/>
          </a:p>
        </p:txBody>
      </p:sp>
    </p:spTree>
    <p:extLst>
      <p:ext uri="{BB962C8B-B14F-4D97-AF65-F5344CB8AC3E}">
        <p14:creationId xmlns:p14="http://schemas.microsoft.com/office/powerpoint/2010/main" val="3776783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Medicare Annual Wellness</a:t>
            </a:r>
            <a:endParaRPr lang="en-US" dirty="0"/>
          </a:p>
        </p:txBody>
      </p:sp>
      <p:sp>
        <p:nvSpPr>
          <p:cNvPr id="3" name="Content Placeholder 2"/>
          <p:cNvSpPr>
            <a:spLocks noGrp="1"/>
          </p:cNvSpPr>
          <p:nvPr>
            <p:ph idx="1"/>
          </p:nvPr>
        </p:nvSpPr>
        <p:spPr>
          <a:xfrm>
            <a:off x="1069848" y="1743075"/>
            <a:ext cx="10058400" cy="4429125"/>
          </a:xfrm>
        </p:spPr>
        <p:txBody>
          <a:bodyPr>
            <a:noAutofit/>
          </a:bodyPr>
          <a:lstStyle/>
          <a:p>
            <a:r>
              <a:rPr lang="en-US" sz="2800" dirty="0" smtClean="0"/>
              <a:t>Visit Type on the Note Selector box: </a:t>
            </a:r>
            <a:r>
              <a:rPr lang="en-US" sz="2800" i="1" dirty="0" smtClean="0"/>
              <a:t>Medicare Annual Wellness</a:t>
            </a:r>
          </a:p>
          <a:p>
            <a:r>
              <a:rPr lang="en-US" sz="2800" dirty="0" smtClean="0"/>
              <a:t>Includes Quality Measure Assessment Form located under Vitals panel</a:t>
            </a:r>
          </a:p>
          <a:p>
            <a:r>
              <a:rPr lang="en-US" sz="2800" dirty="0" smtClean="0"/>
              <a:t>Quality Measure Assessment Info entered in at Triage</a:t>
            </a:r>
          </a:p>
          <a:p>
            <a:r>
              <a:rPr lang="en-US" sz="2800" dirty="0" smtClean="0"/>
              <a:t>Specific Medicare-driven documentation: AWV Pain Screening, AWV Self-Assessment of Health, AWV Screening and Management, AWV Assessment (Other)</a:t>
            </a:r>
          </a:p>
          <a:p>
            <a:r>
              <a:rPr lang="en-US" sz="2800" dirty="0" smtClean="0"/>
              <a:t>Once in a lifetime option for a </a:t>
            </a:r>
            <a:r>
              <a:rPr lang="en-US" sz="2800" i="1" dirty="0" smtClean="0"/>
              <a:t>Welcome To Medicare Evaluation </a:t>
            </a:r>
            <a:r>
              <a:rPr lang="en-US" sz="2800" dirty="0" smtClean="0"/>
              <a:t>when patient first signs up for Medicare</a:t>
            </a:r>
            <a:endParaRPr lang="en-US" sz="2800" dirty="0"/>
          </a:p>
        </p:txBody>
      </p:sp>
    </p:spTree>
    <p:extLst>
      <p:ext uri="{BB962C8B-B14F-4D97-AF65-F5344CB8AC3E}">
        <p14:creationId xmlns:p14="http://schemas.microsoft.com/office/powerpoint/2010/main" val="300748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Medicare Annual Wellness</a:t>
            </a:r>
          </a:p>
        </p:txBody>
      </p:sp>
      <p:sp>
        <p:nvSpPr>
          <p:cNvPr id="3" name="Content Placeholder 2"/>
          <p:cNvSpPr>
            <a:spLocks noGrp="1"/>
          </p:cNvSpPr>
          <p:nvPr>
            <p:ph idx="1"/>
          </p:nvPr>
        </p:nvSpPr>
        <p:spPr>
          <a:xfrm>
            <a:off x="777240" y="3965448"/>
            <a:ext cx="4892040" cy="1082040"/>
          </a:xfrm>
        </p:spPr>
        <p:txBody>
          <a:bodyPr/>
          <a:lstStyle/>
          <a:p>
            <a:r>
              <a:rPr lang="en-US" dirty="0" smtClean="0"/>
              <a:t>All HCC Codes should be assessed at every Medicare Annual Wellness</a:t>
            </a:r>
            <a:endParaRPr lang="en-US" dirty="0"/>
          </a:p>
        </p:txBody>
      </p:sp>
      <p:pic>
        <p:nvPicPr>
          <p:cNvPr id="5" name="Picture 4"/>
          <p:cNvPicPr>
            <a:picLocks noChangeAspect="1"/>
          </p:cNvPicPr>
          <p:nvPr/>
        </p:nvPicPr>
        <p:blipFill>
          <a:blip r:embed="rId2"/>
          <a:stretch>
            <a:fillRect/>
          </a:stretch>
        </p:blipFill>
        <p:spPr>
          <a:xfrm>
            <a:off x="4988814" y="1850136"/>
            <a:ext cx="6408420" cy="1502664"/>
          </a:xfrm>
          <a:prstGeom prst="rect">
            <a:avLst/>
          </a:prstGeom>
        </p:spPr>
      </p:pic>
      <p:sp>
        <p:nvSpPr>
          <p:cNvPr id="7" name="Content Placeholder 2"/>
          <p:cNvSpPr txBox="1">
            <a:spLocks/>
          </p:cNvSpPr>
          <p:nvPr/>
        </p:nvSpPr>
        <p:spPr>
          <a:xfrm>
            <a:off x="1222248" y="2273808"/>
            <a:ext cx="4002024" cy="1222248"/>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dirty="0" smtClean="0"/>
              <a:t>Important to have Medicare Annual Wellness once a year</a:t>
            </a:r>
          </a:p>
        </p:txBody>
      </p:sp>
      <p:pic>
        <p:nvPicPr>
          <p:cNvPr id="8" name="Picture 7"/>
          <p:cNvPicPr>
            <a:picLocks noChangeAspect="1"/>
          </p:cNvPicPr>
          <p:nvPr/>
        </p:nvPicPr>
        <p:blipFill>
          <a:blip r:embed="rId3"/>
          <a:stretch>
            <a:fillRect/>
          </a:stretch>
        </p:blipFill>
        <p:spPr>
          <a:xfrm>
            <a:off x="3379851" y="4727067"/>
            <a:ext cx="6871250" cy="640842"/>
          </a:xfrm>
          <a:prstGeom prst="rect">
            <a:avLst/>
          </a:prstGeom>
        </p:spPr>
      </p:pic>
    </p:spTree>
    <p:extLst>
      <p:ext uri="{BB962C8B-B14F-4D97-AF65-F5344CB8AC3E}">
        <p14:creationId xmlns:p14="http://schemas.microsoft.com/office/powerpoint/2010/main" val="1564913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eme1" id="{69A162C1-5CFE-4EA7-88D5-FACF5709945E}" vid="{1FEA286F-1861-444F-99D8-7D1E13F985F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F4BD5B3C894144A5B29258A63FE56D" ma:contentTypeVersion="11" ma:contentTypeDescription="Create a new document." ma:contentTypeScope="" ma:versionID="d48523aa0c2b34529e5161e6859a484d">
  <xsd:schema xmlns:xsd="http://www.w3.org/2001/XMLSchema" xmlns:xs="http://www.w3.org/2001/XMLSchema" xmlns:p="http://schemas.microsoft.com/office/2006/metadata/properties" xmlns:ns3="7e880026-4a68-4eee-a073-498d90b0ba9d" xmlns:ns4="cdae351b-f652-4783-9a7f-8ea55b647f42" targetNamespace="http://schemas.microsoft.com/office/2006/metadata/properties" ma:root="true" ma:fieldsID="74b2f80abfdfe658c2491fee3300b8b6" ns3:_="" ns4:_="">
    <xsd:import namespace="7e880026-4a68-4eee-a073-498d90b0ba9d"/>
    <xsd:import namespace="cdae351b-f652-4783-9a7f-8ea55b647f4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80026-4a68-4eee-a073-498d90b0ba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ae351b-f652-4783-9a7f-8ea55b647f4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2BF83C-2E32-44F4-9432-3C542FC64785}">
  <ds:schemaRefs>
    <ds:schemaRef ds:uri="http://schemas.microsoft.com/office/2006/metadata/properties"/>
    <ds:schemaRef ds:uri="cdae351b-f652-4783-9a7f-8ea55b647f42"/>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7e880026-4a68-4eee-a073-498d90b0ba9d"/>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68299AA4-294F-4540-B6FF-E9565872BCAA}">
  <ds:schemaRefs>
    <ds:schemaRef ds:uri="http://schemas.microsoft.com/sharepoint/v3/contenttype/forms"/>
  </ds:schemaRefs>
</ds:datastoreItem>
</file>

<file path=customXml/itemProps3.xml><?xml version="1.0" encoding="utf-8"?>
<ds:datastoreItem xmlns:ds="http://schemas.openxmlformats.org/officeDocument/2006/customXml" ds:itemID="{42BE1F83-DB3B-4FC7-A903-DD5A29500A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80026-4a68-4eee-a073-498d90b0ba9d"/>
    <ds:schemaRef ds:uri="cdae351b-f652-4783-9a7f-8ea55b647f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5413</TotalTime>
  <Words>981</Words>
  <Application>Microsoft Office PowerPoint</Application>
  <PresentationFormat>Widescreen</PresentationFormat>
  <Paragraphs>99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Rockwell</vt:lpstr>
      <vt:lpstr>Rockwell Condensed</vt:lpstr>
      <vt:lpstr>Wingdings</vt:lpstr>
      <vt:lpstr>Theme1</vt:lpstr>
      <vt:lpstr>5 note types</vt:lpstr>
      <vt:lpstr>Transition of Care</vt:lpstr>
      <vt:lpstr>TOC Case Manager</vt:lpstr>
      <vt:lpstr>TOC NOTES</vt:lpstr>
      <vt:lpstr>Toc tips</vt:lpstr>
      <vt:lpstr>TOC Note task</vt:lpstr>
      <vt:lpstr>TOC CPT Codes</vt:lpstr>
      <vt:lpstr>Medicare Annual Wellness</vt:lpstr>
      <vt:lpstr>Medicare Annual Wellness</vt:lpstr>
      <vt:lpstr>Annual Physical Exam</vt:lpstr>
      <vt:lpstr>New Patient</vt:lpstr>
      <vt:lpstr>Sick or Acute Visit</vt:lpstr>
      <vt:lpstr>Care Plans</vt:lpstr>
      <vt:lpstr>Tips and tricks</vt:lpstr>
      <vt:lpstr>Adding forms</vt:lpstr>
      <vt:lpstr>PHQ-9 Depression screen</vt:lpstr>
      <vt:lpstr>ADD ETSU Labs</vt:lpstr>
      <vt:lpstr>Labs for future date</vt:lpstr>
      <vt:lpstr>Already scheduled follow-up</vt:lpstr>
      <vt:lpstr>Today’s Test patients</vt:lpstr>
      <vt:lpstr>Today’s Test patients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note types</dc:title>
  <dc:creator>Livingston, Amanda N.</dc:creator>
  <cp:lastModifiedBy>Livingston, Amanda N.</cp:lastModifiedBy>
  <cp:revision>54</cp:revision>
  <dcterms:created xsi:type="dcterms:W3CDTF">2017-07-06T18:04:54Z</dcterms:created>
  <dcterms:modified xsi:type="dcterms:W3CDTF">2020-07-30T20:33:22Z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0x010100B4F4BD5B3C894144A5B29258A63FE56D</vt:lpwstr>
  </property>
</Properties>
</file>