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86" r:id="rId7"/>
    <p:sldId id="303" r:id="rId8"/>
    <p:sldId id="304" r:id="rId9"/>
    <p:sldId id="291" r:id="rId10"/>
    <p:sldId id="287" r:id="rId11"/>
    <p:sldId id="295" r:id="rId12"/>
    <p:sldId id="294" r:id="rId13"/>
    <p:sldId id="288" r:id="rId14"/>
    <p:sldId id="290" r:id="rId15"/>
    <p:sldId id="292" r:id="rId16"/>
    <p:sldId id="293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2BC56-202D-6343-8CB0-0650FCBE58C3}" v="41" dt="2021-05-10T17:48:28.222"/>
    <p1510:client id="{FAC4579A-6C69-4994-98F3-D64439DCC67E}" v="400" dt="2021-05-10T18:07:07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05/10/2021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47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Notes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08098F-ABE2-406B-9FC1-996738B3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18" y="1195298"/>
            <a:ext cx="5287113" cy="12860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2CB554B-F2BF-4AF4-B285-9DA936BF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71750"/>
            <a:ext cx="9467850" cy="1067562"/>
          </a:xfrm>
        </p:spPr>
        <p:txBody>
          <a:bodyPr/>
          <a:lstStyle/>
          <a:p>
            <a:r>
              <a:rPr lang="en-US" sz="4000"/>
              <a:t>TouchWorks EHR Upgrade Version 20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8CDB28-ED16-4E0A-A331-055ECBD48DA6}"/>
              </a:ext>
            </a:extLst>
          </p:cNvPr>
          <p:cNvSpPr txBox="1">
            <a:spLocks/>
          </p:cNvSpPr>
          <p:nvPr/>
        </p:nvSpPr>
        <p:spPr>
          <a:xfrm>
            <a:off x="8045904" y="6391930"/>
            <a:ext cx="4041321" cy="359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    Go-Live Date 05/24/2021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C3C122-2054-4CE0-8E0C-9ED661C7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734" y="172071"/>
            <a:ext cx="5417996" cy="6513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899"/>
            <a:ext cx="5143499" cy="4176227"/>
          </a:xfrm>
        </p:spPr>
        <p:txBody>
          <a:bodyPr/>
          <a:lstStyle/>
          <a:p>
            <a:r>
              <a:rPr lang="en-US"/>
              <a:t>Must refresh by using refresh circle or Save to view info typed in forms.</a:t>
            </a:r>
          </a:p>
          <a:p>
            <a:r>
              <a:rPr lang="en-US"/>
              <a:t>Click on gray space to free text. A larger text box pops open. Apply changes.</a:t>
            </a:r>
          </a:p>
          <a:p>
            <a:r>
              <a:rPr lang="en-US"/>
              <a:t>Section headers only show up if you enter something in that section.</a:t>
            </a:r>
          </a:p>
          <a:p>
            <a:r>
              <a:rPr lang="en-US"/>
              <a:t>Gray space free text works but not recommended workflow.</a:t>
            </a:r>
          </a:p>
          <a:p>
            <a:r>
              <a:rPr lang="en-US"/>
              <a:t>ETSU EHR recommends using Note Output for viewing, not typing.</a:t>
            </a:r>
          </a:p>
          <a:p>
            <a:r>
              <a:rPr lang="en-US"/>
              <a:t>ETSU EHR recommends free text boxes for typing free text.</a:t>
            </a:r>
          </a:p>
          <a:p>
            <a:r>
              <a:rPr lang="en-US"/>
              <a:t>The Note Output view doesn't scroll with you.</a:t>
            </a: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 flipV="1">
            <a:off x="3778898" y="810690"/>
            <a:ext cx="1937836" cy="364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80648B-FEE7-49F1-8FEC-46810715A011}"/>
              </a:ext>
            </a:extLst>
          </p:cNvPr>
          <p:cNvCxnSpPr>
            <a:cxnSpLocks/>
          </p:cNvCxnSpPr>
          <p:nvPr/>
        </p:nvCxnSpPr>
        <p:spPr>
          <a:xfrm>
            <a:off x="5716734" y="4479235"/>
            <a:ext cx="249961" cy="1073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8BB524-9841-4B69-BAB0-D762A5DBBDDF}"/>
              </a:ext>
            </a:extLst>
          </p:cNvPr>
          <p:cNvCxnSpPr>
            <a:cxnSpLocks/>
          </p:cNvCxnSpPr>
          <p:nvPr/>
        </p:nvCxnSpPr>
        <p:spPr>
          <a:xfrm>
            <a:off x="5047861" y="2052735"/>
            <a:ext cx="1156089" cy="3069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631EBAB-0F7E-460A-A632-A5DAAC94E2C5}"/>
              </a:ext>
            </a:extLst>
          </p:cNvPr>
          <p:cNvSpPr/>
          <p:nvPr/>
        </p:nvSpPr>
        <p:spPr>
          <a:xfrm>
            <a:off x="5320208" y="149397"/>
            <a:ext cx="499566" cy="50213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2B5FC-3FF1-47FB-8D2B-4DC3D1DC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64" y="1078456"/>
            <a:ext cx="9584175" cy="5658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 text using gray area in Note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2CA09-4A93-424E-9460-6E985B8F2E7D}"/>
              </a:ext>
            </a:extLst>
          </p:cNvPr>
          <p:cNvSpPr txBox="1"/>
          <p:nvPr/>
        </p:nvSpPr>
        <p:spPr>
          <a:xfrm>
            <a:off x="2067339" y="2372139"/>
            <a:ext cx="31275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This is what it looks like when you click in the gray space in Note Output.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Don’t forget to Apply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F2A41-495E-4CD1-A884-050ACD4B2F51}"/>
              </a:ext>
            </a:extLst>
          </p:cNvPr>
          <p:cNvCxnSpPr>
            <a:cxnSpLocks/>
          </p:cNvCxnSpPr>
          <p:nvPr/>
        </p:nvCxnSpPr>
        <p:spPr>
          <a:xfrm>
            <a:off x="4898571" y="4935894"/>
            <a:ext cx="1576874" cy="51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285CD-7CB8-4A21-984C-5D6CB3B304AE}"/>
              </a:ext>
            </a:extLst>
          </p:cNvPr>
          <p:cNvSpPr/>
          <p:nvPr/>
        </p:nvSpPr>
        <p:spPr>
          <a:xfrm flipV="1">
            <a:off x="4963886" y="6315075"/>
            <a:ext cx="849086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45A3848-D0E4-4203-BA80-600418F3661C}"/>
              </a:ext>
            </a:extLst>
          </p:cNvPr>
          <p:cNvSpPr/>
          <p:nvPr/>
        </p:nvSpPr>
        <p:spPr>
          <a:xfrm>
            <a:off x="5905939" y="1249187"/>
            <a:ext cx="454769" cy="364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6967C-FBF8-47FB-8DDF-9EE59C733742}"/>
              </a:ext>
            </a:extLst>
          </p:cNvPr>
          <p:cNvSpPr/>
          <p:nvPr/>
        </p:nvSpPr>
        <p:spPr>
          <a:xfrm>
            <a:off x="8312344" y="2964946"/>
            <a:ext cx="3600062" cy="290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B6F025-C0D4-493B-AFFB-E715AC92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864" y="3770544"/>
            <a:ext cx="2686050" cy="1924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0DC455-48B2-4CD2-B1A6-B56A9E403B17}"/>
              </a:ext>
            </a:extLst>
          </p:cNvPr>
          <p:cNvSpPr txBox="1"/>
          <p:nvPr/>
        </p:nvSpPr>
        <p:spPr>
          <a:xfrm>
            <a:off x="8388700" y="3087149"/>
            <a:ext cx="3066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>
                <a:solidFill>
                  <a:schemeClr val="tx1"/>
                </a:solidFill>
                <a:ea typeface="+mn-lt"/>
                <a:cs typeface="+mn-lt"/>
              </a:rPr>
              <a:t>If you can’t find Invalidate click the downward arrow to open to show it.</a:t>
            </a:r>
            <a:endParaRPr lang="en-US" sz="14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7A5A7E-70C2-46C7-A635-6D0B1F9640F0}"/>
              </a:ext>
            </a:extLst>
          </p:cNvPr>
          <p:cNvCxnSpPr>
            <a:cxnSpLocks/>
          </p:cNvCxnSpPr>
          <p:nvPr/>
        </p:nvCxnSpPr>
        <p:spPr>
          <a:xfrm flipH="1">
            <a:off x="11383299" y="3727197"/>
            <a:ext cx="357611" cy="1387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22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ABA1C8D-60EF-4BE4-BE30-44ACBC15F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06" y="1038526"/>
            <a:ext cx="8756556" cy="5316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128B4-0998-4544-B2D6-AFD398E5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entered in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D3EFF-B2C8-4185-9584-039950E3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0BE5D-15EC-477E-83A8-5F92193765EA}"/>
              </a:ext>
            </a:extLst>
          </p:cNvPr>
          <p:cNvSpPr txBox="1"/>
          <p:nvPr/>
        </p:nvSpPr>
        <p:spPr>
          <a:xfrm>
            <a:off x="3886808" y="2575272"/>
            <a:ext cx="312751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Info entered into forms is only seen in Note Output if you Save or Refresh.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F1713-4C13-40F9-BCB9-AC38C739EBA0}"/>
              </a:ext>
            </a:extLst>
          </p:cNvPr>
          <p:cNvSpPr/>
          <p:nvPr/>
        </p:nvSpPr>
        <p:spPr>
          <a:xfrm flipV="1">
            <a:off x="6512767" y="5947830"/>
            <a:ext cx="307911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E945B3-0EDB-4FAA-A7AC-31865CF383AA}"/>
              </a:ext>
            </a:extLst>
          </p:cNvPr>
          <p:cNvSpPr/>
          <p:nvPr/>
        </p:nvSpPr>
        <p:spPr>
          <a:xfrm flipV="1">
            <a:off x="7159690" y="1418252"/>
            <a:ext cx="1069910" cy="317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A15CBF-489E-415A-A0E4-925C1B96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10" y="958424"/>
            <a:ext cx="10512490" cy="5689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9CEE8-E88E-48B0-99C0-9F27BFF8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Input (entering data)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374D6-37B5-453C-9052-07AA7603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7EBDE-BFBD-4C63-947B-8B3A35808F07}"/>
              </a:ext>
            </a:extLst>
          </p:cNvPr>
          <p:cNvSpPr txBox="1"/>
          <p:nvPr/>
        </p:nvSpPr>
        <p:spPr>
          <a:xfrm>
            <a:off x="2030016" y="1737658"/>
            <a:ext cx="27659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Note Inputs created for this encounter.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62EE9-4400-4DB4-B748-5900A4AF847F}"/>
              </a:ext>
            </a:extLst>
          </p:cNvPr>
          <p:cNvSpPr txBox="1"/>
          <p:nvPr/>
        </p:nvSpPr>
        <p:spPr>
          <a:xfrm>
            <a:off x="7007289" y="596786"/>
            <a:ext cx="28746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Encounter date, provider,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AB1C8-7556-432A-A1A2-1F3644BACC3A}"/>
              </a:ext>
            </a:extLst>
          </p:cNvPr>
          <p:cNvSpPr txBox="1"/>
          <p:nvPr/>
        </p:nvSpPr>
        <p:spPr>
          <a:xfrm>
            <a:off x="4571280" y="1376020"/>
            <a:ext cx="243601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Banner stays viewable.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3939B2-3C08-4C16-8DC7-C44EB6007553}"/>
              </a:ext>
            </a:extLst>
          </p:cNvPr>
          <p:cNvCxnSpPr>
            <a:cxnSpLocks/>
          </p:cNvCxnSpPr>
          <p:nvPr/>
        </p:nvCxnSpPr>
        <p:spPr>
          <a:xfrm flipH="1">
            <a:off x="7545906" y="937085"/>
            <a:ext cx="1018107" cy="303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5B29BC-842A-4971-A2ED-E31FB7082DA7}"/>
              </a:ext>
            </a:extLst>
          </p:cNvPr>
          <p:cNvCxnSpPr>
            <a:cxnSpLocks/>
          </p:cNvCxnSpPr>
          <p:nvPr/>
        </p:nvCxnSpPr>
        <p:spPr>
          <a:xfrm flipH="1" flipV="1">
            <a:off x="5157529" y="1132317"/>
            <a:ext cx="838426" cy="352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2BA287-553D-4A44-B636-7E3007EBEA65}"/>
              </a:ext>
            </a:extLst>
          </p:cNvPr>
          <p:cNvCxnSpPr>
            <a:cxnSpLocks/>
          </p:cNvCxnSpPr>
          <p:nvPr/>
        </p:nvCxnSpPr>
        <p:spPr>
          <a:xfrm flipH="1" flipV="1">
            <a:off x="1847461" y="1341401"/>
            <a:ext cx="884477" cy="487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A3263E-40D6-4C3C-9B8B-D98B1474A3BC}"/>
              </a:ext>
            </a:extLst>
          </p:cNvPr>
          <p:cNvCxnSpPr>
            <a:cxnSpLocks/>
          </p:cNvCxnSpPr>
          <p:nvPr/>
        </p:nvCxnSpPr>
        <p:spPr>
          <a:xfrm flipH="1" flipV="1">
            <a:off x="2827177" y="1341402"/>
            <a:ext cx="87316" cy="487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90180B1-5E8A-4A94-A171-FCF171E9F383}"/>
              </a:ext>
            </a:extLst>
          </p:cNvPr>
          <p:cNvSpPr txBox="1"/>
          <p:nvPr/>
        </p:nvSpPr>
        <p:spPr>
          <a:xfrm>
            <a:off x="8564013" y="1999268"/>
            <a:ext cx="31275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&lt;&lt;    &gt;&gt; arrows are a quick way to expand or shrink the right column.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5C094C-16C8-4459-B31B-D4F3E93CDE75}"/>
              </a:ext>
            </a:extLst>
          </p:cNvPr>
          <p:cNvSpPr/>
          <p:nvPr/>
        </p:nvSpPr>
        <p:spPr>
          <a:xfrm flipV="1">
            <a:off x="10026191" y="1341401"/>
            <a:ext cx="849086" cy="334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5A6835-5782-4899-9E88-E256C37C9609}"/>
              </a:ext>
            </a:extLst>
          </p:cNvPr>
          <p:cNvCxnSpPr>
            <a:cxnSpLocks/>
          </p:cNvCxnSpPr>
          <p:nvPr/>
        </p:nvCxnSpPr>
        <p:spPr>
          <a:xfrm flipV="1">
            <a:off x="9720689" y="1697586"/>
            <a:ext cx="441295" cy="383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8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3AACCFA-37B5-462C-B4B6-E3C3E3D7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0512"/>
            <a:ext cx="4752975" cy="162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7131E-C1C6-48AB-BC75-58E94B839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65" y="2041856"/>
            <a:ext cx="8742165" cy="4176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Note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0"/>
            <a:ext cx="5419725" cy="1014972"/>
          </a:xfrm>
        </p:spPr>
        <p:txBody>
          <a:bodyPr/>
          <a:lstStyle/>
          <a:p>
            <a:r>
              <a:rPr lang="en-US"/>
              <a:t>No longer need to right click to Add Note Form.</a:t>
            </a:r>
          </a:p>
          <a:p>
            <a:r>
              <a:rPr lang="en-US"/>
              <a:t>Most popular note forms are in HPI and procedure section.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>
            <a:off x="1953861" y="2749594"/>
            <a:ext cx="1255870" cy="6794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4FEB349-513D-499B-8AE7-C93B977080C6}"/>
              </a:ext>
            </a:extLst>
          </p:cNvPr>
          <p:cNvSpPr/>
          <p:nvPr/>
        </p:nvSpPr>
        <p:spPr>
          <a:xfrm flipV="1">
            <a:off x="8047944" y="1343529"/>
            <a:ext cx="909444" cy="252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7DDE7-64B8-4E31-901D-0A6E799E8010}"/>
              </a:ext>
            </a:extLst>
          </p:cNvPr>
          <p:cNvSpPr txBox="1"/>
          <p:nvPr/>
        </p:nvSpPr>
        <p:spPr>
          <a:xfrm>
            <a:off x="444500" y="2380262"/>
            <a:ext cx="1823527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Be sure you have the right section selected.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835257-FBA9-48BA-B8C8-DFD16F4E46A0}"/>
              </a:ext>
            </a:extLst>
          </p:cNvPr>
          <p:cNvSpPr/>
          <p:nvPr/>
        </p:nvSpPr>
        <p:spPr>
          <a:xfrm flipV="1">
            <a:off x="4071256" y="2437707"/>
            <a:ext cx="668695" cy="174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3C736-3BC4-4F44-B903-5E33743A2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21" y="4280844"/>
            <a:ext cx="2486025" cy="1990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12EC7A-C706-47A4-B325-513392F3745C}"/>
              </a:ext>
            </a:extLst>
          </p:cNvPr>
          <p:cNvSpPr txBox="1"/>
          <p:nvPr/>
        </p:nvSpPr>
        <p:spPr>
          <a:xfrm>
            <a:off x="497977" y="3326737"/>
            <a:ext cx="208381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To move or delete form, you would still need to right click on it.</a:t>
            </a:r>
          </a:p>
        </p:txBody>
      </p:sp>
    </p:spTree>
    <p:extLst>
      <p:ext uri="{BB962C8B-B14F-4D97-AF65-F5344CB8AC3E}">
        <p14:creationId xmlns:p14="http://schemas.microsoft.com/office/powerpoint/2010/main" val="29179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37C0D-8F86-4BA2-8FE1-C63A3209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91" y="2581855"/>
            <a:ext cx="5514975" cy="3371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AACCFA-37B5-462C-B4B6-E3C3E3D7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0512"/>
            <a:ext cx="4752975" cy="162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Text Entry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0"/>
            <a:ext cx="4610100" cy="1332807"/>
          </a:xfrm>
        </p:spPr>
        <p:txBody>
          <a:bodyPr/>
          <a:lstStyle/>
          <a:p>
            <a:r>
              <a:rPr lang="en-US"/>
              <a:t>Text Template box is replaced by Text Entry.</a:t>
            </a:r>
          </a:p>
          <a:p>
            <a:r>
              <a:rPr lang="en-US"/>
              <a:t>It is easier most of the time.</a:t>
            </a:r>
          </a:p>
          <a:p>
            <a:r>
              <a:rPr lang="en-US"/>
              <a:t>You can add your own Free text box wherever you want!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 flipV="1">
            <a:off x="5728996" y="3967080"/>
            <a:ext cx="1003689" cy="595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4FEB349-513D-499B-8AE7-C93B977080C6}"/>
              </a:ext>
            </a:extLst>
          </p:cNvPr>
          <p:cNvSpPr/>
          <p:nvPr/>
        </p:nvSpPr>
        <p:spPr>
          <a:xfrm flipV="1">
            <a:off x="8897029" y="1364214"/>
            <a:ext cx="909444" cy="195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7DDE7-64B8-4E31-901D-0A6E799E8010}"/>
              </a:ext>
            </a:extLst>
          </p:cNvPr>
          <p:cNvSpPr txBox="1"/>
          <p:nvPr/>
        </p:nvSpPr>
        <p:spPr>
          <a:xfrm>
            <a:off x="444500" y="5215041"/>
            <a:ext cx="338174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The department chair or medical directors can contact the EHR team to update note templates too.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835257-FBA9-48BA-B8C8-DFD16F4E46A0}"/>
              </a:ext>
            </a:extLst>
          </p:cNvPr>
          <p:cNvSpPr/>
          <p:nvPr/>
        </p:nvSpPr>
        <p:spPr>
          <a:xfrm flipV="1">
            <a:off x="4952028" y="4475471"/>
            <a:ext cx="668695" cy="174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473E5-45F0-49C9-BB0D-EE5DA3F88E59}"/>
              </a:ext>
            </a:extLst>
          </p:cNvPr>
          <p:cNvSpPr/>
          <p:nvPr/>
        </p:nvSpPr>
        <p:spPr>
          <a:xfrm>
            <a:off x="7479064" y="2682599"/>
            <a:ext cx="909444" cy="232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18008-AAB6-45A9-AB3C-3E3E773D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67" y="2237916"/>
            <a:ext cx="6503145" cy="4143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AACCFA-37B5-462C-B4B6-E3C3E3D7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0512"/>
            <a:ext cx="4752975" cy="162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1"/>
            <a:ext cx="4343593" cy="1133016"/>
          </a:xfrm>
        </p:spPr>
        <p:txBody>
          <a:bodyPr/>
          <a:lstStyle/>
          <a:p>
            <a:r>
              <a:rPr lang="en-US"/>
              <a:t>No longer need to right click to Add Image.</a:t>
            </a:r>
          </a:p>
          <a:p>
            <a:r>
              <a:rPr lang="en-US"/>
              <a:t>It is easier most of the time.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FEB349-513D-499B-8AE7-C93B977080C6}"/>
              </a:ext>
            </a:extLst>
          </p:cNvPr>
          <p:cNvSpPr/>
          <p:nvPr/>
        </p:nvSpPr>
        <p:spPr>
          <a:xfrm flipV="1">
            <a:off x="9755445" y="1330868"/>
            <a:ext cx="909444" cy="229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473E5-45F0-49C9-BB0D-EE5DA3F88E59}"/>
              </a:ext>
            </a:extLst>
          </p:cNvPr>
          <p:cNvSpPr/>
          <p:nvPr/>
        </p:nvSpPr>
        <p:spPr>
          <a:xfrm>
            <a:off x="6732685" y="2321376"/>
            <a:ext cx="909444" cy="232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6B54C-059B-4BD6-A119-4A7AA1790F45}"/>
              </a:ext>
            </a:extLst>
          </p:cNvPr>
          <p:cNvSpPr txBox="1"/>
          <p:nvPr/>
        </p:nvSpPr>
        <p:spPr>
          <a:xfrm>
            <a:off x="1043970" y="3117126"/>
            <a:ext cx="233371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Use the Table of Contents (the right-side column) to determine which section you want your image.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 flipV="1">
            <a:off x="3191069" y="3158678"/>
            <a:ext cx="1292938" cy="564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ACD66A-34E3-44F8-AF30-E564749B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44" y="3371459"/>
            <a:ext cx="598170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F4A21-6719-446D-A34C-899CD5E07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0" y="1855561"/>
            <a:ext cx="9374155" cy="1274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Details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5631219" cy="709330"/>
          </a:xfrm>
        </p:spPr>
        <p:txBody>
          <a:bodyPr/>
          <a:lstStyle/>
          <a:p>
            <a:r>
              <a:rPr lang="en-US"/>
              <a:t>Note Details show you the different output templates now.</a:t>
            </a:r>
          </a:p>
          <a:p>
            <a:r>
              <a:rPr lang="en-US" u="sng"/>
              <a:t>This is where you change the Owner!!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>
            <a:off x="3433665" y="3592286"/>
            <a:ext cx="1007706" cy="597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4FEB349-513D-499B-8AE7-C93B977080C6}"/>
              </a:ext>
            </a:extLst>
          </p:cNvPr>
          <p:cNvSpPr/>
          <p:nvPr/>
        </p:nvSpPr>
        <p:spPr>
          <a:xfrm flipV="1">
            <a:off x="7674719" y="2180171"/>
            <a:ext cx="909444" cy="229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473E5-45F0-49C9-BB0D-EE5DA3F88E59}"/>
              </a:ext>
            </a:extLst>
          </p:cNvPr>
          <p:cNvSpPr/>
          <p:nvPr/>
        </p:nvSpPr>
        <p:spPr>
          <a:xfrm>
            <a:off x="7973656" y="4719948"/>
            <a:ext cx="909444" cy="859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BC58184-EA10-4BB8-89F5-2F035317C4D5}"/>
              </a:ext>
            </a:extLst>
          </p:cNvPr>
          <p:cNvSpPr txBox="1">
            <a:spLocks/>
          </p:cNvSpPr>
          <p:nvPr/>
        </p:nvSpPr>
        <p:spPr>
          <a:xfrm flipH="1">
            <a:off x="6391467" y="1081118"/>
            <a:ext cx="3741577" cy="455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can Carbon Copy from here too.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A105E-D40D-4814-9E91-D3893DEC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170" y="1504878"/>
            <a:ext cx="4619625" cy="1419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Increase note input font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0"/>
            <a:ext cx="5183348" cy="799869"/>
          </a:xfrm>
        </p:spPr>
        <p:txBody>
          <a:bodyPr/>
          <a:lstStyle/>
          <a:p>
            <a:r>
              <a:rPr lang="en-US"/>
              <a:t>You can now make the font bigger inside the window that you use to type up the note. 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>
            <a:off x="5159829" y="1954071"/>
            <a:ext cx="4421957" cy="17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473E5-45F0-49C9-BB0D-EE5DA3F88E59}"/>
              </a:ext>
            </a:extLst>
          </p:cNvPr>
          <p:cNvSpPr/>
          <p:nvPr/>
        </p:nvSpPr>
        <p:spPr>
          <a:xfrm>
            <a:off x="9643836" y="1806925"/>
            <a:ext cx="688959" cy="329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6B54C-059B-4BD6-A119-4A7AA1790F45}"/>
              </a:ext>
            </a:extLst>
          </p:cNvPr>
          <p:cNvSpPr txBox="1"/>
          <p:nvPr/>
        </p:nvSpPr>
        <p:spPr>
          <a:xfrm>
            <a:off x="3120270" y="1697093"/>
            <a:ext cx="23337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/>
              <a:t>1. In very top right corner, click the 3 dots.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04B7A78-964F-4F80-ADBB-B651C2E1B7E0}"/>
              </a:ext>
            </a:extLst>
          </p:cNvPr>
          <p:cNvSpPr txBox="1">
            <a:spLocks/>
          </p:cNvSpPr>
          <p:nvPr/>
        </p:nvSpPr>
        <p:spPr>
          <a:xfrm>
            <a:off x="6624734" y="1104900"/>
            <a:ext cx="4619625" cy="44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didn’t work in version 17 on note input.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21017E-D3CE-44B5-9F84-FA63EEAC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68" y="3127787"/>
            <a:ext cx="3374403" cy="3295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34EC45-2338-40FD-A8E3-08B72C973C54}"/>
              </a:ext>
            </a:extLst>
          </p:cNvPr>
          <p:cNvSpPr txBox="1"/>
          <p:nvPr/>
        </p:nvSpPr>
        <p:spPr>
          <a:xfrm>
            <a:off x="1045029" y="3249085"/>
            <a:ext cx="278737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/>
              <a:t>2. Increase your font size.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/>
              <a:t>Only increases in increments of 10%.  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1AD145-54A5-44D6-AF46-CD375E9E3967}"/>
              </a:ext>
            </a:extLst>
          </p:cNvPr>
          <p:cNvCxnSpPr>
            <a:cxnSpLocks/>
          </p:cNvCxnSpPr>
          <p:nvPr/>
        </p:nvCxnSpPr>
        <p:spPr>
          <a:xfrm>
            <a:off x="3461657" y="3685592"/>
            <a:ext cx="2062065" cy="858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4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Unsaved 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0"/>
            <a:ext cx="8803626" cy="1332807"/>
          </a:xfrm>
        </p:spPr>
        <p:txBody>
          <a:bodyPr/>
          <a:lstStyle/>
          <a:p>
            <a:r>
              <a:rPr lang="en-US"/>
              <a:t>Note workspace will auto-save when user navigates away, switches patients, or logs off.</a:t>
            </a:r>
          </a:p>
          <a:p>
            <a:r>
              <a:rPr lang="en-US"/>
              <a:t>If note is closed with unsaved data, new window is displayed. 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 flipV="1">
            <a:off x="3480318" y="3158677"/>
            <a:ext cx="1003689" cy="595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A748D2-CDB6-4DB7-BC12-D9C2710D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67" y="2298951"/>
            <a:ext cx="6191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96C9B1-D36B-44BD-A0BB-C2E4B5C1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73" y="2210593"/>
            <a:ext cx="8910455" cy="33258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a new note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8"/>
            <a:ext cx="5339897" cy="10170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The New Note tab is gone. </a:t>
            </a:r>
          </a:p>
          <a:p>
            <a:r>
              <a:rPr lang="en-US">
                <a:cs typeface="Arial"/>
              </a:rPr>
              <a:t>Note in the action bar will start a note too.</a:t>
            </a:r>
          </a:p>
          <a:p>
            <a:endParaRPr lang="en-US">
              <a:cs typeface="Arial"/>
            </a:endParaRPr>
          </a:p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0EF1D36-A62E-4FBE-9469-D9D78712EE3A}"/>
              </a:ext>
            </a:extLst>
          </p:cNvPr>
          <p:cNvSpPr txBox="1">
            <a:spLocks/>
          </p:cNvSpPr>
          <p:nvPr/>
        </p:nvSpPr>
        <p:spPr>
          <a:xfrm>
            <a:off x="5651501" y="1078459"/>
            <a:ext cx="5466896" cy="535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Start a note using the paper with a plus sign. In the clinical tool bar.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BBE6-A256-42EA-920B-4A4997A3BBC7}"/>
              </a:ext>
            </a:extLst>
          </p:cNvPr>
          <p:cNvSpPr/>
          <p:nvPr/>
        </p:nvSpPr>
        <p:spPr>
          <a:xfrm>
            <a:off x="8496300" y="3124200"/>
            <a:ext cx="4572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A0F649-6974-4AA0-A8EE-BCDBA0E6C3F6}"/>
              </a:ext>
            </a:extLst>
          </p:cNvPr>
          <p:cNvSpPr/>
          <p:nvPr/>
        </p:nvSpPr>
        <p:spPr>
          <a:xfrm>
            <a:off x="1689100" y="3543300"/>
            <a:ext cx="812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8C4BF3-344C-4451-B1E9-EAC81B50FD85}"/>
              </a:ext>
            </a:extLst>
          </p:cNvPr>
          <p:cNvCxnSpPr>
            <a:cxnSpLocks/>
          </p:cNvCxnSpPr>
          <p:nvPr/>
        </p:nvCxnSpPr>
        <p:spPr>
          <a:xfrm>
            <a:off x="1003300" y="1751807"/>
            <a:ext cx="6858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673E42-825F-461E-85FC-C761DD180D2F}"/>
              </a:ext>
            </a:extLst>
          </p:cNvPr>
          <p:cNvCxnSpPr>
            <a:cxnSpLocks/>
          </p:cNvCxnSpPr>
          <p:nvPr/>
        </p:nvCxnSpPr>
        <p:spPr>
          <a:xfrm>
            <a:off x="8722427" y="1460500"/>
            <a:ext cx="0" cy="157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2D1CF0-7C95-4A62-91CB-C4BDB482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700212"/>
            <a:ext cx="5019675" cy="345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0"/>
            <a:ext cx="8803626" cy="919843"/>
          </a:xfrm>
        </p:spPr>
        <p:txBody>
          <a:bodyPr/>
          <a:lstStyle/>
          <a:p>
            <a:r>
              <a:rPr lang="en-US"/>
              <a:t>You no longer enter your password when you sign notes.</a:t>
            </a:r>
          </a:p>
          <a:p>
            <a:r>
              <a:rPr lang="en-US"/>
              <a:t>Just click Sign.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>
            <a:off x="2295331" y="1866122"/>
            <a:ext cx="3051110" cy="2808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E7CEA6-D5F2-4999-BEEC-847E962D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9" y="1982265"/>
            <a:ext cx="6762750" cy="3429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Note Selector Screen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EB384-5304-4C92-B038-AB37AD1E4A99}"/>
              </a:ext>
            </a:extLst>
          </p:cNvPr>
          <p:cNvSpPr txBox="1">
            <a:spLocks/>
          </p:cNvSpPr>
          <p:nvPr/>
        </p:nvSpPr>
        <p:spPr>
          <a:xfrm>
            <a:off x="444500" y="1201016"/>
            <a:ext cx="3146839" cy="3344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Always check the Encounter type and date.</a:t>
            </a:r>
          </a:p>
          <a:p>
            <a:r>
              <a:rPr lang="en-US">
                <a:cs typeface="Arial"/>
              </a:rPr>
              <a:t>Chief Compliant from this screen is gone.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018D7F-1079-4E89-9610-351AB130DD70}"/>
              </a:ext>
            </a:extLst>
          </p:cNvPr>
          <p:cNvCxnSpPr>
            <a:cxnSpLocks/>
          </p:cNvCxnSpPr>
          <p:nvPr/>
        </p:nvCxnSpPr>
        <p:spPr>
          <a:xfrm>
            <a:off x="3452327" y="1405136"/>
            <a:ext cx="4917232" cy="1039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Encounter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EB384-5304-4C92-B038-AB37AD1E4A99}"/>
              </a:ext>
            </a:extLst>
          </p:cNvPr>
          <p:cNvSpPr txBox="1">
            <a:spLocks/>
          </p:cNvSpPr>
          <p:nvPr/>
        </p:nvSpPr>
        <p:spPr>
          <a:xfrm>
            <a:off x="444500" y="1201016"/>
            <a:ext cx="9958457" cy="3892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If you need to change the Encounter date, from inside the note click the magnifying glass in the top right.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52BF1-A0E5-41E8-ACA8-6CD696C6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03" y="1763190"/>
            <a:ext cx="9620250" cy="193357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018D7F-1079-4E89-9610-351AB130DD70}"/>
              </a:ext>
            </a:extLst>
          </p:cNvPr>
          <p:cNvCxnSpPr>
            <a:cxnSpLocks/>
          </p:cNvCxnSpPr>
          <p:nvPr/>
        </p:nvCxnSpPr>
        <p:spPr>
          <a:xfrm>
            <a:off x="5698435" y="1395638"/>
            <a:ext cx="4689043" cy="828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7184FBC-44F8-4AC5-9E2F-F2B1941F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26" y="4028721"/>
            <a:ext cx="2628900" cy="18705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343BA5-5C24-4D72-8908-AECCE96574D4}"/>
              </a:ext>
            </a:extLst>
          </p:cNvPr>
          <p:cNvSpPr/>
          <p:nvPr/>
        </p:nvSpPr>
        <p:spPr>
          <a:xfrm>
            <a:off x="5464868" y="4336114"/>
            <a:ext cx="631132" cy="556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23F1F-6D83-4A55-8937-36467D3D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84" y="2598825"/>
            <a:ext cx="7085616" cy="41314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Encounter Context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EB384-5304-4C92-B038-AB37AD1E4A99}"/>
              </a:ext>
            </a:extLst>
          </p:cNvPr>
          <p:cNvSpPr txBox="1">
            <a:spLocks/>
          </p:cNvSpPr>
          <p:nvPr/>
        </p:nvSpPr>
        <p:spPr>
          <a:xfrm>
            <a:off x="444500" y="1201016"/>
            <a:ext cx="3411883" cy="4947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Answer yes to the Encounter Context Change pop up window.</a:t>
            </a:r>
          </a:p>
          <a:p>
            <a:r>
              <a:rPr lang="en-US" dirty="0">
                <a:cs typeface="Arial"/>
              </a:rPr>
              <a:t>Select the correct Encounter and click Ok.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9A809-975D-4762-B710-CD90FDC3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79" y="318051"/>
            <a:ext cx="6101073" cy="22807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343BA5-5C24-4D72-8908-AECCE96574D4}"/>
              </a:ext>
            </a:extLst>
          </p:cNvPr>
          <p:cNvSpPr/>
          <p:nvPr/>
        </p:nvSpPr>
        <p:spPr>
          <a:xfrm>
            <a:off x="10323442" y="2011040"/>
            <a:ext cx="649357" cy="535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/>
              <a:t>Note Editing View (Note Input)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3AC2-FF75-401A-8A05-46EF84D8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40" y="1078456"/>
            <a:ext cx="10099260" cy="550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52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F44381-AFDA-4AE1-A064-C07F09C0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80" y="1708215"/>
            <a:ext cx="10058400" cy="497198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Authoring Workspace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1226E-E2A8-4167-89BA-F4C95D978FEF}"/>
              </a:ext>
            </a:extLst>
          </p:cNvPr>
          <p:cNvSpPr txBox="1"/>
          <p:nvPr/>
        </p:nvSpPr>
        <p:spPr>
          <a:xfrm>
            <a:off x="5376447" y="5543530"/>
            <a:ext cx="143910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Can no longer see the note build down here.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D37726-7172-480D-B9AA-550FF8F546B6}"/>
              </a:ext>
            </a:extLst>
          </p:cNvPr>
          <p:cNvCxnSpPr>
            <a:cxnSpLocks/>
          </p:cNvCxnSpPr>
          <p:nvPr/>
        </p:nvCxnSpPr>
        <p:spPr>
          <a:xfrm>
            <a:off x="6612836" y="1599345"/>
            <a:ext cx="1325216" cy="335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EE85E5-2251-4413-89AD-9CBE06349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078457"/>
            <a:ext cx="5253936" cy="5355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The Note Accumulator is completely different.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386247F-899A-492D-A9F6-54FB2EDCCE68}"/>
              </a:ext>
            </a:extLst>
          </p:cNvPr>
          <p:cNvSpPr txBox="1">
            <a:spLocks/>
          </p:cNvSpPr>
          <p:nvPr/>
        </p:nvSpPr>
        <p:spPr>
          <a:xfrm>
            <a:off x="5698436" y="1078456"/>
            <a:ext cx="6325097" cy="762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It is no longer at the bottom of the note, but under the Note Output tab on the right.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E2E7FD-976C-4945-BE8B-2BC80858D0B3}"/>
              </a:ext>
            </a:extLst>
          </p:cNvPr>
          <p:cNvSpPr txBox="1"/>
          <p:nvPr/>
        </p:nvSpPr>
        <p:spPr>
          <a:xfrm>
            <a:off x="6095999" y="2087858"/>
            <a:ext cx="143910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The Note Output is how you see what your note looks like.</a:t>
            </a:r>
          </a:p>
        </p:txBody>
      </p:sp>
    </p:spTree>
    <p:extLst>
      <p:ext uri="{BB962C8B-B14F-4D97-AF65-F5344CB8AC3E}">
        <p14:creationId xmlns:p14="http://schemas.microsoft.com/office/powerpoint/2010/main" val="7709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5E655-ED12-4C99-AFFB-EEA15837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87" y="1500682"/>
            <a:ext cx="6096000" cy="4705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in Note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0"/>
            <a:ext cx="6797545" cy="369338"/>
          </a:xfrm>
        </p:spPr>
        <p:txBody>
          <a:bodyPr/>
          <a:lstStyle/>
          <a:p>
            <a:r>
              <a:rPr lang="en-US"/>
              <a:t>You can search for words in the Note Output section. 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 flipH="1">
            <a:off x="4935894" y="2845837"/>
            <a:ext cx="2901820" cy="2183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4FEB349-513D-499B-8AE7-C93B977080C6}"/>
              </a:ext>
            </a:extLst>
          </p:cNvPr>
          <p:cNvSpPr/>
          <p:nvPr/>
        </p:nvSpPr>
        <p:spPr>
          <a:xfrm flipV="1">
            <a:off x="7725747" y="2423611"/>
            <a:ext cx="849086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C91598B-E60B-4A8D-B674-927E2D0C8E3C}"/>
              </a:ext>
            </a:extLst>
          </p:cNvPr>
          <p:cNvSpPr/>
          <p:nvPr/>
        </p:nvSpPr>
        <p:spPr>
          <a:xfrm>
            <a:off x="3160647" y="1439264"/>
            <a:ext cx="914400" cy="9144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618131-C877-4797-992A-6DB2BBFD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26" y="115498"/>
            <a:ext cx="4694995" cy="6382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899"/>
            <a:ext cx="3027322" cy="761223"/>
          </a:xfrm>
        </p:spPr>
        <p:txBody>
          <a:bodyPr/>
          <a:lstStyle/>
          <a:p>
            <a:r>
              <a:rPr lang="en-US"/>
              <a:t>Carbon Copies.</a:t>
            </a:r>
          </a:p>
          <a:p>
            <a:r>
              <a:rPr lang="en-US"/>
              <a:t>This location has moved.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8BB524-9841-4B69-BAB0-D762A5DBBDDF}"/>
              </a:ext>
            </a:extLst>
          </p:cNvPr>
          <p:cNvCxnSpPr>
            <a:cxnSpLocks/>
          </p:cNvCxnSpPr>
          <p:nvPr/>
        </p:nvCxnSpPr>
        <p:spPr>
          <a:xfrm flipH="1">
            <a:off x="8836091" y="5240161"/>
            <a:ext cx="970382" cy="1005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7A56608-EE39-490E-86F4-A0052D546DA5}"/>
              </a:ext>
            </a:extLst>
          </p:cNvPr>
          <p:cNvSpPr txBox="1">
            <a:spLocks/>
          </p:cNvSpPr>
          <p:nvPr/>
        </p:nvSpPr>
        <p:spPr>
          <a:xfrm>
            <a:off x="9621906" y="696083"/>
            <a:ext cx="2125594" cy="1502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Previous Versions.</a:t>
            </a:r>
          </a:p>
          <a:p>
            <a:r>
              <a:rPr lang="en-US"/>
              <a:t>Increase/decrease font size in Note Output.</a:t>
            </a:r>
          </a:p>
          <a:p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0A30EAB-BF56-4CC5-9E47-996F14AF5680}"/>
              </a:ext>
            </a:extLst>
          </p:cNvPr>
          <p:cNvSpPr txBox="1">
            <a:spLocks/>
          </p:cNvSpPr>
          <p:nvPr/>
        </p:nvSpPr>
        <p:spPr>
          <a:xfrm>
            <a:off x="9568687" y="4235029"/>
            <a:ext cx="2228024" cy="201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can create a task. </a:t>
            </a:r>
          </a:p>
          <a:p>
            <a:r>
              <a:rPr lang="en-US"/>
              <a:t>Precepting providers can Invalidate notes from here.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3FD032-C16B-4EE9-BE53-8BC78B30DB7E}"/>
              </a:ext>
            </a:extLst>
          </p:cNvPr>
          <p:cNvSpPr/>
          <p:nvPr/>
        </p:nvSpPr>
        <p:spPr>
          <a:xfrm>
            <a:off x="74644" y="1754156"/>
            <a:ext cx="4917233" cy="28738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FC4F0C-1B95-4205-8731-B841E66EF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1" y="1920569"/>
            <a:ext cx="4722402" cy="254100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DE9830-431B-4E62-B801-B365681FCB9C}"/>
              </a:ext>
            </a:extLst>
          </p:cNvPr>
          <p:cNvCxnSpPr>
            <a:cxnSpLocks/>
          </p:cNvCxnSpPr>
          <p:nvPr/>
        </p:nvCxnSpPr>
        <p:spPr>
          <a:xfrm flipV="1">
            <a:off x="2407298" y="872174"/>
            <a:ext cx="3688702" cy="386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80648B-FEE7-49F1-8FEC-46810715A011}"/>
              </a:ext>
            </a:extLst>
          </p:cNvPr>
          <p:cNvCxnSpPr>
            <a:cxnSpLocks/>
          </p:cNvCxnSpPr>
          <p:nvPr/>
        </p:nvCxnSpPr>
        <p:spPr>
          <a:xfrm flipH="1">
            <a:off x="380847" y="1427584"/>
            <a:ext cx="542884" cy="4929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16897AB-6793-4870-B5F8-C94A0DEB7CBC}"/>
              </a:ext>
            </a:extLst>
          </p:cNvPr>
          <p:cNvSpPr txBox="1"/>
          <p:nvPr/>
        </p:nvSpPr>
        <p:spPr>
          <a:xfrm>
            <a:off x="380847" y="5075743"/>
            <a:ext cx="31181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i="1"/>
              <a:t>Carbon copy functionality stays the same.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5CEAA1-D0D4-4048-B4D2-8F8F0F6F3584}"/>
              </a:ext>
            </a:extLst>
          </p:cNvPr>
          <p:cNvCxnSpPr>
            <a:cxnSpLocks/>
          </p:cNvCxnSpPr>
          <p:nvPr/>
        </p:nvCxnSpPr>
        <p:spPr>
          <a:xfrm flipH="1">
            <a:off x="6359168" y="4593830"/>
            <a:ext cx="3394075" cy="1739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211445-9E09-4F4D-94E8-98ED52098497}"/>
              </a:ext>
            </a:extLst>
          </p:cNvPr>
          <p:cNvCxnSpPr>
            <a:cxnSpLocks/>
          </p:cNvCxnSpPr>
          <p:nvPr/>
        </p:nvCxnSpPr>
        <p:spPr>
          <a:xfrm flipH="1" flipV="1">
            <a:off x="9321282" y="1231614"/>
            <a:ext cx="534838" cy="358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C695AC-9EAE-4BAA-813D-C50CA67CCD61}"/>
              </a:ext>
            </a:extLst>
          </p:cNvPr>
          <p:cNvCxnSpPr>
            <a:cxnSpLocks/>
          </p:cNvCxnSpPr>
          <p:nvPr/>
        </p:nvCxnSpPr>
        <p:spPr>
          <a:xfrm flipH="1" flipV="1">
            <a:off x="9321282" y="810690"/>
            <a:ext cx="300624" cy="61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26D6B7D8-3E23-4C39-A7E1-83955372A3E6}"/>
              </a:ext>
            </a:extLst>
          </p:cNvPr>
          <p:cNvSpPr/>
          <p:nvPr/>
        </p:nvSpPr>
        <p:spPr>
          <a:xfrm>
            <a:off x="4431844" y="125817"/>
            <a:ext cx="454769" cy="364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4BD5B3C894144A5B29258A63FE56D" ma:contentTypeVersion="11" ma:contentTypeDescription="Create a new document." ma:contentTypeScope="" ma:versionID="d48523aa0c2b34529e5161e6859a484d">
  <xsd:schema xmlns:xsd="http://www.w3.org/2001/XMLSchema" xmlns:xs="http://www.w3.org/2001/XMLSchema" xmlns:p="http://schemas.microsoft.com/office/2006/metadata/properties" xmlns:ns3="7e880026-4a68-4eee-a073-498d90b0ba9d" xmlns:ns4="cdae351b-f652-4783-9a7f-8ea55b647f42" targetNamespace="http://schemas.microsoft.com/office/2006/metadata/properties" ma:root="true" ma:fieldsID="74b2f80abfdfe658c2491fee3300b8b6" ns3:_="" ns4:_="">
    <xsd:import namespace="7e880026-4a68-4eee-a073-498d90b0ba9d"/>
    <xsd:import namespace="cdae351b-f652-4783-9a7f-8ea55b647f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80026-4a68-4eee-a073-498d90b0b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351b-f652-4783-9a7f-8ea55b647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e880026-4a68-4eee-a073-498d90b0ba9d" xsi:nil="true"/>
  </documentManagement>
</p:properties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B5B341-CE73-4009-8FA3-3E4CCEBC38D0}">
  <ds:schemaRefs>
    <ds:schemaRef ds:uri="7e880026-4a68-4eee-a073-498d90b0ba9d"/>
    <ds:schemaRef ds:uri="cdae351b-f652-4783-9a7f-8ea55b647f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57914-1161-4661-9696-421FD6935CDD}">
  <ds:schemaRefs>
    <ds:schemaRef ds:uri="7e880026-4a68-4eee-a073-498d90b0ba9d"/>
    <ds:schemaRef ds:uri="cdae351b-f652-4783-9a7f-8ea55b647f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727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Trade Gothic LT Pro</vt:lpstr>
      <vt:lpstr>Trebuchet MS</vt:lpstr>
      <vt:lpstr>Office Theme</vt:lpstr>
      <vt:lpstr>TouchWorks EHR Upgrade Version 20 </vt:lpstr>
      <vt:lpstr>Starting a new note</vt:lpstr>
      <vt:lpstr>New Note Selector Screen</vt:lpstr>
      <vt:lpstr>Change Encounter Date</vt:lpstr>
      <vt:lpstr>Encounter Context Change</vt:lpstr>
      <vt:lpstr>Note Editing View (Note Input)</vt:lpstr>
      <vt:lpstr>Note Authoring Workspace </vt:lpstr>
      <vt:lpstr>Search in Note Output</vt:lpstr>
      <vt:lpstr>Note Output</vt:lpstr>
      <vt:lpstr>Note Output</vt:lpstr>
      <vt:lpstr>Editing text using gray area in Note Output</vt:lpstr>
      <vt:lpstr>Data entered in forms</vt:lpstr>
      <vt:lpstr>Note Input (entering data)</vt:lpstr>
      <vt:lpstr>Add Note Form</vt:lpstr>
      <vt:lpstr>Add Text Entry</vt:lpstr>
      <vt:lpstr>Add Image</vt:lpstr>
      <vt:lpstr>Note Details </vt:lpstr>
      <vt:lpstr>Increase note input font size</vt:lpstr>
      <vt:lpstr>Unsaved notes</vt:lpstr>
      <vt:lpstr>Sign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TouchWorks EHR Upgrade Version 20</dc:title>
  <dc:creator>Livingston, Amanda N.</dc:creator>
  <cp:lastModifiedBy>Livingston, Amanda N.</cp:lastModifiedBy>
  <cp:revision>2</cp:revision>
  <dcterms:created xsi:type="dcterms:W3CDTF">2021-04-27T18:47:39Z</dcterms:created>
  <dcterms:modified xsi:type="dcterms:W3CDTF">2021-05-10T18:07:09Z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0x010100B4F4BD5B3C894144A5B29258A63FE56D</vt:lpwstr>
  </property>
</Properties>
</file>