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86" r:id="rId7"/>
    <p:sldId id="294" r:id="rId8"/>
    <p:sldId id="291" r:id="rId9"/>
    <p:sldId id="287" r:id="rId10"/>
    <p:sldId id="288" r:id="rId11"/>
    <p:sldId id="290" r:id="rId12"/>
    <p:sldId id="295" r:id="rId13"/>
    <p:sldId id="296" r:id="rId14"/>
    <p:sldId id="297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99222-6C46-0A8B-EA3B-01D166668117}" v="78" dt="2021-05-10T18:09:42.202"/>
    <p1510:client id="{47F4E2A1-6829-4DB6-2B4A-701D16946A9F}" v="1" dt="2021-05-06T20:17:29.022"/>
    <p1510:client id="{C946B161-3917-4C77-80B2-11E82BFF1E60}" v="45" dt="2021-05-06T20:05:22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05/10/2021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47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Rx Changes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08098F-ABE2-406B-9FC1-996738B3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18" y="1195298"/>
            <a:ext cx="5287113" cy="12860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2CB554B-F2BF-4AF4-B285-9DA936BF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71750"/>
            <a:ext cx="9467850" cy="1067562"/>
          </a:xfrm>
        </p:spPr>
        <p:txBody>
          <a:bodyPr/>
          <a:lstStyle/>
          <a:p>
            <a:r>
              <a:rPr lang="en-US" sz="4000"/>
              <a:t>TouchWorks EHR Upgrade Version 20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8CDB28-ED16-4E0A-A331-055ECBD48DA6}"/>
              </a:ext>
            </a:extLst>
          </p:cNvPr>
          <p:cNvSpPr txBox="1">
            <a:spLocks/>
          </p:cNvSpPr>
          <p:nvPr/>
        </p:nvSpPr>
        <p:spPr>
          <a:xfrm>
            <a:off x="8045904" y="6391930"/>
            <a:ext cx="4041321" cy="359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    Go-Live Date 05/24/2021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Rx True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C18A4-3BE3-4ED9-BE59-90B4B332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157287"/>
            <a:ext cx="61436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Rx True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71031-F5AD-4A20-A468-EA247F52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41" y="1078456"/>
            <a:ext cx="6414018" cy="48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6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28B4-0998-4544-B2D6-AFD398E5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/>
              <a:t>When entering problems- the Select Clinical Qualifier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D3EFF-B2C8-4185-9584-039950E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47C2BED-8F67-48A8-A15C-B9657D4A7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730" y="1000993"/>
            <a:ext cx="2098775" cy="17209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The Select Clinical Qualifier tool (used to help narrow down to a more specific diagnosis code) is now on the right side and not the top.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F7EFD-83CC-43D4-8BBE-6DF347C5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03" y="1233691"/>
            <a:ext cx="6528714" cy="50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9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over brand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8"/>
            <a:ext cx="3481549" cy="10859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TouchWorks will automatically switch brand name drugs to generic drugs.</a:t>
            </a:r>
          </a:p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3BAA0-B73A-4A02-9A34-DFBED5DA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321499"/>
            <a:ext cx="7491762" cy="4481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52D17-D971-4621-9773-ECA01519ABA6}"/>
              </a:ext>
            </a:extLst>
          </p:cNvPr>
          <p:cNvSpPr txBox="1"/>
          <p:nvPr/>
        </p:nvSpPr>
        <p:spPr>
          <a:xfrm>
            <a:off x="587112" y="1933527"/>
            <a:ext cx="34815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/>
              <a:t>In this example, Zoloft (brand) was selected, but Sertraline (generic) was placed in order.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B07DD4-95E1-4DAF-A007-843F4CBC5474}"/>
              </a:ext>
            </a:extLst>
          </p:cNvPr>
          <p:cNvCxnSpPr>
            <a:cxnSpLocks/>
          </p:cNvCxnSpPr>
          <p:nvPr/>
        </p:nvCxnSpPr>
        <p:spPr>
          <a:xfrm flipV="1">
            <a:off x="3833769" y="2140504"/>
            <a:ext cx="805343" cy="81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27D6D8-D110-429B-9113-48DF73BB7051}"/>
              </a:ext>
            </a:extLst>
          </p:cNvPr>
          <p:cNvSpPr txBox="1">
            <a:spLocks/>
          </p:cNvSpPr>
          <p:nvPr/>
        </p:nvSpPr>
        <p:spPr>
          <a:xfrm>
            <a:off x="444498" y="2476477"/>
            <a:ext cx="3481549" cy="1306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To order brand name, use the dropdown arrow to select the brand name and click the DAW button on the order after the Sig is entered. </a:t>
            </a:r>
          </a:p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633DC9-3BAB-4226-B3E7-3A2EA5A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5" y="3983410"/>
            <a:ext cx="4801421" cy="255309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A703CE-3C58-489C-96DF-BA09BE9BAE5A}"/>
              </a:ext>
            </a:extLst>
          </p:cNvPr>
          <p:cNvCxnSpPr>
            <a:cxnSpLocks/>
          </p:cNvCxnSpPr>
          <p:nvPr/>
        </p:nvCxnSpPr>
        <p:spPr>
          <a:xfrm>
            <a:off x="1845578" y="3487886"/>
            <a:ext cx="1048624" cy="907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8F84424-1039-444F-92DA-99BD1EF86AA9}"/>
              </a:ext>
            </a:extLst>
          </p:cNvPr>
          <p:cNvSpPr/>
          <p:nvPr/>
        </p:nvSpPr>
        <p:spPr>
          <a:xfrm>
            <a:off x="4706223" y="5889071"/>
            <a:ext cx="467293" cy="325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Easier to delete unwanted Sigs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EB384-5304-4C92-B038-AB37AD1E4A99}"/>
              </a:ext>
            </a:extLst>
          </p:cNvPr>
          <p:cNvSpPr txBox="1">
            <a:spLocks/>
          </p:cNvSpPr>
          <p:nvPr/>
        </p:nvSpPr>
        <p:spPr>
          <a:xfrm>
            <a:off x="444500" y="1201016"/>
            <a:ext cx="9823625" cy="1131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If you have a Sig that you don’t want to keep as a default choice, click the </a:t>
            </a:r>
            <a:r>
              <a:rPr lang="en-US" i="1">
                <a:cs typeface="Arial"/>
              </a:rPr>
              <a:t>X</a:t>
            </a:r>
            <a:r>
              <a:rPr lang="en-US">
                <a:cs typeface="Arial"/>
              </a:rPr>
              <a:t> to remove it.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D42BF-3DFE-4777-9F9B-E96AA3E9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87" y="1766577"/>
            <a:ext cx="10086975" cy="3486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6C47FB-8F2F-47C9-9E8C-6A4410276F16}"/>
              </a:ext>
            </a:extLst>
          </p:cNvPr>
          <p:cNvSpPr/>
          <p:nvPr/>
        </p:nvSpPr>
        <p:spPr>
          <a:xfrm>
            <a:off x="10268125" y="3429000"/>
            <a:ext cx="467293" cy="325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0B2E2-AB11-44DE-9C4C-0CAEDA8E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39" y="3364422"/>
            <a:ext cx="9486900" cy="2790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 Rx vs. Quick Rx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4CC346-0DD9-4D72-BD96-3A705E9970F1}"/>
              </a:ext>
            </a:extLst>
          </p:cNvPr>
          <p:cNvSpPr/>
          <p:nvPr/>
        </p:nvSpPr>
        <p:spPr>
          <a:xfrm>
            <a:off x="9548709" y="4241303"/>
            <a:ext cx="1048625" cy="411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8ABC1-D0FD-4F31-BA5D-710810ED1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99" y="1078456"/>
            <a:ext cx="5111751" cy="1908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Quick Rx should be fine for most prescription orders.</a:t>
            </a:r>
          </a:p>
          <a:p>
            <a:r>
              <a:rPr lang="en-US">
                <a:cs typeface="Arial"/>
              </a:rPr>
              <a:t>Automatically opens for non-controlled meds.</a:t>
            </a:r>
          </a:p>
          <a:p>
            <a:r>
              <a:rPr lang="en-US">
                <a:cs typeface="Arial"/>
              </a:rPr>
              <a:t>To dispense a sample, must use Classic Rx.</a:t>
            </a:r>
          </a:p>
          <a:p>
            <a:r>
              <a:rPr lang="en-US">
                <a:cs typeface="Arial"/>
              </a:rPr>
              <a:t>Edit and Record w/o ordering is done with Classic Rx.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5CB4B-D4D5-4D44-838E-944B9B59B1D9}"/>
              </a:ext>
            </a:extLst>
          </p:cNvPr>
          <p:cNvSpPr txBox="1">
            <a:spLocks/>
          </p:cNvSpPr>
          <p:nvPr/>
        </p:nvSpPr>
        <p:spPr>
          <a:xfrm>
            <a:off x="5645151" y="1078456"/>
            <a:ext cx="5738196" cy="2140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Some specialty meds, pharmacies, or </a:t>
            </a:r>
            <a:r>
              <a:rPr lang="en-US" err="1">
                <a:cs typeface="Arial"/>
              </a:rPr>
              <a:t>ePA’s</a:t>
            </a:r>
            <a:r>
              <a:rPr lang="en-US">
                <a:cs typeface="Arial"/>
              </a:rPr>
              <a:t> will route to Classic Rx.</a:t>
            </a:r>
          </a:p>
          <a:p>
            <a:r>
              <a:rPr lang="en-US">
                <a:cs typeface="Arial"/>
              </a:rPr>
              <a:t>If you need to add Education Details, Annotations, or to view Order and Renewal History, use Classic Rx.</a:t>
            </a:r>
          </a:p>
          <a:p>
            <a:r>
              <a:rPr lang="en-US">
                <a:cs typeface="Arial"/>
              </a:rPr>
              <a:t>Click </a:t>
            </a:r>
            <a:r>
              <a:rPr lang="en-US" u="sng">
                <a:cs typeface="Arial"/>
              </a:rPr>
              <a:t>Classic Rx </a:t>
            </a:r>
            <a:r>
              <a:rPr lang="en-US">
                <a:cs typeface="Arial"/>
              </a:rPr>
              <a:t>in blue on the top right to switch.</a:t>
            </a:r>
          </a:p>
          <a:p>
            <a:r>
              <a:rPr lang="en-US">
                <a:cs typeface="Arial"/>
              </a:rPr>
              <a:t>Some details may need to revalidated when switching to Classic Rx if they are already entered on Quick Rx. </a:t>
            </a:r>
          </a:p>
        </p:txBody>
      </p:sp>
    </p:spTree>
    <p:extLst>
      <p:ext uri="{BB962C8B-B14F-4D97-AF65-F5344CB8AC3E}">
        <p14:creationId xmlns:p14="http://schemas.microsoft.com/office/powerpoint/2010/main" val="278254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 Rx vs. Quick Rx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8ABC1-D0FD-4F31-BA5D-710810ED1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6"/>
            <a:ext cx="5809881" cy="5965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Classic Rx is the window that is in previous versions of Touchworks.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FB954C-DF10-48D2-8525-C6B79C09A685}"/>
              </a:ext>
            </a:extLst>
          </p:cNvPr>
          <p:cNvSpPr txBox="1">
            <a:spLocks/>
          </p:cNvSpPr>
          <p:nvPr/>
        </p:nvSpPr>
        <p:spPr>
          <a:xfrm>
            <a:off x="6054401" y="1125110"/>
            <a:ext cx="5809881" cy="596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Quick Rx is new to version 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1C083-5E99-4B55-925D-5988438C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56" y="1768317"/>
            <a:ext cx="6040850" cy="4240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B696A-766F-46F8-9594-BB0A91B0F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4" y="1782042"/>
            <a:ext cx="5595217" cy="42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4C7ED-7F9F-41A1-A06A-5C81564C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57" y="1558929"/>
            <a:ext cx="7032786" cy="48831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Dosage Calculator improvements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EE85E5-2251-4413-89AD-9CBE06349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7"/>
            <a:ext cx="5372101" cy="5355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Ability to select a Rounding button to default dose and frequency into sig.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4E78A9-3CE7-4A7D-A18F-2EFB421B6893}"/>
              </a:ext>
            </a:extLst>
          </p:cNvPr>
          <p:cNvSpPr txBox="1">
            <a:spLocks/>
          </p:cNvSpPr>
          <p:nvPr/>
        </p:nvSpPr>
        <p:spPr>
          <a:xfrm>
            <a:off x="5882140" y="1078457"/>
            <a:ext cx="3971161" cy="535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Calculation Steps Available.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B2B2AC-A687-4059-9704-86F5E10504F5}"/>
              </a:ext>
            </a:extLst>
          </p:cNvPr>
          <p:cNvSpPr/>
          <p:nvPr/>
        </p:nvSpPr>
        <p:spPr>
          <a:xfrm>
            <a:off x="5469308" y="2429594"/>
            <a:ext cx="888764" cy="313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55E1F-D4E5-411A-AFE5-36F75B5C32C7}"/>
              </a:ext>
            </a:extLst>
          </p:cNvPr>
          <p:cNvSpPr txBox="1"/>
          <p:nvPr/>
        </p:nvSpPr>
        <p:spPr>
          <a:xfrm>
            <a:off x="9730563" y="2947176"/>
            <a:ext cx="135901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/>
              <a:t>To add a new problem, click the + plus sign in a circle.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E723F3-840E-4723-A806-61BE519C647F}"/>
              </a:ext>
            </a:extLst>
          </p:cNvPr>
          <p:cNvCxnSpPr>
            <a:cxnSpLocks/>
          </p:cNvCxnSpPr>
          <p:nvPr/>
        </p:nvCxnSpPr>
        <p:spPr>
          <a:xfrm flipH="1" flipV="1">
            <a:off x="9026554" y="2172749"/>
            <a:ext cx="1073791" cy="1827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2FABC8-8BD8-43E7-A949-A0A4FB04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5" y="2283084"/>
            <a:ext cx="6190803" cy="431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4538F-4056-4D9F-90A4-0CC0270E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38" y="130814"/>
            <a:ext cx="4581728" cy="2741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Prescribe Once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5078573" cy="1151738"/>
          </a:xfrm>
        </p:spPr>
        <p:txBody>
          <a:bodyPr/>
          <a:lstStyle/>
          <a:p>
            <a:r>
              <a:rPr lang="en-US"/>
              <a:t>Complete, Evaluate, Renew dropdown no longer an option.</a:t>
            </a:r>
          </a:p>
          <a:p>
            <a:r>
              <a:rPr lang="en-US"/>
              <a:t>Replaced with Prescribe Once click box.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631A2E-42AF-4EC7-8D06-97841B6E959A}"/>
              </a:ext>
            </a:extLst>
          </p:cNvPr>
          <p:cNvSpPr/>
          <p:nvPr/>
        </p:nvSpPr>
        <p:spPr>
          <a:xfrm>
            <a:off x="8397377" y="1473987"/>
            <a:ext cx="1736521" cy="1174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BED204-B0C6-435D-98BD-05C4CC65504F}"/>
              </a:ext>
            </a:extLst>
          </p:cNvPr>
          <p:cNvSpPr txBox="1">
            <a:spLocks/>
          </p:cNvSpPr>
          <p:nvPr/>
        </p:nvSpPr>
        <p:spPr>
          <a:xfrm>
            <a:off x="6765835" y="3043977"/>
            <a:ext cx="4338725" cy="327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Prescribe Once acts like Complete and automatically updates meds list by moving medication from Current Meds list to Past Meds list on date patient should be out of meds.</a:t>
            </a:r>
          </a:p>
          <a:p>
            <a:r>
              <a:rPr lang="en-US"/>
              <a:t>Prescribe Once can be used for short term meds like antibiotics, steroids.</a:t>
            </a:r>
          </a:p>
          <a:p>
            <a:r>
              <a:rPr lang="en-US" b="1" u="sng"/>
              <a:t>Not checked is default </a:t>
            </a:r>
            <a:r>
              <a:rPr lang="en-US"/>
              <a:t> and works like previous Evaluate, keeps medication on Current Meds list even when patient is due to be out of medication and possibly needs refill. </a:t>
            </a:r>
          </a:p>
          <a:p>
            <a:endParaRPr lang="en-US"/>
          </a:p>
          <a:p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A6A1D1-F3EC-409D-BA39-CC5F3DB352E5}"/>
              </a:ext>
            </a:extLst>
          </p:cNvPr>
          <p:cNvCxnSpPr>
            <a:cxnSpLocks/>
          </p:cNvCxnSpPr>
          <p:nvPr/>
        </p:nvCxnSpPr>
        <p:spPr>
          <a:xfrm>
            <a:off x="2835479" y="2038525"/>
            <a:ext cx="360727" cy="2306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2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Rx True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129C7B-E255-49B2-B332-D43D72B7B4A3}"/>
              </a:ext>
            </a:extLst>
          </p:cNvPr>
          <p:cNvSpPr txBox="1">
            <a:spLocks/>
          </p:cNvSpPr>
          <p:nvPr/>
        </p:nvSpPr>
        <p:spPr>
          <a:xfrm>
            <a:off x="444500" y="1152951"/>
            <a:ext cx="4848953" cy="424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Rx True Price is a new feature in Touchworks.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BF7D852-95F8-46D5-B13E-3D2A0691FB29}"/>
              </a:ext>
            </a:extLst>
          </p:cNvPr>
          <p:cNvSpPr txBox="1">
            <a:spLocks/>
          </p:cNvSpPr>
          <p:nvPr/>
        </p:nvSpPr>
        <p:spPr>
          <a:xfrm>
            <a:off x="5384209" y="1152951"/>
            <a:ext cx="5479534" cy="424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EHR team is currently testing the functionality.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E5B03-D69C-42A6-B452-67A85957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8" y="1586679"/>
            <a:ext cx="6449337" cy="4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Rx True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9C3E9-8EEF-4326-874E-90D86C20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39" y="1413064"/>
            <a:ext cx="6343650" cy="433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640C7-A50C-414C-985E-334FD73DCF88}"/>
              </a:ext>
            </a:extLst>
          </p:cNvPr>
          <p:cNvSpPr txBox="1"/>
          <p:nvPr/>
        </p:nvSpPr>
        <p:spPr>
          <a:xfrm>
            <a:off x="9242779" y="1413064"/>
            <a:ext cx="2212621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/>
              <a:t>The idea is that you would be able to see the actual price for the Rx at local pharmacies.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/>
              <a:t>This will help you help the patient make the right decision regarding drugs and cost.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/>
              <a:t>Sometimes you are even offered a cash price.</a:t>
            </a:r>
          </a:p>
        </p:txBody>
      </p:sp>
    </p:spTree>
    <p:extLst>
      <p:ext uri="{BB962C8B-B14F-4D97-AF65-F5344CB8AC3E}">
        <p14:creationId xmlns:p14="http://schemas.microsoft.com/office/powerpoint/2010/main" val="220371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4BD5B3C894144A5B29258A63FE56D" ma:contentTypeVersion="11" ma:contentTypeDescription="Create a new document." ma:contentTypeScope="" ma:versionID="d48523aa0c2b34529e5161e6859a484d">
  <xsd:schema xmlns:xsd="http://www.w3.org/2001/XMLSchema" xmlns:xs="http://www.w3.org/2001/XMLSchema" xmlns:p="http://schemas.microsoft.com/office/2006/metadata/properties" xmlns:ns3="7e880026-4a68-4eee-a073-498d90b0ba9d" xmlns:ns4="cdae351b-f652-4783-9a7f-8ea55b647f42" targetNamespace="http://schemas.microsoft.com/office/2006/metadata/properties" ma:root="true" ma:fieldsID="74b2f80abfdfe658c2491fee3300b8b6" ns3:_="" ns4:_="">
    <xsd:import namespace="7e880026-4a68-4eee-a073-498d90b0ba9d"/>
    <xsd:import namespace="cdae351b-f652-4783-9a7f-8ea55b647f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80026-4a68-4eee-a073-498d90b0b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351b-f652-4783-9a7f-8ea55b64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e880026-4a68-4eee-a073-498d90b0ba9d" xsi:nil="true"/>
  </documentManagement>
</p:properties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B5B341-CE73-4009-8FA3-3E4CCEBC38D0}">
  <ds:schemaRefs>
    <ds:schemaRef ds:uri="7e880026-4a68-4eee-a073-498d90b0ba9d"/>
    <ds:schemaRef ds:uri="cdae351b-f652-4783-9a7f-8ea55b647f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7e880026-4a68-4eee-a073-498d90b0ba9d"/>
    <ds:schemaRef ds:uri="cdae351b-f652-4783-9a7f-8ea55b647f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501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Trade Gothic LT Pro</vt:lpstr>
      <vt:lpstr>Trebuchet MS</vt:lpstr>
      <vt:lpstr>Office Theme</vt:lpstr>
      <vt:lpstr>TouchWorks EHR Upgrade Version 20 </vt:lpstr>
      <vt:lpstr>Generic over brand</vt:lpstr>
      <vt:lpstr>Easier to delete unwanted Sigs</vt:lpstr>
      <vt:lpstr>Classic Rx vs. Quick Rx</vt:lpstr>
      <vt:lpstr>Classic Rx vs. Quick Rx</vt:lpstr>
      <vt:lpstr>Dosage Calculator improvements</vt:lpstr>
      <vt:lpstr>Prescribe Once</vt:lpstr>
      <vt:lpstr>Rx True Price</vt:lpstr>
      <vt:lpstr>Rx True Price</vt:lpstr>
      <vt:lpstr>Rx True Price</vt:lpstr>
      <vt:lpstr>Rx True Price</vt:lpstr>
      <vt:lpstr>When entering problems- the Select Clinical Qualifier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TouchWorks EHR Upgrade Version 20</dc:title>
  <dc:creator>Livingston, Amanda N.</dc:creator>
  <cp:lastModifiedBy>Livingston, Amanda N.</cp:lastModifiedBy>
  <cp:revision>14</cp:revision>
  <dcterms:created xsi:type="dcterms:W3CDTF">2021-04-27T18:47:39Z</dcterms:created>
  <dcterms:modified xsi:type="dcterms:W3CDTF">2021-05-10T18:14:33Z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0x010100B4F4BD5B3C894144A5B29258A63FE56D</vt:lpwstr>
  </property>
</Properties>
</file>