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86" r:id="rId7"/>
    <p:sldId id="291" r:id="rId8"/>
    <p:sldId id="294" r:id="rId9"/>
    <p:sldId id="287" r:id="rId10"/>
    <p:sldId id="288" r:id="rId11"/>
    <p:sldId id="290" r:id="rId12"/>
    <p:sldId id="295" r:id="rId13"/>
    <p:sldId id="296" r:id="rId14"/>
    <p:sldId id="292" r:id="rId15"/>
    <p:sldId id="297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4E2A1-6829-4DB6-2B4A-701D16946A9F}" v="1" dt="2021-05-06T20:17:29.022"/>
    <p1510:client id="{497E4A85-9B69-9973-E26A-BD0C35C714D0}" v="3" dt="2021-05-06T20:44:05.082"/>
    <p1510:client id="{4AED68B6-0A8E-01C9-48C5-94DCFCFC40AB}" v="189" dt="2021-05-10T18:22:02.150"/>
    <p1510:client id="{C946B161-3917-4C77-80B2-11E82BFF1E60}" v="45" dt="2021-05-06T20:05:22.410"/>
    <p1510:client id="{E724F879-E01F-4B1A-AE52-68453C8BA710}" v="654" dt="2021-05-07T15:24:14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05/10/2021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05/10/2021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478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Tasks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08098F-ABE2-406B-9FC1-996738B3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18" y="1195298"/>
            <a:ext cx="5287113" cy="128605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2CB554B-F2BF-4AF4-B285-9DA936BFF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71750"/>
            <a:ext cx="9467850" cy="1067562"/>
          </a:xfrm>
        </p:spPr>
        <p:txBody>
          <a:bodyPr/>
          <a:lstStyle/>
          <a:p>
            <a:r>
              <a:rPr lang="en-US" sz="4000"/>
              <a:t>TouchWorks EHR Upgrade Version 20	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8CDB28-ED16-4E0A-A331-055ECBD48DA6}"/>
              </a:ext>
            </a:extLst>
          </p:cNvPr>
          <p:cNvSpPr txBox="1">
            <a:spLocks/>
          </p:cNvSpPr>
          <p:nvPr/>
        </p:nvSpPr>
        <p:spPr>
          <a:xfrm>
            <a:off x="8045904" y="6391930"/>
            <a:ext cx="4041321" cy="359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    Go-Live Date 05/24/2021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685E5B3-CC23-435A-8A25-69457B5CE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6" y="1104900"/>
            <a:ext cx="1924881" cy="1869119"/>
          </a:xfrm>
        </p:spPr>
        <p:txBody>
          <a:bodyPr/>
          <a:lstStyle/>
          <a:p>
            <a:r>
              <a:rPr lang="en-US" dirty="0"/>
              <a:t>Doc tasks replace Batch Sign tab.</a:t>
            </a:r>
          </a:p>
          <a:p>
            <a:r>
              <a:rPr lang="en-US" dirty="0"/>
              <a:t>Shows you just the notes you need to sign.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41741-8DD2-4D56-850D-155FE0D4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23" y="283996"/>
            <a:ext cx="6698793" cy="62900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0CAB6C-112C-4278-BC50-7F263972FBC2}"/>
              </a:ext>
            </a:extLst>
          </p:cNvPr>
          <p:cNvSpPr/>
          <p:nvPr/>
        </p:nvSpPr>
        <p:spPr>
          <a:xfrm>
            <a:off x="3161808" y="2974018"/>
            <a:ext cx="1367162" cy="385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6BDB76-D55C-4053-A493-292F9B437199}"/>
              </a:ext>
            </a:extLst>
          </p:cNvPr>
          <p:cNvCxnSpPr>
            <a:cxnSpLocks/>
          </p:cNvCxnSpPr>
          <p:nvPr/>
        </p:nvCxnSpPr>
        <p:spPr>
          <a:xfrm>
            <a:off x="5542384" y="4767943"/>
            <a:ext cx="2557493" cy="1547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1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28B4-0998-4544-B2D6-AFD398E5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a patient Follow My Health message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D3EFF-B2C8-4185-9584-039950E3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47C2BED-8F67-48A8-A15C-B9657D4A7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1"/>
            <a:ext cx="10853116" cy="621262"/>
          </a:xfrm>
        </p:spPr>
        <p:txBody>
          <a:bodyPr/>
          <a:lstStyle/>
          <a:p>
            <a:r>
              <a:rPr lang="en-US" dirty="0"/>
              <a:t>You can easily send a patient a FMH message by clicking the green P in the patient banner.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6F012-9E17-4442-959A-791CF3F8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56" y="1553255"/>
            <a:ext cx="6848475" cy="2314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E6C11-DEA7-4A69-859F-9D2BA648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939" y="1415532"/>
            <a:ext cx="5019351" cy="501178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5D5902-27DF-4F45-849F-42733580D968}"/>
              </a:ext>
            </a:extLst>
          </p:cNvPr>
          <p:cNvCxnSpPr>
            <a:cxnSpLocks/>
          </p:cNvCxnSpPr>
          <p:nvPr/>
        </p:nvCxnSpPr>
        <p:spPr>
          <a:xfrm>
            <a:off x="2892490" y="1415532"/>
            <a:ext cx="1399593" cy="569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AEC9660-1E85-4F56-A7F8-52B1C766F493}"/>
              </a:ext>
            </a:extLst>
          </p:cNvPr>
          <p:cNvSpPr/>
          <p:nvPr/>
        </p:nvSpPr>
        <p:spPr>
          <a:xfrm>
            <a:off x="6095999" y="2219495"/>
            <a:ext cx="1685731" cy="514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F72CF-9BEF-45EF-B28A-2DF9E080330F}"/>
              </a:ext>
            </a:extLst>
          </p:cNvPr>
          <p:cNvSpPr txBox="1"/>
          <p:nvPr/>
        </p:nvSpPr>
        <p:spPr>
          <a:xfrm>
            <a:off x="2883160" y="4353022"/>
            <a:ext cx="268867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i="1" dirty="0"/>
              <a:t>The Assign to User field needs to be a Provider’s name.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i="1" dirty="0"/>
              <a:t>It essentially acts like “From the office of </a:t>
            </a:r>
            <a:r>
              <a:rPr lang="en-US" sz="1200" i="1" dirty="0">
                <a:solidFill>
                  <a:srgbClr val="FFC000"/>
                </a:solidFill>
              </a:rPr>
              <a:t>Provider Allscripts</a:t>
            </a:r>
            <a:r>
              <a:rPr lang="en-US" sz="1200" i="1" dirty="0"/>
              <a:t>”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9299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FMH Not Read Receipt- New task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BAEE340-C81B-4C61-9266-50EC05313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1"/>
            <a:ext cx="10853116" cy="7594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If the patient hasn’t read a FMH message by the overdue date, a FMH Not Read Receipt task is created.</a:t>
            </a:r>
          </a:p>
          <a:p>
            <a:r>
              <a:rPr lang="en-US" dirty="0">
                <a:cs typeface="Arial"/>
              </a:rPr>
              <a:t>Task is delivered as Delegated (to the clinical staff).</a:t>
            </a:r>
          </a:p>
          <a:p>
            <a:r>
              <a:rPr lang="en-US" i="1" dirty="0">
                <a:cs typeface="Arial"/>
              </a:rPr>
              <a:t>This task type is still being tested.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EC7EA-406A-47DF-97B2-B3A8044B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040" y="1469566"/>
            <a:ext cx="4852829" cy="4845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6882A1-32B1-4734-9540-259675550488}"/>
              </a:ext>
            </a:extLst>
          </p:cNvPr>
          <p:cNvSpPr/>
          <p:nvPr/>
        </p:nvSpPr>
        <p:spPr>
          <a:xfrm>
            <a:off x="9227976" y="5071042"/>
            <a:ext cx="1912775" cy="317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DB354-BC99-4D3F-B8BB-C061AE4E756A}"/>
              </a:ext>
            </a:extLst>
          </p:cNvPr>
          <p:cNvSpPr txBox="1"/>
          <p:nvPr/>
        </p:nvSpPr>
        <p:spPr>
          <a:xfrm>
            <a:off x="4833258" y="3864529"/>
            <a:ext cx="268867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i="1" dirty="0"/>
              <a:t>You can change the overdue date when you create the FMH message by using the calendar.</a:t>
            </a:r>
          </a:p>
          <a:p>
            <a:endParaRPr lang="en-US" sz="12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93CEF1-F266-480E-A1C5-6AF6D4E92E40}"/>
              </a:ext>
            </a:extLst>
          </p:cNvPr>
          <p:cNvCxnSpPr>
            <a:cxnSpLocks/>
          </p:cNvCxnSpPr>
          <p:nvPr/>
        </p:nvCxnSpPr>
        <p:spPr>
          <a:xfrm>
            <a:off x="7239209" y="4376057"/>
            <a:ext cx="3616354" cy="724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D09A67-1B3F-47C4-9C68-FE02E344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254602"/>
            <a:ext cx="58959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6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no longer Reassign Verify Patient Results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42BB056-B0E6-402E-9FCB-38A1A2496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104900"/>
            <a:ext cx="10853116" cy="1170079"/>
          </a:xfrm>
        </p:spPr>
        <p:txBody>
          <a:bodyPr/>
          <a:lstStyle/>
          <a:p>
            <a:r>
              <a:rPr lang="en-US" dirty="0"/>
              <a:t>You can no </a:t>
            </a:r>
            <a:r>
              <a:rPr lang="en-US"/>
              <a:t>longer forward </a:t>
            </a:r>
            <a:r>
              <a:rPr lang="en-US" dirty="0"/>
              <a:t>a “Verify Patient Results” task to another provider.</a:t>
            </a:r>
          </a:p>
          <a:p>
            <a:r>
              <a:rPr lang="en-US" dirty="0"/>
              <a:t>It doesn’t work from the Task List.</a:t>
            </a:r>
          </a:p>
          <a:p>
            <a:r>
              <a:rPr lang="en-US" dirty="0"/>
              <a:t>It does work from the Worklist!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19197-673E-4D31-8A39-82EC4F20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924" y="1499186"/>
            <a:ext cx="7753827" cy="11700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A9E33D-2AC9-4B9D-9259-C1B95DBB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31982"/>
            <a:ext cx="10129935" cy="3436557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E6247BC-1FC2-44DE-B92D-673E424E4911}"/>
              </a:ext>
            </a:extLst>
          </p:cNvPr>
          <p:cNvSpPr txBox="1">
            <a:spLocks/>
          </p:cNvSpPr>
          <p:nvPr/>
        </p:nvSpPr>
        <p:spPr>
          <a:xfrm>
            <a:off x="676275" y="2152657"/>
            <a:ext cx="3472649" cy="979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will need to Update Provider from the Worklist page.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1A738-BEDB-4349-A7B0-02C662DBD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675" y="1864311"/>
            <a:ext cx="3133725" cy="18764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8084F6-0B94-4D0D-85D6-879A7282B2C0}"/>
              </a:ext>
            </a:extLst>
          </p:cNvPr>
          <p:cNvSpPr/>
          <p:nvPr/>
        </p:nvSpPr>
        <p:spPr>
          <a:xfrm>
            <a:off x="444500" y="5248595"/>
            <a:ext cx="1242257" cy="370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73305C-215A-4A10-9C88-C5FC3C427DED}"/>
              </a:ext>
            </a:extLst>
          </p:cNvPr>
          <p:cNvCxnSpPr>
            <a:cxnSpLocks/>
          </p:cNvCxnSpPr>
          <p:nvPr/>
        </p:nvCxnSpPr>
        <p:spPr>
          <a:xfrm>
            <a:off x="9436963" y="4634144"/>
            <a:ext cx="372862" cy="16809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4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0077C-3BFA-4574-8B5B-B9BB45A237C9}"/>
              </a:ext>
            </a:extLst>
          </p:cNvPr>
          <p:cNvSpPr txBox="1"/>
          <p:nvPr/>
        </p:nvSpPr>
        <p:spPr>
          <a:xfrm>
            <a:off x="5691674" y="2450270"/>
            <a:ext cx="26886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i="1" dirty="0"/>
              <a:t>Use magnifying glass to search for provider if not in dropdown.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i="1" u="sng" dirty="0"/>
              <a:t>These Annotations are on the RESULTS not a message to the new Provider. </a:t>
            </a:r>
          </a:p>
          <a:p>
            <a:endParaRPr lang="en-US" sz="12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745C69-8E38-4064-9D29-1134ED8B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4" y="1449257"/>
            <a:ext cx="43624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Tasks- Out of Office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078458"/>
            <a:ext cx="3560338" cy="25427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Tasks now have an Out of Office option.</a:t>
            </a:r>
            <a:endParaRPr lang="en-US"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cs typeface="Arial"/>
              </a:rPr>
              <a:t>Accessible from the Tasks page, at the top right, click the gear box.</a:t>
            </a:r>
          </a:p>
          <a:p>
            <a:r>
              <a:rPr lang="en-US" dirty="0">
                <a:solidFill>
                  <a:srgbClr val="FFFFFF"/>
                </a:solidFill>
                <a:cs typeface="Arial"/>
              </a:rPr>
              <a:t>Out of Office is also accessible from the Site Map, under the Customization header, choose Tasks – Customize. </a:t>
            </a:r>
          </a:p>
          <a:p>
            <a:endParaRPr lang="en-US" dirty="0">
              <a:solidFill>
                <a:srgbClr val="BAE4FF"/>
              </a:solidFill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52D17-D971-4621-9773-ECA01519ABA6}"/>
              </a:ext>
            </a:extLst>
          </p:cNvPr>
          <p:cNvSpPr txBox="1"/>
          <p:nvPr/>
        </p:nvSpPr>
        <p:spPr>
          <a:xfrm>
            <a:off x="7536856" y="306418"/>
            <a:ext cx="34815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i="1" dirty="0">
                <a:cs typeface="Arial"/>
              </a:rPr>
              <a:t>To open, click the gear box on the upper right side on the task window.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F45CA-888D-4E7B-9E9C-6B9D9682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78" y="776846"/>
            <a:ext cx="6722088" cy="168482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567313-5B26-4C9F-925A-E838B8A86A37}"/>
              </a:ext>
            </a:extLst>
          </p:cNvPr>
          <p:cNvCxnSpPr>
            <a:cxnSpLocks/>
          </p:cNvCxnSpPr>
          <p:nvPr/>
        </p:nvCxnSpPr>
        <p:spPr>
          <a:xfrm flipH="1">
            <a:off x="9231684" y="567570"/>
            <a:ext cx="346095" cy="429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0F2E338-965D-4836-89FD-47C4A78F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488" y="1491327"/>
            <a:ext cx="3891429" cy="48764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F84424-1039-444F-92DA-99BD1EF86AA9}"/>
              </a:ext>
            </a:extLst>
          </p:cNvPr>
          <p:cNvSpPr/>
          <p:nvPr/>
        </p:nvSpPr>
        <p:spPr>
          <a:xfrm>
            <a:off x="5131377" y="4665045"/>
            <a:ext cx="3814495" cy="1754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285EF5F-6706-422D-9729-C8231D88C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8" y="4194347"/>
            <a:ext cx="3383972" cy="20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9331F2-4DED-4FEA-B342-C0A1A3BF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1" y="2225763"/>
            <a:ext cx="10811069" cy="31445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Filters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DEB384-5304-4C92-B038-AB37AD1E4A99}"/>
              </a:ext>
            </a:extLst>
          </p:cNvPr>
          <p:cNvSpPr txBox="1">
            <a:spLocks/>
          </p:cNvSpPr>
          <p:nvPr/>
        </p:nvSpPr>
        <p:spPr>
          <a:xfrm>
            <a:off x="444502" y="1201017"/>
            <a:ext cx="4970878" cy="672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On the Tasks window, you can now sort and filter.</a:t>
            </a:r>
          </a:p>
          <a:p>
            <a:r>
              <a:rPr lang="en-US" dirty="0">
                <a:cs typeface="Arial"/>
              </a:rPr>
              <a:t>Selecting the funnel icon       allows for filtering.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C47FB-8F2F-47C9-9E8C-6A4410276F16}"/>
              </a:ext>
            </a:extLst>
          </p:cNvPr>
          <p:cNvSpPr/>
          <p:nvPr/>
        </p:nvSpPr>
        <p:spPr>
          <a:xfrm>
            <a:off x="3136762" y="2238510"/>
            <a:ext cx="1612520" cy="2165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B543376-B59C-4822-8981-A786B5D1DD17}"/>
              </a:ext>
            </a:extLst>
          </p:cNvPr>
          <p:cNvSpPr txBox="1">
            <a:spLocks/>
          </p:cNvSpPr>
          <p:nvPr/>
        </p:nvSpPr>
        <p:spPr>
          <a:xfrm>
            <a:off x="5657174" y="1201017"/>
            <a:ext cx="4383472" cy="3525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Clicking on the header sorts the column.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415D5-A3F2-4568-A3CA-9A43CC54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25" y="1553592"/>
            <a:ext cx="295275" cy="2762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04D6E5-9E25-4D65-839C-2D814AFC4E07}"/>
              </a:ext>
            </a:extLst>
          </p:cNvPr>
          <p:cNvCxnSpPr>
            <a:cxnSpLocks/>
          </p:cNvCxnSpPr>
          <p:nvPr/>
        </p:nvCxnSpPr>
        <p:spPr>
          <a:xfrm>
            <a:off x="9377265" y="1487723"/>
            <a:ext cx="905175" cy="869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05763-7299-4304-992A-2445D04899F0}"/>
              </a:ext>
            </a:extLst>
          </p:cNvPr>
          <p:cNvSpPr/>
          <p:nvPr/>
        </p:nvSpPr>
        <p:spPr>
          <a:xfrm>
            <a:off x="7177350" y="3904136"/>
            <a:ext cx="4100250" cy="2410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tx1"/>
                </a:solidFill>
              </a:rPr>
              <a:t>When a filter is applied, it turns yellow and says “Filter Applied.”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tx1"/>
                </a:solidFill>
              </a:rPr>
              <a:t>Click </a:t>
            </a:r>
            <a:r>
              <a:rPr lang="en-US" sz="1400" i="1" u="sng" dirty="0">
                <a:solidFill>
                  <a:schemeClr val="tx1"/>
                </a:solidFill>
              </a:rPr>
              <a:t>Clear Filters </a:t>
            </a:r>
            <a:r>
              <a:rPr lang="en-US" sz="1400" i="1" dirty="0">
                <a:solidFill>
                  <a:schemeClr val="tx1"/>
                </a:solidFill>
              </a:rPr>
              <a:t>to remove filter.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3EDC2F-D56E-4F0F-98C2-CDA293D09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22" y="4708201"/>
            <a:ext cx="37147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68ABC1-D0FD-4F31-BA5D-710810ED1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078456"/>
            <a:ext cx="5809881" cy="5965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Tasks functionality hasn’t changed.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4B7D4-56E8-41E8-9C2F-AB8C208B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10" y="1567871"/>
            <a:ext cx="10385579" cy="47472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226658-1D31-4EFC-8D27-A157DD207D65}"/>
              </a:ext>
            </a:extLst>
          </p:cNvPr>
          <p:cNvSpPr/>
          <p:nvPr/>
        </p:nvSpPr>
        <p:spPr>
          <a:xfrm>
            <a:off x="821093" y="4096140"/>
            <a:ext cx="1679511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7F6DAA-783D-4CC4-A82C-57100835F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56" y="2034073"/>
            <a:ext cx="9581046" cy="4281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68ABC1-D0FD-4F31-BA5D-710810ED1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399" y="1078456"/>
            <a:ext cx="5111751" cy="10769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Inbox is a new way to look at tasks as well. </a:t>
            </a:r>
          </a:p>
          <a:p>
            <a:r>
              <a:rPr lang="en-US" dirty="0">
                <a:cs typeface="Arial"/>
              </a:rPr>
              <a:t>The functionality remains the same: Go To…, Done, In Progress, Undelegate, Assign To.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E75CB4B-D4D5-4D44-838E-944B9B59B1D9}"/>
              </a:ext>
            </a:extLst>
          </p:cNvPr>
          <p:cNvSpPr txBox="1">
            <a:spLocks/>
          </p:cNvSpPr>
          <p:nvPr/>
        </p:nvSpPr>
        <p:spPr>
          <a:xfrm>
            <a:off x="5645151" y="1078456"/>
            <a:ext cx="5738196" cy="876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It has a more “email-like” look. </a:t>
            </a:r>
          </a:p>
          <a:p>
            <a:r>
              <a:rPr lang="en-US" dirty="0">
                <a:cs typeface="Arial"/>
              </a:rPr>
              <a:t>You can see the History of the task.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718662-8F75-4096-8A23-6C5A78F58A3B}"/>
              </a:ext>
            </a:extLst>
          </p:cNvPr>
          <p:cNvSpPr/>
          <p:nvPr/>
        </p:nvSpPr>
        <p:spPr>
          <a:xfrm>
            <a:off x="1017037" y="3787353"/>
            <a:ext cx="1054359" cy="299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BE369E-6EF8-4B48-B224-99362735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11" y="1377425"/>
            <a:ext cx="8495289" cy="49682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6369A6-9FB2-4661-9E28-E751F504FAF0}"/>
              </a:ext>
            </a:extLst>
          </p:cNvPr>
          <p:cNvSpPr/>
          <p:nvPr/>
        </p:nvSpPr>
        <p:spPr>
          <a:xfrm>
            <a:off x="8475906" y="142473"/>
            <a:ext cx="340810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Users’ Views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EE85E5-2251-4413-89AD-9CBE06349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078457"/>
            <a:ext cx="2720947" cy="54022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Ability to see other user’s “My Active Tasks.”</a:t>
            </a:r>
          </a:p>
          <a:p>
            <a:r>
              <a:rPr lang="en-US" dirty="0">
                <a:cs typeface="Arial"/>
              </a:rPr>
              <a:t>You can set these up. You will no longer need to contact the Helpdesk to get a view of your nurse’s tasks, your out-of-town colleagues, or your residents. </a:t>
            </a:r>
          </a:p>
          <a:p>
            <a:r>
              <a:rPr lang="en-US" dirty="0">
                <a:cs typeface="Arial"/>
              </a:rPr>
              <a:t>In the example on the right, Dr. Provider Allscripts can also see and work the “My Active Tasks” of Monaco Briggs, and Amanda Livingston. </a:t>
            </a:r>
          </a:p>
          <a:p>
            <a:r>
              <a:rPr lang="en-US" dirty="0">
                <a:cs typeface="Arial"/>
              </a:rPr>
              <a:t>These are only visible on the Inbox page. 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B2B2AC-A687-4059-9704-86F5E10504F5}"/>
              </a:ext>
            </a:extLst>
          </p:cNvPr>
          <p:cNvSpPr/>
          <p:nvPr/>
        </p:nvSpPr>
        <p:spPr>
          <a:xfrm>
            <a:off x="3163311" y="3635157"/>
            <a:ext cx="1344409" cy="452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55E1F-D4E5-411A-AFE5-36F75B5C32C7}"/>
              </a:ext>
            </a:extLst>
          </p:cNvPr>
          <p:cNvSpPr txBox="1"/>
          <p:nvPr/>
        </p:nvSpPr>
        <p:spPr>
          <a:xfrm>
            <a:off x="5672831" y="258656"/>
            <a:ext cx="241545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i="1" dirty="0"/>
              <a:t>Logged in as Provider Allscripts.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29BF17-5A58-413E-A0BC-1296FCD90C68}"/>
              </a:ext>
            </a:extLst>
          </p:cNvPr>
          <p:cNvSpPr/>
          <p:nvPr/>
        </p:nvSpPr>
        <p:spPr>
          <a:xfrm flipV="1">
            <a:off x="4287915" y="5040545"/>
            <a:ext cx="2459114" cy="8800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8DECAD-51A9-4411-9A78-8F2624DF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817" y="297194"/>
            <a:ext cx="2639783" cy="97335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126FF8-3B34-4934-B63E-0B3E4401543D}"/>
              </a:ext>
            </a:extLst>
          </p:cNvPr>
          <p:cNvCxnSpPr>
            <a:cxnSpLocks/>
          </p:cNvCxnSpPr>
          <p:nvPr/>
        </p:nvCxnSpPr>
        <p:spPr>
          <a:xfrm flipV="1">
            <a:off x="3089429" y="3635158"/>
            <a:ext cx="3656011" cy="1283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E723F3-840E-4723-A806-61BE519C647F}"/>
              </a:ext>
            </a:extLst>
          </p:cNvPr>
          <p:cNvCxnSpPr>
            <a:cxnSpLocks/>
          </p:cNvCxnSpPr>
          <p:nvPr/>
        </p:nvCxnSpPr>
        <p:spPr>
          <a:xfrm flipV="1">
            <a:off x="7306322" y="542924"/>
            <a:ext cx="3133818" cy="84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57D697-5075-45A2-8301-E15CE64C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554" y="977324"/>
            <a:ext cx="5825971" cy="5605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Other Users’ Views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6E5F396-CA7D-4023-B51F-04A7CDF9D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6" y="1104901"/>
            <a:ext cx="3664906" cy="1984528"/>
          </a:xfrm>
        </p:spPr>
        <p:txBody>
          <a:bodyPr/>
          <a:lstStyle/>
          <a:p>
            <a:r>
              <a:rPr lang="en-US" dirty="0"/>
              <a:t>From the Site Map under Customization, you will choose </a:t>
            </a:r>
            <a:r>
              <a:rPr lang="en-US" i="1" dirty="0"/>
              <a:t>Tasks Views-Manage My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631A2E-42AF-4EC7-8D06-97841B6E959A}"/>
              </a:ext>
            </a:extLst>
          </p:cNvPr>
          <p:cNvSpPr/>
          <p:nvPr/>
        </p:nvSpPr>
        <p:spPr>
          <a:xfrm>
            <a:off x="5877017" y="4705165"/>
            <a:ext cx="1367162" cy="177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A6A1D1-F3EC-409D-BA39-CC5F3DB352E5}"/>
              </a:ext>
            </a:extLst>
          </p:cNvPr>
          <p:cNvCxnSpPr>
            <a:cxnSpLocks/>
          </p:cNvCxnSpPr>
          <p:nvPr/>
        </p:nvCxnSpPr>
        <p:spPr>
          <a:xfrm>
            <a:off x="3870664" y="3701988"/>
            <a:ext cx="1059253" cy="2613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02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Views-Manage 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3129C7B-E255-49B2-B332-D43D72B7B4A3}"/>
              </a:ext>
            </a:extLst>
          </p:cNvPr>
          <p:cNvSpPr txBox="1">
            <a:spLocks/>
          </p:cNvSpPr>
          <p:nvPr/>
        </p:nvSpPr>
        <p:spPr>
          <a:xfrm>
            <a:off x="444500" y="1152951"/>
            <a:ext cx="4848953" cy="1101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can Copy (add) an individual’s “My Active Tasks.”</a:t>
            </a:r>
          </a:p>
          <a:p>
            <a:r>
              <a:rPr lang="en-US" dirty="0"/>
              <a:t>This is probably the most beneficial.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BF7D852-95F8-46D5-B13E-3D2A0691FB29}"/>
              </a:ext>
            </a:extLst>
          </p:cNvPr>
          <p:cNvSpPr txBox="1">
            <a:spLocks/>
          </p:cNvSpPr>
          <p:nvPr/>
        </p:nvSpPr>
        <p:spPr>
          <a:xfrm>
            <a:off x="5384209" y="1152951"/>
            <a:ext cx="5479534" cy="800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can also copy Team views. </a:t>
            </a:r>
          </a:p>
          <a:p>
            <a:r>
              <a:rPr lang="en-US" dirty="0"/>
              <a:t>Nursing most likely to want to copy Team Views.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F692F-EC4F-4570-8437-1D1D1107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640" y="2206687"/>
            <a:ext cx="7990658" cy="4341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8950F-2591-4948-A8FC-38D0A610F41B}"/>
              </a:ext>
            </a:extLst>
          </p:cNvPr>
          <p:cNvSpPr txBox="1"/>
          <p:nvPr/>
        </p:nvSpPr>
        <p:spPr>
          <a:xfrm>
            <a:off x="511178" y="2379068"/>
            <a:ext cx="2371071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i="1" dirty="0"/>
              <a:t>Select the user you want to copy from. (Remember to search using magnifying glass.)</a:t>
            </a:r>
          </a:p>
          <a:p>
            <a:pPr marL="228600" indent="-228600">
              <a:buAutoNum type="arabicPeriod"/>
            </a:pPr>
            <a:r>
              <a:rPr lang="en-US" sz="1200" i="1" dirty="0"/>
              <a:t>Select which box you want to Copy.</a:t>
            </a:r>
          </a:p>
          <a:p>
            <a:pPr marL="228600" indent="-228600">
              <a:buAutoNum type="arabicPeriod"/>
            </a:pPr>
            <a:r>
              <a:rPr lang="en-US" sz="1200" i="1" dirty="0"/>
              <a:t>Select the &gt; arrow to add to your view. </a:t>
            </a:r>
          </a:p>
          <a:p>
            <a:pPr marL="228600" indent="-228600">
              <a:buAutoNum type="arabicPeriod"/>
            </a:pPr>
            <a:r>
              <a:rPr lang="en-US" sz="1200" i="1" dirty="0"/>
              <a:t>Teams go on the top section and “My Active Tasks” are assigned on the bottom section.</a:t>
            </a:r>
          </a:p>
          <a:p>
            <a:pPr marL="228600" indent="-228600">
              <a:buAutoNum type="arabicPeriod"/>
            </a:pPr>
            <a:r>
              <a:rPr lang="en-US" sz="1200" i="1" dirty="0"/>
              <a:t>Save </a:t>
            </a:r>
          </a:p>
          <a:p>
            <a:pPr marL="228600" indent="-228600">
              <a:buAutoNum type="arabicPeriod"/>
            </a:pPr>
            <a:endParaRPr lang="en-US" sz="12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C6545-7EE2-4E90-9A1D-4928D06FE006}"/>
              </a:ext>
            </a:extLst>
          </p:cNvPr>
          <p:cNvSpPr/>
          <p:nvPr/>
        </p:nvSpPr>
        <p:spPr>
          <a:xfrm>
            <a:off x="4492101" y="2530133"/>
            <a:ext cx="44388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/>
                <a:solidFill>
                  <a:schemeClr val="accent3"/>
                </a:solidFill>
                <a:effectLst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E6FB4-13FF-464D-B9B5-0FC077EEC635}"/>
              </a:ext>
            </a:extLst>
          </p:cNvPr>
          <p:cNvSpPr/>
          <p:nvPr/>
        </p:nvSpPr>
        <p:spPr>
          <a:xfrm>
            <a:off x="3708637" y="2837967"/>
            <a:ext cx="44388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2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E4179-D34E-4B5B-89B2-4FF70FD5BC94}"/>
              </a:ext>
            </a:extLst>
          </p:cNvPr>
          <p:cNvSpPr/>
          <p:nvPr/>
        </p:nvSpPr>
        <p:spPr>
          <a:xfrm>
            <a:off x="7590408" y="4872058"/>
            <a:ext cx="658439" cy="372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/>
                <a:solidFill>
                  <a:schemeClr val="accent3"/>
                </a:solidFill>
                <a:effectLst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FB01C-39B5-400A-8C10-2DBCD6C12EF4}"/>
              </a:ext>
            </a:extLst>
          </p:cNvPr>
          <p:cNvSpPr/>
          <p:nvPr/>
        </p:nvSpPr>
        <p:spPr>
          <a:xfrm>
            <a:off x="9419206" y="5113535"/>
            <a:ext cx="4631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4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26A4A-A977-4403-A7D3-AC33DE404478}"/>
              </a:ext>
            </a:extLst>
          </p:cNvPr>
          <p:cNvSpPr/>
          <p:nvPr/>
        </p:nvSpPr>
        <p:spPr>
          <a:xfrm>
            <a:off x="9951884" y="6223255"/>
            <a:ext cx="44388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5</a:t>
            </a:r>
            <a:endParaRPr lang="en-US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122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65C20-E025-4CD3-9941-A26644BC7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00" y="942982"/>
            <a:ext cx="7300172" cy="5525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8C489-2B2D-42CD-BEAF-82B2C054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Inbox updated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3793-7DD3-4449-8541-A1227DA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640C7-A50C-414C-985E-334FD73DCF88}"/>
              </a:ext>
            </a:extLst>
          </p:cNvPr>
          <p:cNvSpPr txBox="1"/>
          <p:nvPr/>
        </p:nvSpPr>
        <p:spPr>
          <a:xfrm>
            <a:off x="9242779" y="1413064"/>
            <a:ext cx="2212621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i="1" dirty="0"/>
              <a:t>Use the checkmark-plus sign icon to start a new task from the Inbox page.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i="1" dirty="0"/>
          </a:p>
          <a:p>
            <a:r>
              <a:rPr lang="en-US" sz="1400" i="1" dirty="0">
                <a:solidFill>
                  <a:srgbClr val="00B050"/>
                </a:solidFill>
              </a:rPr>
              <a:t>    </a:t>
            </a:r>
          </a:p>
          <a:p>
            <a:r>
              <a:rPr lang="en-US" sz="1400" i="1" dirty="0">
                <a:solidFill>
                  <a:srgbClr val="00B050"/>
                </a:solidFill>
              </a:rPr>
              <a:t>      Start new task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190E8A3-37CE-486A-9D72-B553AD458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6" y="1104900"/>
            <a:ext cx="2177332" cy="2969949"/>
          </a:xfrm>
        </p:spPr>
        <p:txBody>
          <a:bodyPr/>
          <a:lstStyle/>
          <a:p>
            <a:r>
              <a:rPr lang="en-US" dirty="0"/>
              <a:t>From my example, Dr. Provider Allscripts can now see the “My Active Tasks” of Dr. Pediatrician Allscripts.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BBF8CB-89A3-4E10-A016-991778D31CD2}"/>
              </a:ext>
            </a:extLst>
          </p:cNvPr>
          <p:cNvCxnSpPr>
            <a:cxnSpLocks/>
          </p:cNvCxnSpPr>
          <p:nvPr/>
        </p:nvCxnSpPr>
        <p:spPr>
          <a:xfrm>
            <a:off x="1793289" y="4438835"/>
            <a:ext cx="1846556" cy="870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933A61F-F504-4F6A-9F0D-B51DC12D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294" y="2428726"/>
            <a:ext cx="533400" cy="3524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0B2CCF-860B-402F-8F9D-343BFA669D57}"/>
              </a:ext>
            </a:extLst>
          </p:cNvPr>
          <p:cNvCxnSpPr>
            <a:cxnSpLocks/>
          </p:cNvCxnSpPr>
          <p:nvPr/>
        </p:nvCxnSpPr>
        <p:spPr>
          <a:xfrm flipH="1" flipV="1">
            <a:off x="6795351" y="1180730"/>
            <a:ext cx="2792532" cy="834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586D9C-B679-4563-80AD-32AFA513B0E5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10232994" y="2781151"/>
            <a:ext cx="193002" cy="453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18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e880026-4a68-4eee-a073-498d90b0ba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4BD5B3C894144A5B29258A63FE56D" ma:contentTypeVersion="11" ma:contentTypeDescription="Create a new document." ma:contentTypeScope="" ma:versionID="d48523aa0c2b34529e5161e6859a484d">
  <xsd:schema xmlns:xsd="http://www.w3.org/2001/XMLSchema" xmlns:xs="http://www.w3.org/2001/XMLSchema" xmlns:p="http://schemas.microsoft.com/office/2006/metadata/properties" xmlns:ns3="7e880026-4a68-4eee-a073-498d90b0ba9d" xmlns:ns4="cdae351b-f652-4783-9a7f-8ea55b647f42" targetNamespace="http://schemas.microsoft.com/office/2006/metadata/properties" ma:root="true" ma:fieldsID="74b2f80abfdfe658c2491fee3300b8b6" ns3:_="" ns4:_="">
    <xsd:import namespace="7e880026-4a68-4eee-a073-498d90b0ba9d"/>
    <xsd:import namespace="cdae351b-f652-4783-9a7f-8ea55b647f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80026-4a68-4eee-a073-498d90b0b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351b-f652-4783-9a7f-8ea55b647f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dae351b-f652-4783-9a7f-8ea55b647f42"/>
    <ds:schemaRef ds:uri="7e880026-4a68-4eee-a073-498d90b0ba9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5B341-CE73-4009-8FA3-3E4CCEBC38D0}">
  <ds:schemaRefs>
    <ds:schemaRef ds:uri="7e880026-4a68-4eee-a073-498d90b0ba9d"/>
    <ds:schemaRef ds:uri="cdae351b-f652-4783-9a7f-8ea55b647f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0</TotalTime>
  <Words>671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Trade Gothic LT Pro</vt:lpstr>
      <vt:lpstr>Trebuchet MS</vt:lpstr>
      <vt:lpstr>Office Theme</vt:lpstr>
      <vt:lpstr>TouchWorks EHR Upgrade Version 20 </vt:lpstr>
      <vt:lpstr>Tasks- Out of Office</vt:lpstr>
      <vt:lpstr>Tasks Filters</vt:lpstr>
      <vt:lpstr>Tasks </vt:lpstr>
      <vt:lpstr>Inbox</vt:lpstr>
      <vt:lpstr>Other Users’ Views</vt:lpstr>
      <vt:lpstr>Setting up Other Users’ Views</vt:lpstr>
      <vt:lpstr>Tasks Views-Manage My</vt:lpstr>
      <vt:lpstr>Inbox updated</vt:lpstr>
      <vt:lpstr>Doc Tasks</vt:lpstr>
      <vt:lpstr>Send a patient Follow My Health message</vt:lpstr>
      <vt:lpstr>FMH Not Read Receipt- New task type</vt:lpstr>
      <vt:lpstr>Can no longer Reassign Verify Patient Results tasks</vt:lpstr>
      <vt:lpstr>Update Provider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TouchWorks EHR Upgrade Version 20</dc:title>
  <dc:creator>Livingston, Amanda N.</dc:creator>
  <cp:lastModifiedBy>Livingston, Amanda N.</cp:lastModifiedBy>
  <cp:revision>35</cp:revision>
  <dcterms:created xsi:type="dcterms:W3CDTF">2021-04-27T18:47:39Z</dcterms:created>
  <dcterms:modified xsi:type="dcterms:W3CDTF">2021-05-10T18:23:30Z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0x010100B4F4BD5B3C894144A5B29258A63FE56D</vt:lpwstr>
  </property>
</Properties>
</file>